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ags/tag1.xml" ContentType="application/vnd.openxmlformats-officedocument.presentationml.tags+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omments/modernComment_7FFE5537_385C41AE.xml" ContentType="application/vnd.ms-powerpoint.comments+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tags/tag2.xml" ContentType="application/vnd.openxmlformats-officedocument.presentationml.tags+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comments/modernComment_7FFE5533_E26A8A3A.xml" ContentType="application/vnd.ms-powerpoint.comments+xml"/>
  <Override PartName="/ppt/ink/ink1.xml" ContentType="application/inkml+xml"/>
  <Override PartName="/ppt/ink/ink2.xml" ContentType="application/inkml+xml"/>
  <Override PartName="/ppt/ink/ink3.xml" ContentType="application/inkml+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comments/modernComment_7FFE553A_7A650D10.xml" ContentType="application/vnd.ms-powerpoint.comments+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53" r:id="rId4"/>
    <p:sldMasterId id="2147483702" r:id="rId5"/>
  </p:sldMasterIdLst>
  <p:notesMasterIdLst>
    <p:notesMasterId r:id="rId49"/>
  </p:notesMasterIdLst>
  <p:sldIdLst>
    <p:sldId id="256" r:id="rId6"/>
    <p:sldId id="668" r:id="rId7"/>
    <p:sldId id="258" r:id="rId8"/>
    <p:sldId id="260" r:id="rId9"/>
    <p:sldId id="259" r:id="rId10"/>
    <p:sldId id="261" r:id="rId11"/>
    <p:sldId id="262" r:id="rId12"/>
    <p:sldId id="264" r:id="rId13"/>
    <p:sldId id="2147374404" r:id="rId14"/>
    <p:sldId id="2147374391" r:id="rId15"/>
    <p:sldId id="263" r:id="rId16"/>
    <p:sldId id="267" r:id="rId17"/>
    <p:sldId id="268" r:id="rId18"/>
    <p:sldId id="269" r:id="rId19"/>
    <p:sldId id="2147374399" r:id="rId20"/>
    <p:sldId id="672" r:id="rId21"/>
    <p:sldId id="2147374395" r:id="rId22"/>
    <p:sldId id="2147374398" r:id="rId23"/>
    <p:sldId id="272" r:id="rId24"/>
    <p:sldId id="273" r:id="rId25"/>
    <p:sldId id="2147374387" r:id="rId26"/>
    <p:sldId id="2147374402" r:id="rId27"/>
    <p:sldId id="275" r:id="rId28"/>
    <p:sldId id="2147374403" r:id="rId29"/>
    <p:sldId id="2147374396" r:id="rId30"/>
    <p:sldId id="276" r:id="rId31"/>
    <p:sldId id="663" r:id="rId32"/>
    <p:sldId id="662" r:id="rId33"/>
    <p:sldId id="279" r:id="rId34"/>
    <p:sldId id="280" r:id="rId35"/>
    <p:sldId id="665" r:id="rId36"/>
    <p:sldId id="666" r:id="rId37"/>
    <p:sldId id="283" r:id="rId38"/>
    <p:sldId id="2147374394" r:id="rId39"/>
    <p:sldId id="285" r:id="rId40"/>
    <p:sldId id="291" r:id="rId41"/>
    <p:sldId id="2147374389" r:id="rId42"/>
    <p:sldId id="296" r:id="rId43"/>
    <p:sldId id="660" r:id="rId44"/>
    <p:sldId id="670" r:id="rId45"/>
    <p:sldId id="669" r:id="rId46"/>
    <p:sldId id="2147374392" r:id="rId47"/>
    <p:sldId id="671" r:id="rId48"/>
  </p:sldIdLst>
  <p:sldSz cx="9144000" cy="5143500" type="screen16x9"/>
  <p:notesSz cx="6950075" cy="9236075"/>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presentation>
</file>

<file path=ppt/authors.xml><?xml version="1.0" encoding="utf-8"?>
<p188:authorLst xmlns:a="http://schemas.openxmlformats.org/drawingml/2006/main" xmlns:r="http://schemas.openxmlformats.org/officeDocument/2006/relationships" xmlns:p188="http://schemas.microsoft.com/office/powerpoint/2018/8/main">
  <p188:author id="{3102790F-4F8E-F37A-2370-BF909631723E}" name="Gladys Antelo" initials="GA" userId="S::gantelo@camdenhealth.org::6543382d-2bd0-48ef-871f-b0fa436d04f3" providerId="AD"/>
  <p188:author id="{AD950717-B4AF-C17B-1E57-DF2EAAA39E9A}" name="Colleen McCauley" initials="CM" userId="S::cmccauley@camdenhealth.org::87c53029-d938-4fda-b2b3-3cf6ac30603c" providerId="AD"/>
  <p188:author id="{64B5A624-B26E-8AE9-CD48-F0BB54E3A77D}" name="Renee Murray" initials="RM" userId="S::rmurray@camdenhealth.org::ecbc2cf1-e2e2-49ff-b211-4ec5b81d785a" providerId="AD"/>
  <p188:author id="{A6151A50-B790-CC5A-E9F2-8CD90BB48327}" name="Morgan Steward" initials="MS" userId="S::msteward@camdenhealth.org::fad8ce27-5db6-4597-8248-6c2ff8afd1f4" providerId="AD"/>
  <p188:author id="{3D79078D-9072-9803-218A-D2E5FEEEA543}" name="Teri Willard" initials="TW" userId="S::twillard@camdenhealth.org::59310833-3702-4d8b-b608-cb47a42bfb46" providerId="AD"/>
  <p188:author id="{A0CB4C9D-097D-009E-C3B9-26FEF8B45A60}" name="Dana Kurzer-Yashin" initials="DK" userId="S::DKurzer-Yashin@camdenhealth.org::34b30d82-eedb-4027-94a5-1d604857d98f" providerId="AD"/>
  <p188:author id="{E1FB44BA-E69F-CF7D-7E2D-A52E896B6B83}" name="Colleen McCauley" initials="CM" userId="S::CMcCauley@camdenhealth.org::87c53029-d938-4fda-b2b3-3cf6ac30603c"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BE0F1"/>
    <a:srgbClr val="EBF9F3"/>
    <a:srgbClr val="FFFFFF"/>
    <a:srgbClr val="1E293B"/>
    <a:srgbClr val="0054A4"/>
    <a:srgbClr val="0F0F45"/>
    <a:srgbClr val="494E57"/>
    <a:srgbClr val="585858"/>
    <a:srgbClr val="F0F0F0"/>
    <a:srgbClr val="FCFEF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5612C86-5A9A-B362-970D-827BBDCE5DB1}" v="2" dt="2026-07-22T17:23:48.197"/>
    <p1510:client id="{AD9AAEF9-4C9E-4990-A7A7-D7D0266B7124}" v="1" dt="2026-07-21T15:01:23.442"/>
    <p1510:client id="{B5E3B446-7B2C-CE4A-9017-BF105B196947}" v="103" dt="2026-07-21T20:19:21.35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3894" autoAdjust="0"/>
  </p:normalViewPr>
  <p:slideViewPr>
    <p:cSldViewPr snapToGrid="0">
      <p:cViewPr varScale="1">
        <p:scale>
          <a:sx n="157" d="100"/>
          <a:sy n="157" d="100"/>
        </p:scale>
        <p:origin x="1088"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presProps" Target="presProps.xml"/><Relationship Id="rId55" Type="http://schemas.microsoft.com/office/2018/10/relationships/authors" Target="author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tableStyles" Target="tableStyles.xml"/><Relationship Id="rId5" Type="http://schemas.openxmlformats.org/officeDocument/2006/relationships/slideMaster" Target="slideMasters/slideMaster2.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8" Type="http://schemas.openxmlformats.org/officeDocument/2006/relationships/slide" Target="slides/slide3.xml"/><Relationship Id="rId51" Type="http://schemas.openxmlformats.org/officeDocument/2006/relationships/viewProps" Target="viewProps.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20" Type="http://schemas.openxmlformats.org/officeDocument/2006/relationships/slide" Target="slides/slide15.xml"/><Relationship Id="rId41" Type="http://schemas.openxmlformats.org/officeDocument/2006/relationships/slide" Target="slides/slide36.xml"/><Relationship Id="rId54"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notesMaster" Target="notesMasters/notesMaster1.xml"/></Relationships>
</file>

<file path=ppt/comments/modernComment_7FFE5533_E26A8A3A.xml><?xml version="1.0" encoding="utf-8"?>
<p188:cmLst xmlns:a="http://schemas.openxmlformats.org/drawingml/2006/main" xmlns:r="http://schemas.openxmlformats.org/officeDocument/2006/relationships" xmlns:p188="http://schemas.microsoft.com/office/powerpoint/2018/8/main">
  <p188:cm id="{C4A7F3B3-1BED-415C-8DC8-E4D032BA23A5}" authorId="{64B5A624-B26E-8AE9-CD48-F0BB54E3A77D}" created="2026-07-14T18:20:44.769">
    <pc:sldMkLst xmlns:pc="http://schemas.microsoft.com/office/powerpoint/2013/main/command">
      <pc:docMk/>
      <pc:sldMk cId="3798633018" sldId="2147374387"/>
    </pc:sldMkLst>
    <p188:replyLst>
      <p188:reply id="{74C67BBE-84CE-416D-89E9-113CBA4C41F7}" authorId="{E1FB44BA-E69F-CF7D-7E2D-A52E896B6B83}" created="2026-07-14T21:42:18.731">
        <p188:txBody>
          <a:bodyPr/>
          <a:lstStyle/>
          <a:p>
            <a:r>
              <a:rPr lang="en-US"/>
              <a:t>[@Renee Murray] They find it here: 
https://dmahs-nj.my.site.com/addressupdate/
And I would recommend this slide directly follow slide #19 because #19 refers to it. </a:t>
            </a:r>
          </a:p>
        </p188:txBody>
      </p188:reply>
    </p188:replyLst>
    <p188:txBody>
      <a:bodyPr/>
      <a:lstStyle/>
      <a:p>
        <a:r>
          <a:rPr lang="en-US"/>
          <a:t>[@Colleen McCauley] where do people find this?</a:t>
        </a:r>
      </a:p>
    </p188:txBody>
  </p188:cm>
</p188:cmLst>
</file>

<file path=ppt/comments/modernComment_7FFE5537_385C41AE.xml><?xml version="1.0" encoding="utf-8"?>
<p188:cmLst xmlns:a="http://schemas.openxmlformats.org/drawingml/2006/main" xmlns:r="http://schemas.openxmlformats.org/officeDocument/2006/relationships" xmlns:p188="http://schemas.microsoft.com/office/powerpoint/2018/8/main">
  <p188:cm id="{D15B5606-61CE-4ACB-98B1-FE789388C63C}" authorId="{64B5A624-B26E-8AE9-CD48-F0BB54E3A77D}" created="2026-07-14T18:05:12.225">
    <ac:txMkLst xmlns:ac="http://schemas.microsoft.com/office/drawing/2013/main/command">
      <pc:docMk xmlns:pc="http://schemas.microsoft.com/office/powerpoint/2013/main/command"/>
      <pc:sldMk xmlns:pc="http://schemas.microsoft.com/office/powerpoint/2013/main/command" cId="945570222" sldId="2147374391"/>
      <ac:spMk id="13" creationId="{58427F87-612C-6510-3E32-6C9412E8446B}"/>
      <ac:txMk cp="0" len="8">
        <ac:context len="72" hash="2318949309"/>
      </ac:txMk>
    </ac:txMkLst>
    <p188:pos x="810985" y="141514"/>
    <p188:replyLst>
      <p188:reply id="{0D652F00-CF95-4760-87FA-C310A59A6818}" authorId="{AD950717-B4AF-C17B-1E57-DF2EAAA39E9A}" created="2026-07-14T21:24:34.526">
        <p188:txBody>
          <a:bodyPr/>
          <a:lstStyle/>
          <a:p>
            <a:r>
              <a:rPr lang="en-US"/>
              <a:t>It speaks to both the veteran and his/her family. </a:t>
            </a:r>
          </a:p>
        </p188:txBody>
      </p188:reply>
    </p188:replyLst>
    <p188:txBody>
      <a:bodyPr/>
      <a:lstStyle/>
      <a:p>
        <a:r>
          <a:rPr lang="en-US"/>
          <a:t>[@Colleen McCauley] is this only speaking to the family of the veteran? Or also the veteran themself if they are not LPR?</a:t>
        </a:r>
      </a:p>
    </p188:txBody>
  </p188:cm>
</p188:cmLst>
</file>

<file path=ppt/comments/modernComment_7FFE553A_7A650D10.xml><?xml version="1.0" encoding="utf-8"?>
<p188:cmLst xmlns:a="http://schemas.openxmlformats.org/drawingml/2006/main" xmlns:r="http://schemas.openxmlformats.org/officeDocument/2006/relationships" xmlns:p188="http://schemas.microsoft.com/office/powerpoint/2018/8/main">
  <p188:cm id="{BB55C95E-9A13-4085-B8E6-2664E4ED77A9}" authorId="{64B5A624-B26E-8AE9-CD48-F0BB54E3A77D}" created="2026-07-14T18:41:40.306">
    <ac:txMkLst xmlns:ac="http://schemas.microsoft.com/office/drawing/2013/main/command">
      <pc:docMk xmlns:pc="http://schemas.microsoft.com/office/powerpoint/2013/main/command"/>
      <pc:sldMk xmlns:pc="http://schemas.microsoft.com/office/powerpoint/2013/main/command" cId="2053442832" sldId="2147374394"/>
      <ac:graphicFrameMk id="2" creationId="{6C72FB70-53E9-1A90-F694-940B51633D99}"/>
      <ac:tblMk/>
      <ac:tcMk rowId="379103652" colId="38926203"/>
      <ac:txMk cp="0" len="12">
        <ac:context len="13" hash="2908796722"/>
      </ac:txMk>
    </ac:txMkLst>
    <p188:pos x="4305300" y="337457"/>
    <p188:replyLst>
      <p188:reply id="{2819F9D4-69ED-41A7-9706-6FCFA839AA53}" authorId="{AD950717-B4AF-C17B-1E57-DF2EAAA39E9A}" created="2026-07-14T21:02:29.772">
        <p188:txBody>
          <a:bodyPr/>
          <a:lstStyle/>
          <a:p>
            <a:r>
              <a:rPr lang="en-US"/>
              <a:t>It is supposed to say January. The Marketplace timing is different than Medicaid timing. Just to make things a little more complicated . . . !</a:t>
            </a:r>
          </a:p>
        </p188:txBody>
      </p188:reply>
    </p188:replyLst>
    <p188:txBody>
      <a:bodyPr/>
      <a:lstStyle/>
      <a:p>
        <a:r>
          <a:rPr lang="en-US"/>
          <a:t>[@Colleen McCauley] is this supposed to say October? Or January?</a:t>
        </a:r>
      </a:p>
    </p188:txBody>
  </p188:cm>
</p188:cmLst>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6-23T19:31:52.034"/>
    </inkml:context>
    <inkml:brush xml:id="br0">
      <inkml:brushProperty name="width" value="0.035" units="cm"/>
      <inkml:brushProperty name="height" value="0.035" units="cm"/>
      <inkml:brushProperty name="color" value="#E71224"/>
    </inkml:brush>
  </inkml:definitions>
  <inkml:trace contextRef="#ctx0" brushRef="#br0">14013 1725 24492,'-6'66'0,"-10"2"0,-11-1 0,-10 1 0,-12-2 0,-10 0 0,-10-1 0,-11 0 0,-10 0 0,-10-2 0,-11-1 0,-9-2 0,-10 0 0,-9-2 0,-9-1 0,-9-1 0,-9-3 0,-9 0 0,-7-3 0,-9-1 0,-8-1 0,-6-4 0,-9-1 0,-5-2 0,-6-2 0,-7-2 0,-6-3 0,-4-2 0,-5-4 0,-6-1 0,-2-1 0,-5-4 0,-4-3 0,-2-2 0,-3-3 0,-2-1 0,-1-4 0,-2-2 0,0-3 0,-2-4 0,1 0 0,1-4 0,-1-3 0,4-2 0,-1-4 0,4-1 0,2-3 0,2-2 0,4-3 0,4-4 0,4-1 0,4-1 0,6-4 0,4-2 0,7-3 0,5-2 0,6-2 0,8-2 0,6-1 0,8-4 0,7-1 0,8-1 0,9-3 0,8 0 0,9-3 0,8-1 0,10-1 0,10-2 0,8 0 0,11-2 0,10-1 0,10-2 0,10 0 0,10 0 0,12-1 0,9 0 0,11-2 0,11 1 0,12-1 0,9 2 0,12-4 0,9 2 0,12 2 0,11-1 0,11 1 0,9 0 0,12-1 0,10 2 0,10 2 0,10 0 0,10 1 0,11 2 0,8-1 0,10 4 0,10 0 0,8 0 0,9 5 0,8 0 0,9-1 0,8 6 0,7-1 0,8 3 0,6 2 0,8 3 0,6 1 0,5 3 0,7 1 0,4 3 0,6 4 0,4-1 0,4 6 0,4-1 0,4 5 0,2 1 0,2 4 0,4 3 0,-1 2 0,4 1 0,-1 5 0,1 1 0,1 4 0,-2 1 0,0 5 0,-2 1 0,-1 2 0,-2 3 0,-3 4 0,-2 1 0,-4 5 0,-5-1 0,-2 6 0,-6-1 0,-5 4 0,-4 3 0,-6 1 0,-7 3 0,-6 1 0,-5 3 0,-9 2 0,-6 3 0,-8-1 0,-9 6 0,-7-1 0,-9 0 0,-9 5 0,-9 0 0,-9 0 0,-9 4 0,-10-1 0,-9 2 0,-11 1 0,-10 0 0,-10 2 0,-11 2 0,-10-1 0,-10 0 0,-12 1 0,-10-1 0,-11 2 0,-10 2 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6-23T19:32:28.851"/>
    </inkml:context>
    <inkml:brush xml:id="br0">
      <inkml:brushProperty name="width" value="0.035" units="cm"/>
      <inkml:brushProperty name="height" value="0.035" units="cm"/>
      <inkml:brushProperty name="color" value="#E71224"/>
    </inkml:brush>
  </inkml:definitions>
  <inkml:trace contextRef="#ctx0" brushRef="#br0">1 0 24575,'0'0'-8191</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6-23T19:32:40.594"/>
    </inkml:context>
    <inkml:brush xml:id="br0">
      <inkml:brushProperty name="width" value="0.035" units="cm"/>
      <inkml:brushProperty name="height" value="0.035" units="cm"/>
      <inkml:brushProperty name="color" value="#E71224"/>
    </inkml:brush>
  </inkml:definitions>
  <inkml:trace contextRef="#ctx0" brushRef="#br0">0 1 24575,'0'0'-8191</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2829287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103583" tIns="51792" rIns="103583" bIns="51792"/>
          <a:lstStyle/>
          <a:p>
            <a:endParaRPr dirty="0"/>
          </a:p>
        </p:txBody>
      </p:sp>
      <p:sp>
        <p:nvSpPr>
          <p:cNvPr id="4" name="Slide Number Placeholder 3"/>
          <p:cNvSpPr>
            <a:spLocks noGrp="1"/>
          </p:cNvSpPr>
          <p:nvPr>
            <p:ph type="sldNum" sz="quarter" idx="10"/>
          </p:nvPr>
        </p:nvSpPr>
        <p:spPr/>
        <p:txBody>
          <a:bodyPr lIns="103583" tIns="51792" rIns="103583" bIns="51792"/>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243032-26CF-B80F-225E-6836F18C97F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2BBDE28-EF8F-DFF5-3020-0315BAC337A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2445F01-B678-FC3F-C3D5-E66653B4A216}"/>
              </a:ext>
            </a:extLst>
          </p:cNvPr>
          <p:cNvSpPr>
            <a:spLocks noGrp="1"/>
          </p:cNvSpPr>
          <p:nvPr>
            <p:ph type="body" idx="1"/>
          </p:nvPr>
        </p:nvSpPr>
        <p:spPr/>
        <p:txBody>
          <a:bodyPr lIns="103583" tIns="51792" rIns="103583" bIns="51792"/>
          <a:lstStyle/>
          <a:p>
            <a:r>
              <a:rPr lang="en-US" dirty="0"/>
              <a:t>V</a:t>
            </a:r>
            <a:r>
              <a:rPr dirty="0"/>
              <a:t>eterans and their families, refugees, asylees, trafficking victims, Iraqi and Afghan parolees, Ukrainian humanitarian parolees — all of them lose coverage if they don't have a green card yet. </a:t>
            </a:r>
            <a:endParaRPr lang="en-US" dirty="0"/>
          </a:p>
          <a:p>
            <a:r>
              <a:rPr dirty="0"/>
              <a:t>Same pattern every time: lawfully here, just not an LPR yet.</a:t>
            </a:r>
            <a:endParaRPr lang="en-US" dirty="0"/>
          </a:p>
          <a:p>
            <a:endParaRPr dirty="0"/>
          </a:p>
          <a:p>
            <a:r>
              <a:rPr dirty="0"/>
              <a:t>Two groups that don't fit that pattern. Temporary humanitarian parolees lose coverage no matter what. And VAWA survivors are in a trickier spot depending on where they're at with their green card. If someone's in that gray area — LPR under 5 years — don't tell them they're safe, don't tell them they're not. Send them to legal aid. And no matter what, if they get a notice, tell them to respond with their documents. Every single time.</a:t>
            </a:r>
          </a:p>
        </p:txBody>
      </p:sp>
      <p:sp>
        <p:nvSpPr>
          <p:cNvPr id="4" name="Slide Number Placeholder 3">
            <a:extLst>
              <a:ext uri="{FF2B5EF4-FFF2-40B4-BE49-F238E27FC236}">
                <a16:creationId xmlns:a16="http://schemas.microsoft.com/office/drawing/2014/main" id="{293A0056-0737-A3F9-5B82-C366B8C71A3E}"/>
              </a:ext>
            </a:extLst>
          </p:cNvPr>
          <p:cNvSpPr>
            <a:spLocks noGrp="1"/>
          </p:cNvSpPr>
          <p:nvPr>
            <p:ph type="sldNum" sz="quarter" idx="10"/>
          </p:nvPr>
        </p:nvSpPr>
        <p:spPr/>
        <p:txBody>
          <a:bodyPr lIns="103583" tIns="51792" rIns="103583" bIns="51792"/>
          <a:lstStyle/>
          <a:p>
            <a:fld id="{F7021451-1387-4CA6-816F-3879F97B5CBC}" type="slidenum">
              <a:rPr lang="en-US"/>
              <a:t>10</a:t>
            </a:fld>
            <a:endParaRPr lang="en-US"/>
          </a:p>
        </p:txBody>
      </p:sp>
    </p:spTree>
    <p:extLst>
      <p:ext uri="{BB962C8B-B14F-4D97-AF65-F5344CB8AC3E}">
        <p14:creationId xmlns:p14="http://schemas.microsoft.com/office/powerpoint/2010/main" val="390685512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103583" tIns="51792" rIns="103583" bIns="51792"/>
          <a:lstStyle/>
          <a:p>
            <a:r>
              <a:rPr dirty="0"/>
              <a:t>quick stories — see which term fits each one.</a:t>
            </a:r>
          </a:p>
          <a:p>
            <a:r>
              <a:rPr dirty="0"/>
              <a:t>Ahmed came here as a refugee from Somalia, got his green card 6 years ago — he's fine, he's an LPR now. Maria's a humanitarian parolee from Honduras with two U.S.-born kids — she loses her coverage October 1st, her kids don't. Fatima got asylum two years ago but hasn't gotten her green card yet — she loses coverage too. James got his green card two years ago from Jamaica — he's an LPR, but under 5 years, no qualifying status, so he loses it. And Rosa and Carlos — undocumented parents, their son Diego is a citizen, Rosa's pregnant. Their son's fine. Rosa qualifies for two separate programs while she's pregnant. But they're scared to apply — and that fear is what we call the "chilling effect," which we'll get into more in a bit.</a:t>
            </a:r>
          </a:p>
          <a:p>
            <a:r>
              <a:rPr dirty="0"/>
              <a:t>One more time because it matters: LPR means Lawful Permanent Resident, not "Lawfully Present." That one word changes everything.</a:t>
            </a:r>
          </a:p>
        </p:txBody>
      </p:sp>
      <p:sp>
        <p:nvSpPr>
          <p:cNvPr id="4" name="Slide Number Placeholder 3"/>
          <p:cNvSpPr>
            <a:spLocks noGrp="1"/>
          </p:cNvSpPr>
          <p:nvPr>
            <p:ph type="sldNum" sz="quarter" idx="10"/>
          </p:nvPr>
        </p:nvSpPr>
        <p:spPr/>
        <p:txBody>
          <a:bodyPr lIns="103583" tIns="51792" rIns="103583" bIns="51792"/>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103583" tIns="51792" rIns="103583" bIns="51792"/>
          <a:lstStyle/>
          <a:p>
            <a:r>
              <a:rPr dirty="0"/>
              <a:t>Rosa and Miguel are undocumented. Their daughter Sofia was born here — she's a citizen, and she's eligible for Medicaid no matter what's going on with her parents.</a:t>
            </a:r>
          </a:p>
          <a:p>
            <a:r>
              <a:rPr dirty="0"/>
              <a:t>Three things to remember: undocumented parents don't have to say anything about their own status to apply for their kids. A kid's eligibility has nothing to do with a parent's status — never assume a kid can't get covered because of the parents. And it's checked person by person, not household by household.</a:t>
            </a:r>
          </a:p>
          <a:p>
            <a:r>
              <a:rPr dirty="0"/>
              <a:t>Here's why this matters — fear stops undocumented parents from applying for benefits their own citizen kids qualify for. That's the chilling effect, and nationally it's causing around 2 million kids to go without coverage they're actually eligible for. Your job is to break that cycle, one family at a time.</a:t>
            </a:r>
          </a:p>
        </p:txBody>
      </p:sp>
      <p:sp>
        <p:nvSpPr>
          <p:cNvPr id="4" name="Slide Number Placeholder 3"/>
          <p:cNvSpPr>
            <a:spLocks noGrp="1"/>
          </p:cNvSpPr>
          <p:nvPr>
            <p:ph type="sldNum" sz="quarter" idx="10"/>
          </p:nvPr>
        </p:nvSpPr>
        <p:spPr/>
        <p:txBody>
          <a:bodyPr lIns="103583" tIns="51792" rIns="103583" bIns="51792"/>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103583" tIns="51792" rIns="103583" bIns="51792"/>
          <a:lstStyle/>
          <a:p>
            <a:r>
              <a:t>Now let's get into the actual timeline — what happens and when, so nobody's caught off guard. The date to remember: October 1, 2026.</a:t>
            </a:r>
          </a:p>
        </p:txBody>
      </p:sp>
      <p:sp>
        <p:nvSpPr>
          <p:cNvPr id="4" name="Slide Number Placeholder 3"/>
          <p:cNvSpPr>
            <a:spLocks noGrp="1"/>
          </p:cNvSpPr>
          <p:nvPr>
            <p:ph type="sldNum" sz="quarter" idx="10"/>
          </p:nvPr>
        </p:nvSpPr>
        <p:spPr/>
        <p:txBody>
          <a:bodyPr lIns="103583" tIns="51792" rIns="103583" bIns="51792"/>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103583" tIns="51792" rIns="103583" bIns="51792"/>
          <a:lstStyle/>
          <a:p>
            <a:r>
              <a:rPr dirty="0"/>
              <a:t>July 2026 — initial letters go out. July through September — NJ FamilyCare checks documents against federal databases and sends a follow-up letter saying eligible, not eligible, or need more info. Mid-September — if you didn't respond, you get a final termination notice, which also tells you how to appeal. October 1st — this is the hard deadline. Coverage ends for anyone found not eligible. Everyone else is fine. December 31st — the last chance for anyone who missed everything else to still turn in documents.</a:t>
            </a:r>
          </a:p>
          <a:p>
            <a:r>
              <a:rPr dirty="0"/>
              <a:t>One thing that can actually save someone's coverage — if the state needs more time to check things, they can get up to 90 extra days. The one thing I want you to remember from this whole slide: don't ignore the mail. I can't say that enough.</a:t>
            </a:r>
          </a:p>
        </p:txBody>
      </p:sp>
      <p:sp>
        <p:nvSpPr>
          <p:cNvPr id="4" name="Slide Number Placeholder 3"/>
          <p:cNvSpPr>
            <a:spLocks noGrp="1"/>
          </p:cNvSpPr>
          <p:nvPr>
            <p:ph type="sldNum" sz="quarter" idx="10"/>
          </p:nvPr>
        </p:nvSpPr>
        <p:spPr/>
        <p:txBody>
          <a:bodyPr lIns="103583" tIns="51792" rIns="103583" bIns="51792"/>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42A43D-FBEC-AD75-87BF-3D3BD9E9A3F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4E9DD06-FD5C-3D1F-FB25-1DDFDCF8AEDB}"/>
              </a:ext>
            </a:extLst>
          </p:cNvPr>
          <p:cNvSpPr>
            <a:spLocks noGrp="1" noRot="1" noChangeAspect="1"/>
          </p:cNvSpPr>
          <p:nvPr>
            <p:ph type="sldImg"/>
          </p:nvPr>
        </p:nvSpPr>
        <p:spPr>
          <a:xfrm>
            <a:off x="155575" y="574675"/>
            <a:ext cx="6621463" cy="3724275"/>
          </a:xfrm>
        </p:spPr>
      </p:sp>
      <p:sp>
        <p:nvSpPr>
          <p:cNvPr id="3" name="Notes Placeholder 2">
            <a:extLst>
              <a:ext uri="{FF2B5EF4-FFF2-40B4-BE49-F238E27FC236}">
                <a16:creationId xmlns:a16="http://schemas.microsoft.com/office/drawing/2014/main" id="{FBFDE09D-04AF-F1D8-E765-1A377CA843ED}"/>
              </a:ext>
            </a:extLst>
          </p:cNvPr>
          <p:cNvSpPr>
            <a:spLocks noGrp="1"/>
          </p:cNvSpPr>
          <p:nvPr>
            <p:ph type="body" idx="1"/>
          </p:nvPr>
        </p:nvSpPr>
        <p:spPr/>
        <p:txBody>
          <a:bodyPr/>
          <a:lstStyle/>
          <a:p>
            <a:r>
              <a:t>Let's look at what that first letter actually looks like, so you can recognize it right away. It's got four parts: a cover page that explains what's changing and what to send in, plus a hotline number and the person's reference ID; a page pointing people to translated versions in other languages; the actual Status Reporting Form they fill out; and a page listing which statuses qualify, with a link to legal help.</a:t>
            </a:r>
          </a:p>
          <a:p>
            <a:r>
              <a:t>Good to know — this letter goes out in English and Spanish to everyone, and that translations page tells people how to get it in Arabic, Chinese, Gujarati, Haitian Creole, Korean, Portuguese, and Russian. So language shouldn't be what costs someone their coverage.</a:t>
            </a:r>
          </a:p>
        </p:txBody>
      </p:sp>
      <p:sp>
        <p:nvSpPr>
          <p:cNvPr id="4" name="Slide Number Placeholder 3">
            <a:extLst>
              <a:ext uri="{FF2B5EF4-FFF2-40B4-BE49-F238E27FC236}">
                <a16:creationId xmlns:a16="http://schemas.microsoft.com/office/drawing/2014/main" id="{63606FF9-7F3D-C18D-8F5D-1635255514C1}"/>
              </a:ext>
            </a:extLst>
          </p:cNvPr>
          <p:cNvSpPr>
            <a:spLocks noGrp="1"/>
          </p:cNvSpPr>
          <p:nvPr>
            <p:ph type="sldNum" sz="quarter" idx="5"/>
          </p:nvPr>
        </p:nvSpPr>
        <p:spPr/>
        <p:txBody>
          <a:bodyPr/>
          <a:lstStyle/>
          <a:p>
            <a:r>
              <a:rPr lang="en-US">
                <a:latin typeface="Arial" panose="020B0604020202020204" pitchFamily="34" charset="0"/>
              </a:rPr>
              <a:t>Notes view: </a:t>
            </a:r>
            <a:fld id="{128CEAFE-FA94-43E5-B0FF-D47E1CCDD1B4}" type="slidenum">
              <a:rPr lang="en-US" smtClean="0">
                <a:latin typeface="Arial" panose="020B0604020202020204" pitchFamily="34" charset="0"/>
              </a:rPr>
              <a:pPr/>
              <a:t>15</a:t>
            </a:fld>
            <a:endParaRPr lang="en-US">
              <a:latin typeface="Arial" panose="020B0604020202020204" pitchFamily="34" charset="0"/>
            </a:endParaRPr>
          </a:p>
        </p:txBody>
      </p:sp>
    </p:spTree>
    <p:extLst>
      <p:ext uri="{BB962C8B-B14F-4D97-AF65-F5344CB8AC3E}">
        <p14:creationId xmlns:p14="http://schemas.microsoft.com/office/powerpoint/2010/main" val="241474200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03263" y="1154113"/>
            <a:ext cx="5543550" cy="3117850"/>
          </a:xfrm>
          <a:prstGeom prst="rect">
            <a:avLst/>
          </a:prstGeom>
          <a:noFill/>
          <a:ln w="12700">
            <a:solidFill>
              <a:prstClr val="black"/>
            </a:solidFill>
          </a:ln>
        </p:spPr>
      </p:sp>
      <p:sp>
        <p:nvSpPr>
          <p:cNvPr id="3" name="Notes Placeholder 2"/>
          <p:cNvSpPr>
            <a:spLocks noGrp="1"/>
          </p:cNvSpPr>
          <p:nvPr>
            <p:ph type="body" idx="1"/>
          </p:nvPr>
        </p:nvSpPr>
        <p:spPr>
          <a:xfrm>
            <a:off x="695325" y="4445000"/>
            <a:ext cx="5559425" cy="3636963"/>
          </a:xfrm>
          <a:prstGeom prst="rect">
            <a:avLst/>
          </a:prstGeom>
        </p:spPr>
        <p:txBody>
          <a:bodyPr/>
          <a:lstStyle/>
          <a:p>
            <a:r>
              <a:t>Okay, so someone's got the letter — now what? Three steps. First, figure out which documents the form is asking for and make copies. Second, fill out the form. Third, send it in — four ways to do that: fastest is online at VerifyOS.com with their reference ID, or fax, mail, or walk it into any Eligibility Determining Agency in person.</a:t>
            </a:r>
            <a:endParaRPr lang="en-US"/>
          </a:p>
          <a:p>
            <a:r>
              <a:t>One thing to know so nobody's thrown off — NJ FamilyCare hired a company called HMS to handle this whole process. So when someone calls that number or logs into that site, they're talking to HMS, not the state directly. That's normal, not a red flag.</a:t>
            </a:r>
          </a:p>
        </p:txBody>
      </p:sp>
    </p:spTree>
    <p:extLst>
      <p:ext uri="{BB962C8B-B14F-4D97-AF65-F5344CB8AC3E}">
        <p14:creationId xmlns:p14="http://schemas.microsoft.com/office/powerpoint/2010/main" val="295891211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03263" y="1154113"/>
            <a:ext cx="5543550" cy="3117850"/>
          </a:xfrm>
          <a:prstGeom prst="rect">
            <a:avLst/>
          </a:prstGeom>
          <a:noFill/>
          <a:ln w="12700">
            <a:solidFill>
              <a:prstClr val="black"/>
            </a:solidFill>
          </a:ln>
        </p:spPr>
      </p:sp>
      <p:sp>
        <p:nvSpPr>
          <p:cNvPr id="3" name="Notes Placeholder 2"/>
          <p:cNvSpPr>
            <a:spLocks noGrp="1"/>
          </p:cNvSpPr>
          <p:nvPr>
            <p:ph type="body" idx="1"/>
          </p:nvPr>
        </p:nvSpPr>
        <p:spPr>
          <a:xfrm>
            <a:off x="695325" y="4445000"/>
            <a:ext cx="5559425" cy="3636963"/>
          </a:xfrm>
          <a:prstGeom prst="rect">
            <a:avLst/>
          </a:prstGeom>
        </p:spPr>
        <p:txBody>
          <a:bodyPr/>
          <a:lstStyle/>
          <a:p>
            <a:r>
              <a:t>You're </a:t>
            </a:r>
            <a:r>
              <a:rPr lang="en-US"/>
              <a:t>going to </a:t>
            </a:r>
            <a:r>
              <a:t>get this question a lot: "I never got anything — am I okay?" Two options here. Either they sent a letter and it got lost — wrong address, whatever — or NJ FamilyCare already confirmed they're eligible and never needed to send one.</a:t>
            </a:r>
            <a:endParaRPr lang="en-US"/>
          </a:p>
          <a:p>
            <a:r>
              <a:t>Either way, same answer: call the HMS Helpline. They've got the full list of who was supposed to get a letter and can tell you which case you're in. If someone's on that list, HMS can send a copy and a reference number — or there's a standard copy you can download from the Non-citizen Eligibility webpage.</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03263" y="1154113"/>
            <a:ext cx="5543550" cy="3117850"/>
          </a:xfrm>
          <a:prstGeom prst="rect">
            <a:avLst/>
          </a:prstGeom>
          <a:noFill/>
          <a:ln w="12700">
            <a:solidFill>
              <a:prstClr val="black"/>
            </a:solidFill>
          </a:ln>
        </p:spPr>
      </p:sp>
      <p:sp>
        <p:nvSpPr>
          <p:cNvPr id="3" name="Notes Placeholder 2"/>
          <p:cNvSpPr>
            <a:spLocks noGrp="1"/>
          </p:cNvSpPr>
          <p:nvPr>
            <p:ph type="body" idx="1"/>
          </p:nvPr>
        </p:nvSpPr>
        <p:spPr>
          <a:xfrm>
            <a:off x="695325" y="4445000"/>
            <a:ext cx="5559425" cy="3636963"/>
          </a:xfrm>
          <a:prstGeom prst="rect">
            <a:avLst/>
          </a:prstGeom>
        </p:spPr>
        <p:txBody>
          <a:bodyPr/>
          <a:lstStyle/>
          <a:p>
            <a:endParaRPr lang="en-US" dirty="0"/>
          </a:p>
          <a:p>
            <a:r>
              <a:rPr dirty="0"/>
              <a:t>Let's talk about when things go wrong, because they will for some people. Scenario one: someone sent their documents in, and NJ FamilyCare still says not eligible. What do they do? Appeal — follow the instructions in the letter or call Legal Services of NJ. If they miss that window, they can just reapply with a new application.</a:t>
            </a:r>
            <a:endParaRPr lang="en-US" dirty="0"/>
          </a:p>
          <a:p>
            <a:r>
              <a:rPr dirty="0"/>
              <a:t>Scenario two: nobody sent anything in, and the final notice went unanswered too. Same fix — reapply. What I want you to walk away with — there's always a next move. Nobody's stuck just because a step got missed.</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103583" tIns="51792" rIns="103583" bIns="51792"/>
          <a:lstStyle/>
          <a:p>
            <a:endParaRPr dirty="0"/>
          </a:p>
        </p:txBody>
      </p:sp>
      <p:sp>
        <p:nvSpPr>
          <p:cNvPr id="4" name="Slide Number Placeholder 3"/>
          <p:cNvSpPr>
            <a:spLocks noGrp="1"/>
          </p:cNvSpPr>
          <p:nvPr>
            <p:ph type="sldNum" sz="quarter" idx="10"/>
          </p:nvPr>
        </p:nvSpPr>
        <p:spPr/>
        <p:txBody>
          <a:bodyPr lIns="103583" tIns="51792" rIns="103583" bIns="51792"/>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4B5A69-1F46-DC6F-FA5E-D5E8CD37743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19BBEB1-0A66-5CB9-B27D-64B7C1DA8DB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52AA847-A07E-09F2-3FA1-25686BF3046B}"/>
              </a:ext>
            </a:extLst>
          </p:cNvPr>
          <p:cNvSpPr>
            <a:spLocks noGrp="1"/>
          </p:cNvSpPr>
          <p:nvPr>
            <p:ph type="body" idx="1"/>
          </p:nvPr>
        </p:nvSpPr>
        <p:spPr/>
        <p:txBody>
          <a:bodyPr lIns="103583" tIns="51792" rIns="103583" bIns="51792"/>
          <a:lstStyle/>
          <a:p>
            <a:r>
              <a:rPr lang="en-US"/>
              <a:t>Renee: </a:t>
            </a:r>
          </a:p>
          <a:p>
            <a:endParaRPr lang="en-US"/>
          </a:p>
          <a:p>
            <a:r>
              <a:t>Quick look at what's ahead. Six sections, 30 minutes, then 30 more for questions and just talking it out. Doesn't matter if you're a healthcare worker, social worker, community member, or an immigrant yourself — this is for you. We'll keep it plain and use real examples the whole way.</a:t>
            </a:r>
          </a:p>
        </p:txBody>
      </p:sp>
      <p:sp>
        <p:nvSpPr>
          <p:cNvPr id="4" name="Slide Number Placeholder 3">
            <a:extLst>
              <a:ext uri="{FF2B5EF4-FFF2-40B4-BE49-F238E27FC236}">
                <a16:creationId xmlns:a16="http://schemas.microsoft.com/office/drawing/2014/main" id="{23DCAB9B-671F-53AF-18F1-AA6B891C3A45}"/>
              </a:ext>
            </a:extLst>
          </p:cNvPr>
          <p:cNvSpPr>
            <a:spLocks noGrp="1"/>
          </p:cNvSpPr>
          <p:nvPr>
            <p:ph type="sldNum" sz="quarter" idx="10"/>
          </p:nvPr>
        </p:nvSpPr>
        <p:spPr/>
        <p:txBody>
          <a:bodyPr lIns="103583" tIns="51792" rIns="103583" bIns="51792"/>
          <a:lstStyle/>
          <a:p>
            <a:fld id="{F7021451-1387-4CA6-816F-3879F97B5CBC}" type="slidenum">
              <a:rPr lang="en-US"/>
              <a:t>2</a:t>
            </a:fld>
            <a:endParaRPr lang="en-US"/>
          </a:p>
        </p:txBody>
      </p:sp>
    </p:spTree>
    <p:extLst>
      <p:ext uri="{BB962C8B-B14F-4D97-AF65-F5344CB8AC3E}">
        <p14:creationId xmlns:p14="http://schemas.microsoft.com/office/powerpoint/2010/main" val="339731533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103583" tIns="51792" rIns="103583" bIns="51792"/>
          <a:lstStyle/>
          <a:p>
            <a:pPr marL="0" marR="0" lvl="0" indent="0" algn="l" defTabSz="914400" rtl="0" eaLnBrk="1" fontAlgn="auto" latinLnBrk="0" hangingPunct="1">
              <a:lnSpc>
                <a:spcPct val="100000"/>
              </a:lnSpc>
              <a:spcBef>
                <a:spcPts val="0"/>
              </a:spcBef>
              <a:spcAft>
                <a:spcPts val="0"/>
              </a:spcAft>
              <a:buClrTx/>
              <a:buSzTx/>
              <a:buFontTx/>
              <a:buNone/>
              <a:tabLst/>
              <a:defRPr/>
            </a:pPr>
            <a:r>
              <a:rPr dirty="0"/>
              <a:t>One —</a:t>
            </a:r>
            <a:r>
              <a:rPr lang="en-US" dirty="0"/>
              <a:t>OPEN ALL MAIL RULE!! </a:t>
            </a:r>
            <a:r>
              <a:rPr dirty="0"/>
              <a:t> open </a:t>
            </a:r>
            <a:r>
              <a:rPr lang="en-US" dirty="0"/>
              <a:t>all</a:t>
            </a:r>
            <a:r>
              <a:rPr dirty="0"/>
              <a:t> mail, especially anything official in July. Even if it looks like junk, open it. Two — keep documents in one place, a folder or envelope, </a:t>
            </a:r>
            <a:r>
              <a:rPr lang="en-US" dirty="0"/>
              <a:t>this way they aren’t </a:t>
            </a:r>
            <a:r>
              <a:rPr dirty="0"/>
              <a:t>scrambling later. </a:t>
            </a:r>
            <a:r>
              <a:rPr lang="en-US" dirty="0"/>
              <a:t>Work with people to try to find a system to keep things organized. </a:t>
            </a:r>
            <a:r>
              <a:rPr dirty="0"/>
              <a:t>Three — read every notice carefully so </a:t>
            </a:r>
            <a:r>
              <a:rPr lang="en-US" dirty="0"/>
              <a:t>they</a:t>
            </a:r>
            <a:r>
              <a:rPr dirty="0"/>
              <a:t> know what's changing and what </a:t>
            </a:r>
            <a:r>
              <a:rPr lang="en-US" dirty="0"/>
              <a:t>action steps are </a:t>
            </a:r>
            <a:r>
              <a:rPr dirty="0"/>
              <a:t>need</a:t>
            </a:r>
            <a:r>
              <a:rPr lang="en-US" dirty="0"/>
              <a:t>ed</a:t>
            </a:r>
            <a:r>
              <a:rPr dirty="0"/>
              <a:t>. Four —</a:t>
            </a:r>
            <a:r>
              <a:rPr lang="en-US" dirty="0"/>
              <a:t>advice folks to</a:t>
            </a:r>
            <a:r>
              <a:rPr dirty="0"/>
              <a:t> send documents if they ask</a:t>
            </a:r>
            <a:r>
              <a:rPr lang="en-US" dirty="0"/>
              <a:t>ed</a:t>
            </a:r>
            <a:r>
              <a:rPr dirty="0"/>
              <a:t>, even if </a:t>
            </a:r>
            <a:r>
              <a:rPr lang="en-US" dirty="0"/>
              <a:t>un</a:t>
            </a:r>
            <a:r>
              <a:rPr dirty="0"/>
              <a:t>sure </a:t>
            </a:r>
            <a:r>
              <a:rPr lang="en-US" dirty="0"/>
              <a:t>about eligibility</a:t>
            </a:r>
            <a:r>
              <a:rPr dirty="0"/>
              <a:t>. Sending them never hurts, </a:t>
            </a:r>
            <a:r>
              <a:rPr lang="en-US" dirty="0"/>
              <a:t>in fact,</a:t>
            </a:r>
            <a:r>
              <a:rPr dirty="0"/>
              <a:t> it might be exactly what saves </a:t>
            </a:r>
            <a:r>
              <a:rPr lang="en-US" dirty="0"/>
              <a:t>the persons</a:t>
            </a:r>
            <a:r>
              <a:rPr dirty="0"/>
              <a:t> coverage. Five — </a:t>
            </a:r>
            <a:r>
              <a:rPr lang="en-US" dirty="0"/>
              <a:t>if your coverage gets cut and you don't agree, you can appeal — a Request for Fair Hearing — and there's free legal help for that.</a:t>
            </a:r>
          </a:p>
          <a:p>
            <a:r>
              <a:rPr dirty="0"/>
              <a:t>Six —</a:t>
            </a:r>
            <a:r>
              <a:rPr lang="en-US" dirty="0"/>
              <a:t>if the individual is still eligible, advise them to sign up for text and email updates via the </a:t>
            </a:r>
            <a:r>
              <a:rPr lang="en-US" dirty="0" err="1"/>
              <a:t>dmahs</a:t>
            </a:r>
            <a:r>
              <a:rPr lang="en-US" dirty="0"/>
              <a:t> website so they don't miss anything. </a:t>
            </a:r>
          </a:p>
          <a:p>
            <a:endParaRPr lang="en-US" dirty="0"/>
          </a:p>
          <a:p>
            <a:r>
              <a:rPr lang="en-US" dirty="0"/>
              <a:t>These are all actionable steps we can take right now with the people in our community who are affected. </a:t>
            </a:r>
            <a:r>
              <a:rPr dirty="0"/>
              <a:t>If I had to pick one, it's number four. Most people don't lose coverage because they're actually not eligible — they lose it because they never sent anything in. Usually fear, or overwhelm, or the letter wasn't in their language. Sending documents is never the wrong call.</a:t>
            </a:r>
          </a:p>
        </p:txBody>
      </p:sp>
      <p:sp>
        <p:nvSpPr>
          <p:cNvPr id="4" name="Slide Number Placeholder 3"/>
          <p:cNvSpPr>
            <a:spLocks noGrp="1"/>
          </p:cNvSpPr>
          <p:nvPr>
            <p:ph type="sldNum" sz="quarter" idx="10"/>
          </p:nvPr>
        </p:nvSpPr>
        <p:spPr/>
        <p:txBody>
          <a:bodyPr lIns="103583" tIns="51792" rIns="103583" bIns="51792"/>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 remember step 5, "sign up for texts and emails"? This is that page. Let me show you what it actually looks like so nobody's hunting around for it later. This matters more than it sounds — if someone's address is wrong, that July letter goes to the wrong place. Updating your info here is just prevention.</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C226BC1-79E0-4FE8-A66C-8DFA204223C7}"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28065493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B4178C-B20A-76D1-9C5E-D2168CBB4DF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F96F3F4-C5DA-9355-C6C5-33E45811E46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3A4734C-E1EB-77ED-DB62-F1EB563EA757}"/>
              </a:ext>
            </a:extLst>
          </p:cNvPr>
          <p:cNvSpPr>
            <a:spLocks noGrp="1"/>
          </p:cNvSpPr>
          <p:nvPr>
            <p:ph type="body" idx="1"/>
          </p:nvPr>
        </p:nvSpPr>
        <p:spPr/>
        <p:txBody>
          <a:bodyPr lIns="103583" tIns="51792" rIns="103583" bIns="51792"/>
          <a:lstStyle/>
          <a:p>
            <a:r>
              <a:t>Two numbers worth knowing. The Legal Services of NJ HealthLine — brand new, free legal advice on eligibility, what to send in, how to appeal, and finding low-cost care. And the HMS Helpline, which walks people through exactly what documents to send, can resend letters, give reference numbers, and confirm whether something got received. HMS goes live mid-July</a:t>
            </a:r>
            <a:r>
              <a:rPr lang="en-US"/>
              <a:t>, we will share that information as soon as we have it. </a:t>
            </a:r>
            <a:endParaRPr/>
          </a:p>
          <a:p>
            <a:r>
              <a:t>Beyond that — a healthcare provider, someone trusted in the community, or the number on the back of someone's insurance card all work too. You don't have to know everything. You just have to know who to point people to.</a:t>
            </a:r>
          </a:p>
        </p:txBody>
      </p:sp>
      <p:sp>
        <p:nvSpPr>
          <p:cNvPr id="4" name="Slide Number Placeholder 3">
            <a:extLst>
              <a:ext uri="{FF2B5EF4-FFF2-40B4-BE49-F238E27FC236}">
                <a16:creationId xmlns:a16="http://schemas.microsoft.com/office/drawing/2014/main" id="{509D5A5F-0E1F-14AD-BB75-7CD537A5B7AA}"/>
              </a:ext>
            </a:extLst>
          </p:cNvPr>
          <p:cNvSpPr>
            <a:spLocks noGrp="1"/>
          </p:cNvSpPr>
          <p:nvPr>
            <p:ph type="sldNum" sz="quarter" idx="10"/>
          </p:nvPr>
        </p:nvSpPr>
        <p:spPr/>
        <p:txBody>
          <a:bodyPr lIns="103583" tIns="51792" rIns="103583" bIns="51792"/>
          <a:lstStyle/>
          <a:p>
            <a:fld id="{F7021451-1387-4CA6-816F-3879F97B5CBC}" type="slidenum">
              <a:rPr lang="en-US"/>
              <a:t>22</a:t>
            </a:fld>
            <a:endParaRPr lang="en-US"/>
          </a:p>
        </p:txBody>
      </p:sp>
    </p:spTree>
    <p:extLst>
      <p:ext uri="{BB962C8B-B14F-4D97-AF65-F5344CB8AC3E}">
        <p14:creationId xmlns:p14="http://schemas.microsoft.com/office/powerpoint/2010/main" val="272024768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103583" tIns="51792" rIns="103583" bIns="51792"/>
          <a:lstStyle/>
          <a:p>
            <a:r>
              <a:t>Here</a:t>
            </a:r>
            <a:r>
              <a:rPr lang="en-US"/>
              <a:t> are a few resources/materials that</a:t>
            </a:r>
            <a:r>
              <a:t> DMAHS has put together to help — a document guide that spells out exactly what's needed, a flyer for provider offices, an FAQ sheet, notice templates so you know what letters look like, live support through the HMS, LSNJ, and Conduent call centers, and updated training for anyone helping people apply.</a:t>
            </a:r>
            <a:endParaRPr lang="en-US"/>
          </a:p>
          <a:p>
            <a:endParaRPr lang="en-US"/>
          </a:p>
          <a:p>
            <a:r>
              <a:rPr lang="en-US"/>
              <a:t>These resources can be found on the NJFC Non-Citizen Eligibility webpage after July 20. </a:t>
            </a:r>
            <a:endParaRPr/>
          </a:p>
          <a:p>
            <a:endParaRPr lang="en-US"/>
          </a:p>
          <a:p>
            <a:endParaRPr lang="en-US"/>
          </a:p>
          <a:p>
            <a:r>
              <a:t>Bookmark the DMAHS page — it gets updated a lot. If you only grab three things: the document guide, the notice templates, and the flyer for your office.</a:t>
            </a:r>
          </a:p>
        </p:txBody>
      </p:sp>
      <p:sp>
        <p:nvSpPr>
          <p:cNvPr id="4" name="Slide Number Placeholder 3"/>
          <p:cNvSpPr>
            <a:spLocks noGrp="1"/>
          </p:cNvSpPr>
          <p:nvPr>
            <p:ph type="sldNum" sz="quarter" idx="10"/>
          </p:nvPr>
        </p:nvSpPr>
        <p:spPr/>
        <p:txBody>
          <a:bodyPr lIns="103583" tIns="51792" rIns="103583" bIns="51792"/>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5DFD1E-7BFE-699C-26C8-79A7D74BF1B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EC13BC1-E18E-4876-03A0-59B6D99886E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E8060C4-E6BC-3C6F-7A5D-7FC7E6C19496}"/>
              </a:ext>
            </a:extLst>
          </p:cNvPr>
          <p:cNvSpPr>
            <a:spLocks noGrp="1"/>
          </p:cNvSpPr>
          <p:nvPr>
            <p:ph type="body" idx="1"/>
          </p:nvPr>
        </p:nvSpPr>
        <p:spPr/>
        <p:txBody>
          <a:bodyPr lIns="103583" tIns="51792" rIns="103583" bIns="51792"/>
          <a:lstStyle/>
          <a:p>
            <a:endParaRPr lang="en-US" dirty="0"/>
          </a:p>
        </p:txBody>
      </p:sp>
      <p:sp>
        <p:nvSpPr>
          <p:cNvPr id="4" name="Slide Number Placeholder 3">
            <a:extLst>
              <a:ext uri="{FF2B5EF4-FFF2-40B4-BE49-F238E27FC236}">
                <a16:creationId xmlns:a16="http://schemas.microsoft.com/office/drawing/2014/main" id="{4258621E-EA78-9906-E478-4A866DCD5246}"/>
              </a:ext>
            </a:extLst>
          </p:cNvPr>
          <p:cNvSpPr>
            <a:spLocks noGrp="1"/>
          </p:cNvSpPr>
          <p:nvPr>
            <p:ph type="sldNum" sz="quarter" idx="10"/>
          </p:nvPr>
        </p:nvSpPr>
        <p:spPr/>
        <p:txBody>
          <a:bodyPr lIns="103583" tIns="51792" rIns="103583" bIns="51792"/>
          <a:lstStyle/>
          <a:p>
            <a:fld id="{F7021451-1387-4CA6-816F-3879F97B5CBC}" type="slidenum">
              <a:rPr lang="en-US"/>
              <a:t>24</a:t>
            </a:fld>
            <a:endParaRPr lang="en-US"/>
          </a:p>
        </p:txBody>
      </p:sp>
    </p:spTree>
    <p:extLst>
      <p:ext uri="{BB962C8B-B14F-4D97-AF65-F5344CB8AC3E}">
        <p14:creationId xmlns:p14="http://schemas.microsoft.com/office/powerpoint/2010/main" val="245024169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A1818B-46CD-D131-7EF8-083D5A3B39A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093206A-5EFB-C7FC-2016-1DEBB6F6B9B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46FE745-015A-0607-C2C9-ED8AFD207673}"/>
              </a:ext>
            </a:extLst>
          </p:cNvPr>
          <p:cNvSpPr>
            <a:spLocks noGrp="1"/>
          </p:cNvSpPr>
          <p:nvPr>
            <p:ph type="body" idx="1"/>
          </p:nvPr>
        </p:nvSpPr>
        <p:spPr/>
        <p:txBody>
          <a:bodyPr lIns="103583" tIns="51792" rIns="103583" bIns="51792"/>
          <a:lstStyle/>
          <a:p>
            <a:r>
              <a:t>On the org side — sign up for the new DMAHS listserv so you get updates as they come, check out the Camden Coalition's South Jersey Work Group page, run this training for your own staff and partners, and let your clients know you can help — post about it, put up a sign, whatever fits. It also helps to just ask people directly if they got a letter from NJ FamilyCare. And if you can, set aside some staff time to help people through this.</a:t>
            </a:r>
            <a:endParaRPr lang="en-US"/>
          </a:p>
          <a:p>
            <a:r>
              <a:t>On the individual level — walk someone through their letter, help them fill out the Status Reporting Form, and if they're in front of you, help them actually submit it through the portal or by fax. Point them to the state webpage and especially the LSNJ HealthLine for anything more.</a:t>
            </a:r>
          </a:p>
          <a:p>
            <a:r>
              <a:t>And for anyone who ends up losing coverage — tell them to use it while they still have it. Go to the dentist, refill meds, get eyes checked. Then connect them to GetCovered NJ to see if it's affordable, and to My Resource Pal for free and low-cost care.</a:t>
            </a:r>
          </a:p>
        </p:txBody>
      </p:sp>
      <p:sp>
        <p:nvSpPr>
          <p:cNvPr id="4" name="Slide Number Placeholder 3">
            <a:extLst>
              <a:ext uri="{FF2B5EF4-FFF2-40B4-BE49-F238E27FC236}">
                <a16:creationId xmlns:a16="http://schemas.microsoft.com/office/drawing/2014/main" id="{1C466147-F117-9112-050F-DC516E86AC97}"/>
              </a:ext>
            </a:extLst>
          </p:cNvPr>
          <p:cNvSpPr>
            <a:spLocks noGrp="1"/>
          </p:cNvSpPr>
          <p:nvPr>
            <p:ph type="sldNum" sz="quarter" idx="10"/>
          </p:nvPr>
        </p:nvSpPr>
        <p:spPr/>
        <p:txBody>
          <a:bodyPr lIns="103583" tIns="51792" rIns="103583" bIns="51792"/>
          <a:lstStyle/>
          <a:p>
            <a:fld id="{F7021451-1387-4CA6-816F-3879F97B5CBC}" type="slidenum">
              <a:rPr lang="en-US"/>
              <a:t>25</a:t>
            </a:fld>
            <a:endParaRPr lang="en-US"/>
          </a:p>
        </p:txBody>
      </p:sp>
    </p:spTree>
    <p:extLst>
      <p:ext uri="{BB962C8B-B14F-4D97-AF65-F5344CB8AC3E}">
        <p14:creationId xmlns:p14="http://schemas.microsoft.com/office/powerpoint/2010/main" val="361297537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103583" tIns="51792" rIns="103583" bIns="51792"/>
          <a:lstStyle/>
          <a:p>
            <a:endParaRPr dirty="0"/>
          </a:p>
        </p:txBody>
      </p:sp>
      <p:sp>
        <p:nvSpPr>
          <p:cNvPr id="4" name="Slide Number Placeholder 3"/>
          <p:cNvSpPr>
            <a:spLocks noGrp="1"/>
          </p:cNvSpPr>
          <p:nvPr>
            <p:ph type="sldNum" sz="quarter" idx="10"/>
          </p:nvPr>
        </p:nvSpPr>
        <p:spPr/>
        <p:txBody>
          <a:bodyPr lIns="103583" tIns="51792" rIns="103583" bIns="51792"/>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27CF90-FE51-1B58-4B2D-08F52425599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D019470-F1F3-E6A1-86B3-490EED7AB3C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B0FA7EC-BBBE-FB45-3407-ECEADB96958C}"/>
              </a:ext>
            </a:extLst>
          </p:cNvPr>
          <p:cNvSpPr>
            <a:spLocks noGrp="1"/>
          </p:cNvSpPr>
          <p:nvPr>
            <p:ph type="body" idx="1"/>
          </p:nvPr>
        </p:nvSpPr>
        <p:spPr/>
        <p:txBody>
          <a:bodyPr lIns="103583" tIns="51792" rIns="103583" bIns="51792"/>
          <a:lstStyle/>
          <a:p>
            <a:r>
              <a:rPr dirty="0"/>
              <a:t>Some federal agencies have tried to share benefits data with DHS. Courts are fighting that, but it's not fully settled. </a:t>
            </a:r>
            <a:r>
              <a:rPr lang="en-US" dirty="0"/>
              <a:t>It’s not possible to guarantee </a:t>
            </a:r>
            <a:r>
              <a:rPr dirty="0"/>
              <a:t>there's zero risk, beca</a:t>
            </a:r>
            <a:r>
              <a:rPr lang="en-US" dirty="0"/>
              <a:t>use we don’t know that right now. </a:t>
            </a:r>
            <a:endParaRPr dirty="0"/>
          </a:p>
          <a:p>
            <a:r>
              <a:rPr lang="en-US" dirty="0"/>
              <a:t>What is true is</a:t>
            </a:r>
            <a:r>
              <a:rPr dirty="0"/>
              <a:t>: when you apply for benefits for a child, you don't have to give up your own status or Social Security number if you're not the one applying. An undocumented parent can apply for their U.S. citizen kid without saying anything about themselves.</a:t>
            </a:r>
          </a:p>
          <a:p>
            <a:r>
              <a:rPr dirty="0"/>
              <a:t>And on the "should I withdraw" question — that's personal, and it's not mine to answer for anyone. But here's a fact that helps: withdrawing now doesn't erase info the government already has. If DHS already has someone's address through another filing, applying for benefits doesn't add new risk. Benefits can be life-saving. Our job is to help people weigh the real risk against the real benefit — not decide for them.</a:t>
            </a:r>
          </a:p>
        </p:txBody>
      </p:sp>
      <p:sp>
        <p:nvSpPr>
          <p:cNvPr id="4" name="Slide Number Placeholder 3">
            <a:extLst>
              <a:ext uri="{FF2B5EF4-FFF2-40B4-BE49-F238E27FC236}">
                <a16:creationId xmlns:a16="http://schemas.microsoft.com/office/drawing/2014/main" id="{D82326F8-E186-6CC8-FB00-5850CC5C2170}"/>
              </a:ext>
            </a:extLst>
          </p:cNvPr>
          <p:cNvSpPr>
            <a:spLocks noGrp="1"/>
          </p:cNvSpPr>
          <p:nvPr>
            <p:ph type="sldNum" sz="quarter" idx="10"/>
          </p:nvPr>
        </p:nvSpPr>
        <p:spPr/>
        <p:txBody>
          <a:bodyPr lIns="103583" tIns="51792" rIns="103583" bIns="51792"/>
          <a:lstStyle/>
          <a:p>
            <a:fld id="{F7021451-1387-4CA6-816F-3879F97B5CBC}" type="slidenum">
              <a:rPr lang="en-US"/>
              <a:t>27</a:t>
            </a:fld>
            <a:endParaRPr lang="en-US"/>
          </a:p>
        </p:txBody>
      </p:sp>
    </p:spTree>
    <p:extLst>
      <p:ext uri="{BB962C8B-B14F-4D97-AF65-F5344CB8AC3E}">
        <p14:creationId xmlns:p14="http://schemas.microsoft.com/office/powerpoint/2010/main" val="277193032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3ED23C-2B5E-260C-5088-3FE62EE31F3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A737E71-CDF1-3853-D1D3-6A793E454D0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B2FC6A5-DA1A-E65A-7EBF-5E664C1A1232}"/>
              </a:ext>
            </a:extLst>
          </p:cNvPr>
          <p:cNvSpPr>
            <a:spLocks noGrp="1"/>
          </p:cNvSpPr>
          <p:nvPr>
            <p:ph type="body" idx="1"/>
          </p:nvPr>
        </p:nvSpPr>
        <p:spPr/>
        <p:txBody>
          <a:bodyPr lIns="103583" tIns="51792" rIns="103583" bIns="51792"/>
          <a:lstStyle/>
          <a:p>
            <a:r>
              <a:t>This slide's basically a script — actual words you can use. If someone's already getting benefits, their info's already in the system — withdrawing now doesn't undo that. If DHS already has their address through another process, applying doesn't add new exposure. They don't have to share their own status or Social Security number for family members who aren't applying. Benefits can be genuinely life-saving, so it's worth weighing that against the worry. And they're not alone — free legal help and community support exist for exactly this.</a:t>
            </a:r>
          </a:p>
          <a:p>
            <a:r>
              <a:t>Your job here is never to tell someone what to do. It's to give them straight, accurate info so they can make their own call.</a:t>
            </a:r>
          </a:p>
        </p:txBody>
      </p:sp>
      <p:sp>
        <p:nvSpPr>
          <p:cNvPr id="4" name="Slide Number Placeholder 3">
            <a:extLst>
              <a:ext uri="{FF2B5EF4-FFF2-40B4-BE49-F238E27FC236}">
                <a16:creationId xmlns:a16="http://schemas.microsoft.com/office/drawing/2014/main" id="{18201687-22A8-7B32-2DEA-AAAD8FD7F754}"/>
              </a:ext>
            </a:extLst>
          </p:cNvPr>
          <p:cNvSpPr>
            <a:spLocks noGrp="1"/>
          </p:cNvSpPr>
          <p:nvPr>
            <p:ph type="sldNum" sz="quarter" idx="10"/>
          </p:nvPr>
        </p:nvSpPr>
        <p:spPr/>
        <p:txBody>
          <a:bodyPr lIns="103583" tIns="51792" rIns="103583" bIns="51792"/>
          <a:lstStyle/>
          <a:p>
            <a:fld id="{F7021451-1387-4CA6-816F-3879F97B5CBC}" type="slidenum">
              <a:rPr lang="en-US"/>
              <a:t>28</a:t>
            </a:fld>
            <a:endParaRPr lang="en-US"/>
          </a:p>
        </p:txBody>
      </p:sp>
    </p:spTree>
    <p:extLst>
      <p:ext uri="{BB962C8B-B14F-4D97-AF65-F5344CB8AC3E}">
        <p14:creationId xmlns:p14="http://schemas.microsoft.com/office/powerpoint/2010/main" val="27121493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103583" tIns="51792" rIns="103583" bIns="51792"/>
          <a:lstStyle/>
          <a:p>
            <a:endParaRPr dirty="0"/>
          </a:p>
        </p:txBody>
      </p:sp>
      <p:sp>
        <p:nvSpPr>
          <p:cNvPr id="4" name="Slide Number Placeholder 3"/>
          <p:cNvSpPr>
            <a:spLocks noGrp="1"/>
          </p:cNvSpPr>
          <p:nvPr>
            <p:ph type="sldNum" sz="quarter" idx="10"/>
          </p:nvPr>
        </p:nvSpPr>
        <p:spPr/>
        <p:txBody>
          <a:bodyPr lIns="103583" tIns="51792" rIns="103583" bIns="51792"/>
          <a:lstStyle/>
          <a:p>
            <a:fld id="{F7021451-1387-4CA6-816F-3879F97B5CBC}" type="slidenum">
              <a:rPr lang="en-US"/>
              <a:t>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103583" tIns="51792" rIns="103583" bIns="51792"/>
          <a:lstStyle/>
          <a:p>
            <a:r>
              <a:t>Let's start with the big picture. This law got passed in Washington, and it's gonna change who qualifies for Medicaid starting this fall. Let's make sure we all understand what it actually is before we dig into the details.</a:t>
            </a:r>
          </a:p>
        </p:txBody>
      </p:sp>
      <p:sp>
        <p:nvSpPr>
          <p:cNvPr id="4" name="Slide Number Placeholder 3"/>
          <p:cNvSpPr>
            <a:spLocks noGrp="1"/>
          </p:cNvSpPr>
          <p:nvPr>
            <p:ph type="sldNum" sz="quarter" idx="10"/>
          </p:nvPr>
        </p:nvSpPr>
        <p:spPr/>
        <p:txBody>
          <a:bodyPr lIns="103583" tIns="51792" rIns="103583" bIns="51792"/>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103583" tIns="51792" rIns="103583" bIns="51792"/>
          <a:lstStyle/>
          <a:p>
            <a:r>
              <a:rPr dirty="0"/>
              <a:t>Maria's 35, came from Honduras three years ago, has two U.S.-born kids, and the family's on Medicaid. She got a letter she doesn't understand and she's too scared to call about it.</a:t>
            </a:r>
          </a:p>
          <a:p>
            <a:r>
              <a:rPr dirty="0"/>
              <a:t>What do you tell her? As a humanitarian parolee, she's probably losing her Medicaid October 1st — but her kids are fine, since their eligibility has nothing to do with hers. What she needs to do is ask for help and get her documents in by the deadline. Get her to free legal aid, help applying to </a:t>
            </a:r>
            <a:r>
              <a:rPr dirty="0" err="1"/>
              <a:t>GetCovered</a:t>
            </a:r>
            <a:r>
              <a:rPr dirty="0"/>
              <a:t> NJ, and My Resource Pal for </a:t>
            </a:r>
            <a:r>
              <a:rPr lang="en-US" dirty="0"/>
              <a:t>low to no cost</a:t>
            </a:r>
            <a:r>
              <a:rPr dirty="0"/>
              <a:t> care. Her fear's real, but it shouldn't stop her from acting.</a:t>
            </a:r>
          </a:p>
        </p:txBody>
      </p:sp>
      <p:sp>
        <p:nvSpPr>
          <p:cNvPr id="4" name="Slide Number Placeholder 3"/>
          <p:cNvSpPr>
            <a:spLocks noGrp="1"/>
          </p:cNvSpPr>
          <p:nvPr>
            <p:ph type="sldNum" sz="quarter" idx="10"/>
          </p:nvPr>
        </p:nvSpPr>
        <p:spPr/>
        <p:txBody>
          <a:bodyPr lIns="103583" tIns="51792" rIns="103583" bIns="51792"/>
          <a:lstStyle/>
          <a:p>
            <a:fld id="{F7021451-1387-4CA6-816F-3879F97B5CBC}" type="slidenum">
              <a:rPr lang="en-US"/>
              <a:t>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D08645-6594-8E0C-7231-4CB24F148E4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8E34AA6-3590-C61C-7F6F-ACC1FE5A383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3363631-EEFE-7CFE-D5BC-957C71CB0A47}"/>
              </a:ext>
            </a:extLst>
          </p:cNvPr>
          <p:cNvSpPr>
            <a:spLocks noGrp="1"/>
          </p:cNvSpPr>
          <p:nvPr>
            <p:ph type="body" idx="1"/>
          </p:nvPr>
        </p:nvSpPr>
        <p:spPr/>
        <p:txBody>
          <a:bodyPr lIns="103583" tIns="51792" rIns="103583" bIns="51792"/>
          <a:lstStyle/>
          <a:p>
            <a:r>
              <a:t>Ahmed's 52, came from Somalia seven years ago as a refugee, is on Medicaid, manages diabetes. He got his letter in July, thought it was junk mail, and tossed it. It's August now and he hasn't done anything.</a:t>
            </a:r>
          </a:p>
          <a:p>
            <a:r>
              <a:t>Good news — he already got his green card, so he's not in the losing group, he keeps his Medicaid. But he still needs to respond to confirm it. Help him call the HMS Helpline for a new copy of the letter, or download one from the webpage, and get it in by fax, mail, or in person. Great moment to reinforce "open your mail" — even people who are fully protected can hit trouble just by not responding. And while you're at it, get him to update his contact info so this doesn't happen again.</a:t>
            </a:r>
          </a:p>
        </p:txBody>
      </p:sp>
      <p:sp>
        <p:nvSpPr>
          <p:cNvPr id="4" name="Slide Number Placeholder 3">
            <a:extLst>
              <a:ext uri="{FF2B5EF4-FFF2-40B4-BE49-F238E27FC236}">
                <a16:creationId xmlns:a16="http://schemas.microsoft.com/office/drawing/2014/main" id="{252B0761-8BC6-2D1D-70AC-AD1E15933BD7}"/>
              </a:ext>
            </a:extLst>
          </p:cNvPr>
          <p:cNvSpPr>
            <a:spLocks noGrp="1"/>
          </p:cNvSpPr>
          <p:nvPr>
            <p:ph type="sldNum" sz="quarter" idx="10"/>
          </p:nvPr>
        </p:nvSpPr>
        <p:spPr/>
        <p:txBody>
          <a:bodyPr lIns="103583" tIns="51792" rIns="103583" bIns="51792"/>
          <a:lstStyle/>
          <a:p>
            <a:fld id="{F7021451-1387-4CA6-816F-3879F97B5CBC}" type="slidenum">
              <a:rPr lang="en-US"/>
              <a:t>31</a:t>
            </a:fld>
            <a:endParaRPr lang="en-US"/>
          </a:p>
        </p:txBody>
      </p:sp>
    </p:spTree>
    <p:extLst>
      <p:ext uri="{BB962C8B-B14F-4D97-AF65-F5344CB8AC3E}">
        <p14:creationId xmlns:p14="http://schemas.microsoft.com/office/powerpoint/2010/main" val="280934707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D09A4B-02AB-CE20-7254-8A7D59DDA5D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C3B910D-166E-FBCB-E000-60176BAD24E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1B6BE95-771D-266E-C6EA-AEEB9F5DD849}"/>
              </a:ext>
            </a:extLst>
          </p:cNvPr>
          <p:cNvSpPr>
            <a:spLocks noGrp="1"/>
          </p:cNvSpPr>
          <p:nvPr>
            <p:ph type="body" idx="1"/>
          </p:nvPr>
        </p:nvSpPr>
        <p:spPr/>
        <p:txBody>
          <a:bodyPr lIns="103583" tIns="51792" rIns="103583" bIns="51792"/>
          <a:lstStyle/>
          <a:p>
            <a:r>
              <a:t>Yolanda never applied for Medicaid for herself. Her 8-year-old son Carlos, a citizen, qualifies and needs regular asthma meds. She heard on social media that applying for Carlos would get her address to ICE, so she hasn't renewed his coverage, and he's going without medicine.</a:t>
            </a:r>
          </a:p>
          <a:p>
            <a:r>
              <a:t>How do you respond? Start by saying her fear makes sense — it's not crazy to feel that way. Share what's actually known about privacy without promising things you can't back up. Then get concrete — Yolanda doesn't need to say anything about her own status to apply for Carlos, only his info matters, and his eligibility has nothing to do with hers. Point her to legal aid for a real conversation about the risk. But don't lose sight of what's at stake — Carlos needs his medicine right now. It's still her call to make, but she deserves good info to make it with.</a:t>
            </a:r>
          </a:p>
        </p:txBody>
      </p:sp>
      <p:sp>
        <p:nvSpPr>
          <p:cNvPr id="4" name="Slide Number Placeholder 3">
            <a:extLst>
              <a:ext uri="{FF2B5EF4-FFF2-40B4-BE49-F238E27FC236}">
                <a16:creationId xmlns:a16="http://schemas.microsoft.com/office/drawing/2014/main" id="{79D7A97C-C051-7BC1-E97C-3CF42B5B8780}"/>
              </a:ext>
            </a:extLst>
          </p:cNvPr>
          <p:cNvSpPr>
            <a:spLocks noGrp="1"/>
          </p:cNvSpPr>
          <p:nvPr>
            <p:ph type="sldNum" sz="quarter" idx="10"/>
          </p:nvPr>
        </p:nvSpPr>
        <p:spPr/>
        <p:txBody>
          <a:bodyPr lIns="103583" tIns="51792" rIns="103583" bIns="51792"/>
          <a:lstStyle/>
          <a:p>
            <a:fld id="{F7021451-1387-4CA6-816F-3879F97B5CBC}" type="slidenum">
              <a:rPr lang="en-US"/>
              <a:t>32</a:t>
            </a:fld>
            <a:endParaRPr lang="en-US"/>
          </a:p>
        </p:txBody>
      </p:sp>
    </p:spTree>
    <p:extLst>
      <p:ext uri="{BB962C8B-B14F-4D97-AF65-F5344CB8AC3E}">
        <p14:creationId xmlns:p14="http://schemas.microsoft.com/office/powerpoint/2010/main" val="285255020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103583" tIns="51792" rIns="103583" bIns="51792"/>
          <a:lstStyle/>
          <a:p>
            <a:r>
              <a:rPr dirty="0"/>
              <a:t>Community Health Centers, or FQHCs, offer care on a sliding scale no matter your immigration or insurance status — usually the best bet for regular primary care. The Medical Emergency Payment Program covers emergencies for people who don't qualify for full Medicaid, including labor and delivery for undocumented pregnant people — not full coverage, but a real safety net. </a:t>
            </a:r>
            <a:r>
              <a:rPr lang="en-US" dirty="0" err="1"/>
              <a:t>GetCovered</a:t>
            </a:r>
            <a:r>
              <a:rPr dirty="0"/>
              <a:t> NJ, the Marketplace, is worth looking into too, though not everyone gets help paying for it. And My Resource Pal can help find free or cheap primary care, mental health, dental, vision, and reproductive care nearby.</a:t>
            </a:r>
          </a:p>
          <a:p>
            <a:r>
              <a:rPr dirty="0"/>
              <a:t>The thing to remember here — losing Medicaid does not mean losing access to care.</a:t>
            </a:r>
          </a:p>
        </p:txBody>
      </p:sp>
      <p:sp>
        <p:nvSpPr>
          <p:cNvPr id="4" name="Slide Number Placeholder 3"/>
          <p:cNvSpPr>
            <a:spLocks noGrp="1"/>
          </p:cNvSpPr>
          <p:nvPr>
            <p:ph type="sldNum" sz="quarter" idx="10"/>
          </p:nvPr>
        </p:nvSpPr>
        <p:spPr/>
        <p:txBody>
          <a:bodyPr lIns="103583" tIns="51792" rIns="103583" bIns="51792"/>
          <a:lstStyle/>
          <a:p>
            <a:fld id="{F7021451-1387-4CA6-816F-3879F97B5CBC}" type="slidenum">
              <a:rPr lang="en-US"/>
              <a:t>33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52D266-1102-3364-91E1-1B0B4E5C59F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B25EB8B-1475-51E7-9063-9F09139A050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C787905-DE97-2A86-36A9-3708E5D7D967}"/>
              </a:ext>
            </a:extLst>
          </p:cNvPr>
          <p:cNvSpPr>
            <a:spLocks noGrp="1"/>
          </p:cNvSpPr>
          <p:nvPr>
            <p:ph type="body" idx="1"/>
          </p:nvPr>
        </p:nvSpPr>
        <p:spPr/>
        <p:txBody>
          <a:bodyPr lIns="103583" tIns="51792" rIns="103583" bIns="51792"/>
          <a:lstStyle/>
          <a:p>
            <a:r>
              <a:rPr dirty="0"/>
              <a:t>Right now, any lawfully present person can get Marketplace coverage, and if you're between 100–400% of the federal poverty level, you can get help paying for it. Starting January 2027, that gets narrower — only LPRs, Cuban/Haitian entrants, and COFA migrants in that income range still get the subsidy.</a:t>
            </a:r>
          </a:p>
          <a:p>
            <a:r>
              <a:rPr lang="en-US" dirty="0"/>
              <a:t>People </a:t>
            </a:r>
            <a:r>
              <a:rPr dirty="0"/>
              <a:t>under 100% of poverty level, which is often the lowest-income folks losing Medicaid, get zero help paying for it. Full price. For most families, that's just not realistic. So while the Marketplace technically works, for a lot of folks we're talking about today, FQHCs are the more realistic path.</a:t>
            </a:r>
          </a:p>
        </p:txBody>
      </p:sp>
      <p:sp>
        <p:nvSpPr>
          <p:cNvPr id="4" name="Slide Number Placeholder 3">
            <a:extLst>
              <a:ext uri="{FF2B5EF4-FFF2-40B4-BE49-F238E27FC236}">
                <a16:creationId xmlns:a16="http://schemas.microsoft.com/office/drawing/2014/main" id="{D418A809-F5AA-1539-CD27-6799FF117810}"/>
              </a:ext>
            </a:extLst>
          </p:cNvPr>
          <p:cNvSpPr>
            <a:spLocks noGrp="1"/>
          </p:cNvSpPr>
          <p:nvPr>
            <p:ph type="sldNum" sz="quarter" idx="10"/>
          </p:nvPr>
        </p:nvSpPr>
        <p:spPr/>
        <p:txBody>
          <a:bodyPr lIns="103583" tIns="51792" rIns="103583" bIns="51792"/>
          <a:lstStyle/>
          <a:p>
            <a:fld id="{F7021451-1387-4CA6-816F-3879F97B5CBC}" type="slidenum">
              <a:rPr lang="en-US"/>
              <a:t>34</a:t>
            </a:fld>
            <a:endParaRPr lang="en-US"/>
          </a:p>
        </p:txBody>
      </p:sp>
    </p:spTree>
    <p:extLst>
      <p:ext uri="{BB962C8B-B14F-4D97-AF65-F5344CB8AC3E}">
        <p14:creationId xmlns:p14="http://schemas.microsoft.com/office/powerpoint/2010/main" val="27993244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103583" tIns="51792" rIns="103583" bIns="51792"/>
          <a:lstStyle/>
          <a:p>
            <a:r>
              <a:rPr dirty="0"/>
              <a:t>My Resource Pal. It's free, built by the Camden Coalition, and it helps people find local navigators and services nearby. Especially good for anyone losing Medicaid who needs some hands-on help figuring out next steps.</a:t>
            </a:r>
          </a:p>
        </p:txBody>
      </p:sp>
      <p:sp>
        <p:nvSpPr>
          <p:cNvPr id="4" name="Slide Number Placeholder 3"/>
          <p:cNvSpPr>
            <a:spLocks noGrp="1"/>
          </p:cNvSpPr>
          <p:nvPr>
            <p:ph type="sldNum" sz="quarter" idx="10"/>
          </p:nvPr>
        </p:nvSpPr>
        <p:spPr/>
        <p:txBody>
          <a:bodyPr lIns="103583" tIns="51792" rIns="103583" bIns="51792"/>
          <a:lstStyle/>
          <a:p>
            <a:fld id="{F7021451-1387-4CA6-816F-3879F97B5CBC}" type="slidenum">
              <a:rPr lang="en-US"/>
              <a:t>35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
        <p:cNvGrpSpPr/>
        <p:nvPr/>
      </p:nvGrpSpPr>
      <p:grpSpPr>
        <a:xfrm>
          <a:off x="0" y="0"/>
          <a:ext cx="0" cy="0"/>
          <a:chOff x="0" y="0"/>
          <a:chExt cx="0" cy="0"/>
        </a:xfrm>
      </p:grpSpPr>
      <p:sp>
        <p:nvSpPr>
          <p:cNvPr id="71" name="Google Shape;71;g276df9b42d8_1_0:notes"/>
          <p:cNvSpPr>
            <a:spLocks noGrp="1" noRot="1" noChangeAspect="1"/>
          </p:cNvSpPr>
          <p:nvPr>
            <p:ph type="sldImg" idx="2"/>
          </p:nvPr>
        </p:nvSpPr>
        <p:spPr>
          <a:xfrm>
            <a:off x="1554163" y="692150"/>
            <a:ext cx="6157912" cy="3463925"/>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 name="Google Shape;72;g276df9b42d8_1_0:notes"/>
          <p:cNvSpPr txBox="1">
            <a:spLocks noGrp="1"/>
          </p:cNvSpPr>
          <p:nvPr>
            <p:ph type="body" idx="1"/>
          </p:nvPr>
        </p:nvSpPr>
        <p:spPr>
          <a:xfrm>
            <a:off x="926677" y="4387136"/>
            <a:ext cx="7413413" cy="4156234"/>
          </a:xfrm>
          <a:prstGeom prst="rect">
            <a:avLst/>
          </a:prstGeom>
        </p:spPr>
        <p:txBody>
          <a:bodyPr spcFirstLastPara="1" wrap="square" lIns="103566" tIns="103566" rIns="103566" bIns="103566" anchor="t" anchorCtr="0">
            <a:noAutofit/>
          </a:bodyPr>
          <a:lstStyle/>
          <a:p>
            <a:r>
              <a:rPr dirty="0"/>
              <a:t>My Resource Pal helps people across South Jersey find local programs and services — insurance navigators, food help, mental health support, and more — all by zip code. No login, and it never asks about immigration status. </a:t>
            </a:r>
            <a:endParaRPr lang="en-US" dirty="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03263" y="1154113"/>
            <a:ext cx="5543550" cy="3117850"/>
          </a:xfrm>
          <a:prstGeom prst="rect">
            <a:avLst/>
          </a:prstGeom>
          <a:noFill/>
          <a:ln w="12700">
            <a:solidFill>
              <a:prstClr val="black"/>
            </a:solidFill>
          </a:ln>
        </p:spPr>
      </p:sp>
      <p:sp>
        <p:nvSpPr>
          <p:cNvPr id="3" name="Notes Placeholder 2"/>
          <p:cNvSpPr>
            <a:spLocks noGrp="1"/>
          </p:cNvSpPr>
          <p:nvPr>
            <p:ph type="body" idx="1"/>
          </p:nvPr>
        </p:nvSpPr>
        <p:spPr>
          <a:xfrm>
            <a:off x="695008" y="4444861"/>
            <a:ext cx="5560060" cy="3636705"/>
          </a:xfrm>
          <a:prstGeom prst="rect">
            <a:avLst/>
          </a:prstGeom>
        </p:spPr>
        <p:txBody>
          <a:bodyPr lIns="103583" tIns="51792" rIns="103583" bIns="51792"/>
          <a:lstStyle/>
          <a:p>
            <a:r>
              <a:t>Here's how it works. Go to myresourcepal.org or scan the QR code. The homepage's got shortcuts to health centers, free clinics, mental health care, and insurance help. Or just type what you need — like "dentist" — plus a zip code or town, and it pulls up what's nearby.</a:t>
            </a:r>
            <a:endParaRPr lang="en-US"/>
          </a:p>
        </p:txBody>
      </p:sp>
    </p:spTree>
    <p:extLst>
      <p:ext uri="{BB962C8B-B14F-4D97-AF65-F5344CB8AC3E}">
        <p14:creationId xmlns:p14="http://schemas.microsoft.com/office/powerpoint/2010/main" val="236604714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03263" y="1154113"/>
            <a:ext cx="5543550" cy="3117850"/>
          </a:xfrm>
          <a:prstGeom prst="rect">
            <a:avLst/>
          </a:prstGeom>
          <a:noFill/>
          <a:ln w="12700">
            <a:solidFill>
              <a:prstClr val="black"/>
            </a:solidFill>
          </a:ln>
        </p:spPr>
      </p:sp>
      <p:sp>
        <p:nvSpPr>
          <p:cNvPr id="3" name="Notes Placeholder 2"/>
          <p:cNvSpPr>
            <a:spLocks noGrp="1"/>
          </p:cNvSpPr>
          <p:nvPr>
            <p:ph type="body" idx="1"/>
          </p:nvPr>
        </p:nvSpPr>
        <p:spPr>
          <a:xfrm>
            <a:off x="695008" y="4444861"/>
            <a:ext cx="5560060" cy="3636705"/>
          </a:xfrm>
          <a:prstGeom prst="rect">
            <a:avLst/>
          </a:prstGeom>
        </p:spPr>
        <p:txBody>
          <a:bodyPr lIns="103583" tIns="51792" rIns="103583" bIns="51792"/>
          <a:lstStyle/>
          <a:p>
            <a:r>
              <a:t>If you want to dig deeper on this tool for your org, Kerona Sharpe runs My Resource Pal and the Health Information Exchange — her info's right here if you want to connect after today.</a:t>
            </a:r>
            <a:endParaRPr lang="en-US"/>
          </a:p>
        </p:txBody>
      </p:sp>
    </p:spTree>
    <p:extLst>
      <p:ext uri="{BB962C8B-B14F-4D97-AF65-F5344CB8AC3E}">
        <p14:creationId xmlns:p14="http://schemas.microsoft.com/office/powerpoint/2010/main" val="165702712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103583" tIns="51792" rIns="103583" bIns="51792"/>
          <a:lstStyle/>
          <a:p>
            <a:r>
              <a:rPr dirty="0"/>
              <a:t>There's a second group affected by HR1 — very low-income adults, up to around 138% of poverty level, currently on Medicaid. Starting January 1, 2027, they'll have new work requirements and have to renew every 6 months instead of once a year. There's an exemption for people who are medically frail, but how that actually gets figured out is still up in the air.</a:t>
            </a:r>
            <a:endParaRPr lang="en-US" dirty="0"/>
          </a:p>
          <a:p>
            <a:endParaRPr dirty="0"/>
          </a:p>
          <a:p>
            <a:r>
              <a:rPr dirty="0"/>
              <a:t>Why am I only giving you the headline here? Because work requirements like this have gotten struck down by courts before, and legal challenges are expected again. Things could look pretty different by January. We're flagging it now so nobody gets blindsided, not because we've got final answers. A separate training's coming once things settle down.</a:t>
            </a:r>
          </a:p>
        </p:txBody>
      </p:sp>
      <p:sp>
        <p:nvSpPr>
          <p:cNvPr id="4" name="Slide Number Placeholder 3"/>
          <p:cNvSpPr>
            <a:spLocks noGrp="1"/>
          </p:cNvSpPr>
          <p:nvPr>
            <p:ph type="sldNum" sz="quarter" idx="10"/>
          </p:nvPr>
        </p:nvSpPr>
        <p:spPr/>
        <p:txBody>
          <a:bodyPr lIns="103583" tIns="51792" rIns="103583" bIns="51792"/>
          <a:lstStyle/>
          <a:p>
            <a:fld id="{F7021451-1387-4CA6-816F-3879F97B5CBC}" type="slidenum">
              <a:rPr lang="en-US"/>
              <a:t>39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103583" tIns="51792" rIns="103583" bIns="51792"/>
          <a:lstStyle/>
          <a:p>
            <a:r>
              <a:rPr dirty="0"/>
              <a:t>Almost 1 in 5 people in New Jersey are on Medicaid. That's not a stat — that's your neighbors, your patients, your clients, your family. Up to 800,000 people could lose Medicaid or Marketplace coverage by 2028. And that's not just immigrants — it also includes low-income adults who'll face new work requirements starting in 2027. We'll touch on that later so it's on your radar, but today we're focused on immigrants.</a:t>
            </a:r>
          </a:p>
          <a:p>
            <a:r>
              <a:rPr dirty="0"/>
              <a:t> Almost 69,000 people in New Jersey already dropped their Marketplace coverage since January, mostly because the extra help paying for it went away. This is moving fast.</a:t>
            </a:r>
          </a:p>
        </p:txBody>
      </p:sp>
      <p:sp>
        <p:nvSpPr>
          <p:cNvPr id="4" name="Slide Number Placeholder 3"/>
          <p:cNvSpPr>
            <a:spLocks noGrp="1"/>
          </p:cNvSpPr>
          <p:nvPr>
            <p:ph type="sldNum" sz="quarter" idx="10"/>
          </p:nvPr>
        </p:nvSpPr>
        <p:spPr/>
        <p:txBody>
          <a:bodyPr lIns="103583" tIns="51792" rIns="103583" bIns="51792"/>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5EAFBF-758A-AC45-1632-3918ECEB773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1277BD1-1C6C-5CC9-0F9E-3625A87FC4C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9760499-5473-F77B-AAD4-99C0250B80D0}"/>
              </a:ext>
            </a:extLst>
          </p:cNvPr>
          <p:cNvSpPr>
            <a:spLocks noGrp="1"/>
          </p:cNvSpPr>
          <p:nvPr>
            <p:ph type="body" idx="1"/>
          </p:nvPr>
        </p:nvSpPr>
        <p:spPr/>
        <p:txBody>
          <a:bodyPr lIns="103583" tIns="51792" rIns="103583" bIns="51792"/>
          <a:lstStyle/>
          <a:p>
            <a:r>
              <a:rPr lang="en-US" dirty="0"/>
              <a:t>Don’t </a:t>
            </a:r>
            <a:r>
              <a:rPr dirty="0"/>
              <a:t>get ahead of the guidance with clients yet, and keep an eye out for updates from DMAHS and your Regional Health Hub.</a:t>
            </a:r>
            <a:endParaRPr lang="en-US" dirty="0"/>
          </a:p>
          <a:p>
            <a:r>
              <a:rPr dirty="0"/>
              <a:t>[</a:t>
            </a:r>
            <a:r>
              <a:rPr lang="en-US" dirty="0"/>
              <a:t>Heads up: this slide repeats slide 39's content. Consider cutting one of the two so you're not saying the same thing twice live.]</a:t>
            </a:r>
            <a:endParaRPr dirty="0"/>
          </a:p>
        </p:txBody>
      </p:sp>
      <p:sp>
        <p:nvSpPr>
          <p:cNvPr id="4" name="Slide Number Placeholder 3">
            <a:extLst>
              <a:ext uri="{FF2B5EF4-FFF2-40B4-BE49-F238E27FC236}">
                <a16:creationId xmlns:a16="http://schemas.microsoft.com/office/drawing/2014/main" id="{C0E724D0-1632-AB8F-5614-ED71FDE9728C}"/>
              </a:ext>
            </a:extLst>
          </p:cNvPr>
          <p:cNvSpPr>
            <a:spLocks noGrp="1"/>
          </p:cNvSpPr>
          <p:nvPr>
            <p:ph type="sldNum" sz="quarter" idx="10"/>
          </p:nvPr>
        </p:nvSpPr>
        <p:spPr/>
        <p:txBody>
          <a:bodyPr lIns="103583" tIns="51792" rIns="103583" bIns="51792"/>
          <a:lstStyle/>
          <a:p>
            <a:fld id="{F7021451-1387-4CA6-816F-3879F97B5CBC}" type="slidenum">
              <a:rPr lang="en-US"/>
              <a:t>40</a:t>
            </a:fld>
            <a:endParaRPr lang="en-US"/>
          </a:p>
        </p:txBody>
      </p:sp>
    </p:spTree>
    <p:extLst>
      <p:ext uri="{BB962C8B-B14F-4D97-AF65-F5344CB8AC3E}">
        <p14:creationId xmlns:p14="http://schemas.microsoft.com/office/powerpoint/2010/main" val="156224072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7E00C8-A627-6E8B-110E-6B47EC8DDC9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614BC63-CB1D-3CAC-8F4D-7172C1651F1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36D49C2-2C27-249A-8624-F111290D30A1}"/>
              </a:ext>
            </a:extLst>
          </p:cNvPr>
          <p:cNvSpPr>
            <a:spLocks noGrp="1"/>
          </p:cNvSpPr>
          <p:nvPr>
            <p:ph type="body" idx="1"/>
          </p:nvPr>
        </p:nvSpPr>
        <p:spPr/>
        <p:txBody>
          <a:bodyPr lIns="103583" tIns="51792" rIns="103583" bIns="51792"/>
          <a:lstStyle/>
          <a:p>
            <a:r>
              <a:rPr dirty="0"/>
              <a:t>Things are changing fast — treat this like COVID. Move with urgency, update as you go, and don't wait for the perfect answer before you share what you know. Kids and pregnant people are protected — say that to every family, every time. Helping people respond to their notices is the single biggest thing you can do — if someone doesn't know their status, get them to legal aid. You're not doing this alone — lean on legal aid, community health workers, health plans, HMS. You don't need all the answers, you just need to know who to call. And don't give false reassurance — never tell someone their info is 100% safe, because you don't know that. Be honest about what you know and don't know. That's what builds trust.</a:t>
            </a:r>
          </a:p>
          <a:p>
            <a:r>
              <a:rPr dirty="0"/>
              <a:t>Last thing — this training's a starting point, not the finish line. so check the NJ Medicaid site</a:t>
            </a:r>
            <a:r>
              <a:rPr lang="en-US" dirty="0"/>
              <a:t>, our working group webpage,</a:t>
            </a:r>
            <a:r>
              <a:rPr dirty="0"/>
              <a:t> and come back with questions anytime. We'll keep updating this as things move.</a:t>
            </a:r>
          </a:p>
        </p:txBody>
      </p:sp>
      <p:sp>
        <p:nvSpPr>
          <p:cNvPr id="4" name="Slide Number Placeholder 3">
            <a:extLst>
              <a:ext uri="{FF2B5EF4-FFF2-40B4-BE49-F238E27FC236}">
                <a16:creationId xmlns:a16="http://schemas.microsoft.com/office/drawing/2014/main" id="{8411B4F9-A2F5-3D8E-02FC-AA9B755577AB}"/>
              </a:ext>
            </a:extLst>
          </p:cNvPr>
          <p:cNvSpPr>
            <a:spLocks noGrp="1"/>
          </p:cNvSpPr>
          <p:nvPr>
            <p:ph type="sldNum" sz="quarter" idx="10"/>
          </p:nvPr>
        </p:nvSpPr>
        <p:spPr/>
        <p:txBody>
          <a:bodyPr lIns="103583" tIns="51792" rIns="103583" bIns="51792"/>
          <a:lstStyle/>
          <a:p>
            <a:fld id="{F7021451-1387-4CA6-816F-3879F97B5CBC}" type="slidenum">
              <a:rPr lang="en-US"/>
              <a:t>41</a:t>
            </a:fld>
            <a:endParaRPr lang="en-US"/>
          </a:p>
        </p:txBody>
      </p:sp>
    </p:spTree>
    <p:extLst>
      <p:ext uri="{BB962C8B-B14F-4D97-AF65-F5344CB8AC3E}">
        <p14:creationId xmlns:p14="http://schemas.microsoft.com/office/powerpoint/2010/main" val="355170908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EF2143-261F-084B-E116-4D06C85FCA3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908E928-096D-96FF-F60A-0DE1E1634C1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23DB118-AB91-86E8-2287-149F28FFC54D}"/>
              </a:ext>
            </a:extLst>
          </p:cNvPr>
          <p:cNvSpPr>
            <a:spLocks noGrp="1"/>
          </p:cNvSpPr>
          <p:nvPr>
            <p:ph type="body" idx="1"/>
          </p:nvPr>
        </p:nvSpPr>
        <p:spPr/>
        <p:txBody>
          <a:bodyPr lIns="103583" tIns="51792" rIns="103583" bIns="51792"/>
          <a:lstStyle/>
          <a:p>
            <a:r>
              <a:rPr dirty="0"/>
              <a:t>Everything we covered today, plus more, lives at CamdenHealth.org</a:t>
            </a:r>
            <a:r>
              <a:rPr lang="en-US" dirty="0"/>
              <a:t>/hr1-Medicaid-changes</a:t>
            </a:r>
            <a:r>
              <a:rPr dirty="0"/>
              <a:t> — scan the QR code and you've got the whole thing in your pocket.</a:t>
            </a:r>
            <a:endParaRPr lang="en-US" dirty="0"/>
          </a:p>
        </p:txBody>
      </p:sp>
      <p:sp>
        <p:nvSpPr>
          <p:cNvPr id="4" name="Slide Number Placeholder 3">
            <a:extLst>
              <a:ext uri="{FF2B5EF4-FFF2-40B4-BE49-F238E27FC236}">
                <a16:creationId xmlns:a16="http://schemas.microsoft.com/office/drawing/2014/main" id="{5FA4E15B-C519-ADA8-097A-ABDE52E1B89D}"/>
              </a:ext>
            </a:extLst>
          </p:cNvPr>
          <p:cNvSpPr>
            <a:spLocks noGrp="1"/>
          </p:cNvSpPr>
          <p:nvPr>
            <p:ph type="sldNum" sz="quarter" idx="10"/>
          </p:nvPr>
        </p:nvSpPr>
        <p:spPr/>
        <p:txBody>
          <a:bodyPr lIns="103583" tIns="51792" rIns="103583" bIns="51792"/>
          <a:lstStyle/>
          <a:p>
            <a:fld id="{F7021451-1387-4CA6-816F-3879F97B5CBC}" type="slidenum">
              <a:rPr lang="en-US"/>
              <a:t>42</a:t>
            </a:fld>
            <a:endParaRPr lang="en-US"/>
          </a:p>
        </p:txBody>
      </p:sp>
    </p:spTree>
    <p:extLst>
      <p:ext uri="{BB962C8B-B14F-4D97-AF65-F5344CB8AC3E}">
        <p14:creationId xmlns:p14="http://schemas.microsoft.com/office/powerpoint/2010/main" val="189260529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652105-F765-4C7D-7D25-DE1D195E029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24CEC73-EC65-CC38-5AD8-68D4B790466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BAA0C96-7A32-32C7-5C76-AD8398062484}"/>
              </a:ext>
            </a:extLst>
          </p:cNvPr>
          <p:cNvSpPr>
            <a:spLocks noGrp="1"/>
          </p:cNvSpPr>
          <p:nvPr>
            <p:ph type="body" idx="1"/>
          </p:nvPr>
        </p:nvSpPr>
        <p:spPr/>
        <p:txBody>
          <a:bodyPr lIns="103583" tIns="51792" rIns="103583" bIns="51792"/>
          <a:lstStyle/>
          <a:p>
            <a:r>
              <a:t>That's the training — now I want to hear from you. What questions do you have about specific statuses? What tools or support do you actually need to help your clients and patients with this? What are you already running into out there? And what would make it easier for the people you work with to actually take action?</a:t>
            </a:r>
          </a:p>
        </p:txBody>
      </p:sp>
      <p:sp>
        <p:nvSpPr>
          <p:cNvPr id="4" name="Slide Number Placeholder 3">
            <a:extLst>
              <a:ext uri="{FF2B5EF4-FFF2-40B4-BE49-F238E27FC236}">
                <a16:creationId xmlns:a16="http://schemas.microsoft.com/office/drawing/2014/main" id="{22D59F09-F938-42E7-F958-A39F2D513465}"/>
              </a:ext>
            </a:extLst>
          </p:cNvPr>
          <p:cNvSpPr>
            <a:spLocks noGrp="1"/>
          </p:cNvSpPr>
          <p:nvPr>
            <p:ph type="sldNum" sz="quarter" idx="10"/>
          </p:nvPr>
        </p:nvSpPr>
        <p:spPr/>
        <p:txBody>
          <a:bodyPr lIns="103583" tIns="51792" rIns="103583" bIns="51792"/>
          <a:lstStyle/>
          <a:p>
            <a:fld id="{F7021451-1387-4CA6-816F-3879F97B5CBC}" type="slidenum">
              <a:rPr lang="en-US"/>
              <a:t>43</a:t>
            </a:fld>
            <a:endParaRPr lang="en-US"/>
          </a:p>
        </p:txBody>
      </p:sp>
    </p:spTree>
    <p:extLst>
      <p:ext uri="{BB962C8B-B14F-4D97-AF65-F5344CB8AC3E}">
        <p14:creationId xmlns:p14="http://schemas.microsoft.com/office/powerpoint/2010/main" val="16583930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103583" tIns="51792" rIns="103583" bIns="51792"/>
          <a:lstStyle/>
          <a:p>
            <a:r>
              <a:rPr dirty="0"/>
              <a:t>HR1 — some people call it the "One Big Beautiful Bill Act" — is a federal law, and it was written on purpose to shrink how many people are on Medicaid. In New Jersey we call Medicaid "NJ FamilyCare," but the state doesn't get to make up its own rules — it has to follow whatever the federal government says.</a:t>
            </a:r>
          </a:p>
          <a:p>
            <a:r>
              <a:rPr lang="en-US" dirty="0"/>
              <a:t>S</a:t>
            </a:r>
            <a:r>
              <a:rPr dirty="0"/>
              <a:t>tarting October 2026, some adults won't qualify anymore. Today we're focused on immigrants.  kids and pregnant people who are lawfully here are protected. No change for them. We're </a:t>
            </a:r>
            <a:r>
              <a:rPr lang="en-US" dirty="0"/>
              <a:t>going to </a:t>
            </a:r>
            <a:r>
              <a:rPr dirty="0"/>
              <a:t>spend the rest of this section making sure you know exactly who's affected and who isn't.</a:t>
            </a:r>
          </a:p>
        </p:txBody>
      </p:sp>
      <p:sp>
        <p:nvSpPr>
          <p:cNvPr id="4" name="Slide Number Placeholder 3"/>
          <p:cNvSpPr>
            <a:spLocks noGrp="1"/>
          </p:cNvSpPr>
          <p:nvPr>
            <p:ph type="sldNum" sz="quarter" idx="10"/>
          </p:nvPr>
        </p:nvSpPr>
        <p:spPr/>
        <p:txBody>
          <a:bodyPr lIns="103583" tIns="51792" rIns="103583" bIns="51792"/>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103583" tIns="51792" rIns="103583" bIns="51792"/>
          <a:lstStyle/>
          <a:p>
            <a:endParaRPr dirty="0"/>
          </a:p>
        </p:txBody>
      </p:sp>
      <p:sp>
        <p:nvSpPr>
          <p:cNvPr id="4" name="Slide Number Placeholder 3"/>
          <p:cNvSpPr>
            <a:spLocks noGrp="1"/>
          </p:cNvSpPr>
          <p:nvPr>
            <p:ph type="sldNum" sz="quarter" idx="10"/>
          </p:nvPr>
        </p:nvSpPr>
        <p:spPr/>
        <p:txBody>
          <a:bodyPr lIns="103583" tIns="51792" rIns="103583" bIns="51792"/>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103583" tIns="51792" rIns="103583" bIns="51792"/>
          <a:lstStyle/>
          <a:p>
            <a:r>
              <a:rPr dirty="0"/>
              <a:t>Before we go further, let's make sure we're using the same words the same way — because one word can be the difference between someone keeping their coverage or losing it.</a:t>
            </a:r>
          </a:p>
          <a:p>
            <a:r>
              <a:rPr dirty="0"/>
              <a:t>The big one: Lawful Permanent Resident, or LPR. That's the official term for what most people call a green card holder. Notice the word — permanent. That's different from "lawfully present," which just means someone has legal permission to be here right now — through a visa, parole, asylum, whatever — but it's not necessarily permanent. Every LPR is lawfully present. Not everyone who's lawfully present is an LPR. That one difference is the key to basically everything today..</a:t>
            </a:r>
          </a:p>
        </p:txBody>
      </p:sp>
      <p:sp>
        <p:nvSpPr>
          <p:cNvPr id="4" name="Slide Number Placeholder 3"/>
          <p:cNvSpPr>
            <a:spLocks noGrp="1"/>
          </p:cNvSpPr>
          <p:nvPr>
            <p:ph type="sldNum" sz="quarter" idx="10"/>
          </p:nvPr>
        </p:nvSpPr>
        <p:spPr/>
        <p:txBody>
          <a:bodyPr lIns="103583" tIns="51792" rIns="103583" bIns="51792"/>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103583" tIns="51792" rIns="103583" bIns="51792"/>
          <a:lstStyle/>
          <a:p>
            <a:r>
              <a:rPr lang="en-US" dirty="0"/>
              <a:t>Every </a:t>
            </a:r>
            <a:r>
              <a:rPr dirty="0"/>
              <a:t>adult immigrant on Medicaid right now is here legally. These are lawfully residing folks — not undocumented people. So why would some of them lose coverage?</a:t>
            </a:r>
          </a:p>
          <a:p>
            <a:r>
              <a:rPr dirty="0"/>
              <a:t>Because </a:t>
            </a:r>
            <a:r>
              <a:rPr lang="en-US" dirty="0"/>
              <a:t>the current federal administration</a:t>
            </a:r>
            <a:r>
              <a:rPr dirty="0"/>
              <a:t> changed the rules about which statuses qualify. That's it. Nobody did anything wrong. Nobody broke a rule. The rules just moved. When you're talking to someone, that's the thing to say — losing Medicaid doesn't mean you're "in trouble." It means the rules changed on you.</a:t>
            </a:r>
          </a:p>
        </p:txBody>
      </p:sp>
      <p:sp>
        <p:nvSpPr>
          <p:cNvPr id="4" name="Slide Number Placeholder 3"/>
          <p:cNvSpPr>
            <a:spLocks noGrp="1"/>
          </p:cNvSpPr>
          <p:nvPr>
            <p:ph type="sldNum" sz="quarter" idx="10"/>
          </p:nvPr>
        </p:nvSpPr>
        <p:spPr/>
        <p:txBody>
          <a:bodyPr lIns="103583" tIns="51792" rIns="103583" bIns="51792"/>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4755E2-C735-F8E1-3213-FE003591B39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BAB41DD-C4FC-7920-4993-3A11772CF9A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146E32E-3DA5-EB7C-2C99-4521BFDC3253}"/>
              </a:ext>
            </a:extLst>
          </p:cNvPr>
          <p:cNvSpPr>
            <a:spLocks noGrp="1"/>
          </p:cNvSpPr>
          <p:nvPr>
            <p:ph type="body" idx="1"/>
          </p:nvPr>
        </p:nvSpPr>
        <p:spPr/>
        <p:txBody>
          <a:bodyPr lIns="103583" tIns="51792" rIns="103583" bIns="51792"/>
          <a:lstStyle/>
          <a:p>
            <a:r>
              <a:rPr lang="en-US" dirty="0"/>
              <a:t>N</a:t>
            </a:r>
            <a:r>
              <a:rPr dirty="0"/>
              <a:t>o change at all: kids, no matter their status. Pregnant people who are lawfully here, any status. LPRs with a green card for 5+ years. Cuban and Haitian entrants. COFA migrants — that's Micronesia, the Marshall Islands, Palau.</a:t>
            </a:r>
          </a:p>
          <a:p>
            <a:r>
              <a:rPr dirty="0"/>
              <a:t>Now the trickier group — refugees, asylees, trafficking victims, Iraqi and Afghan parolees, Ukrainian humanitarian parolees, veterans and their families. For every single one of these, it comes down to one question: have they gotten their green card? Yes — they're fine. Not yet — they're not.</a:t>
            </a:r>
          </a:p>
          <a:p>
            <a:endParaRPr lang="en-US" dirty="0"/>
          </a:p>
          <a:p>
            <a:r>
              <a:rPr dirty="0"/>
              <a:t>Quick example: Maria came from Mexico two years ago through her U.S. citizen husband. She got her green card last year. She's an </a:t>
            </a:r>
            <a:r>
              <a:rPr lang="en-US" dirty="0"/>
              <a:t>Lawful Permanent Resident</a:t>
            </a:r>
            <a:r>
              <a:rPr dirty="0"/>
              <a:t> — but she's not a refugee, not a veteran, not a trafficking victim, and she's under 5 years. She's the one losing coverage October 1st.</a:t>
            </a:r>
          </a:p>
        </p:txBody>
      </p:sp>
      <p:sp>
        <p:nvSpPr>
          <p:cNvPr id="4" name="Slide Number Placeholder 3">
            <a:extLst>
              <a:ext uri="{FF2B5EF4-FFF2-40B4-BE49-F238E27FC236}">
                <a16:creationId xmlns:a16="http://schemas.microsoft.com/office/drawing/2014/main" id="{460E1BE6-7AA6-ADF8-5409-F03EAD7EAE9F}"/>
              </a:ext>
            </a:extLst>
          </p:cNvPr>
          <p:cNvSpPr>
            <a:spLocks noGrp="1"/>
          </p:cNvSpPr>
          <p:nvPr>
            <p:ph type="sldNum" sz="quarter" idx="10"/>
          </p:nvPr>
        </p:nvSpPr>
        <p:spPr/>
        <p:txBody>
          <a:bodyPr lIns="103583" tIns="51792" rIns="103583" bIns="51792"/>
          <a:lstStyle/>
          <a:p>
            <a:fld id="{F7021451-1387-4CA6-816F-3879F97B5CBC}" type="slidenum">
              <a:rPr lang="en-US"/>
              <a:t>9</a:t>
            </a:fld>
            <a:endParaRPr lang="en-US"/>
          </a:p>
        </p:txBody>
      </p:sp>
    </p:spTree>
    <p:extLst>
      <p:ext uri="{BB962C8B-B14F-4D97-AF65-F5344CB8AC3E}">
        <p14:creationId xmlns:p14="http://schemas.microsoft.com/office/powerpoint/2010/main" val="263717512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Master" Target="../slideMasters/slideMaster1.xml"/><Relationship Id="rId1" Type="http://schemas.openxmlformats.org/officeDocument/2006/relationships/tags" Target="../tags/tag1.xml"/><Relationship Id="rId4" Type="http://schemas.openxmlformats.org/officeDocument/2006/relationships/image" Target="../media/image21.emf"/></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8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2.xml"/></Relationships>
</file>

<file path=ppt/slideLayouts/_rels/slideLayout8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2.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2.xml"/></Relationships>
</file>

<file path=ppt/slideLayouts/_rels/slideLayout8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2.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2.xml"/></Relationships>
</file>

<file path=ppt/slideLayouts/_rels/slideLayout9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2.xml"/></Relationships>
</file>

<file path=ppt/slideLayouts/_rels/slideLayout9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2.xml"/></Relationships>
</file>

<file path=ppt/slideLayouts/_rels/slideLayout9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2.xml"/></Relationships>
</file>

<file path=ppt/slideLayouts/_rels/slideLayout9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2.xml"/></Relationships>
</file>

<file path=ppt/slideLayouts/_rels/slideLayout9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2.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dual logo">
    <p:spTree>
      <p:nvGrpSpPr>
        <p:cNvPr id="1" name=""/>
        <p:cNvGrpSpPr/>
        <p:nvPr/>
      </p:nvGrpSpPr>
      <p:grpSpPr>
        <a:xfrm>
          <a:off x="0" y="0"/>
          <a:ext cx="0" cy="0"/>
          <a:chOff x="0" y="0"/>
          <a:chExt cx="0" cy="0"/>
        </a:xfrm>
      </p:grpSpPr>
      <p:sp>
        <p:nvSpPr>
          <p:cNvPr id="4" name="Round Single Corner Rectangle 6">
            <a:extLst>
              <a:ext uri="{FF2B5EF4-FFF2-40B4-BE49-F238E27FC236}">
                <a16:creationId xmlns:a16="http://schemas.microsoft.com/office/drawing/2014/main" id="{2AB66D11-9054-24F8-3870-C2B4F9357C4F}"/>
              </a:ext>
            </a:extLst>
          </p:cNvPr>
          <p:cNvSpPr/>
          <p:nvPr/>
        </p:nvSpPr>
        <p:spPr>
          <a:xfrm flipV="1">
            <a:off x="0" y="0"/>
            <a:ext cx="9144000" cy="3712369"/>
          </a:xfrm>
          <a:prstGeom prst="round1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350"/>
          </a:p>
        </p:txBody>
      </p:sp>
      <p:pic>
        <p:nvPicPr>
          <p:cNvPr id="5" name="Picture 7" descr="A blue text on a black background&#10;&#10;Description automatically generated with medium confidence">
            <a:extLst>
              <a:ext uri="{FF2B5EF4-FFF2-40B4-BE49-F238E27FC236}">
                <a16:creationId xmlns:a16="http://schemas.microsoft.com/office/drawing/2014/main" id="{3A1B4FAE-46EF-BDC7-2948-22A2A43716A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3894" y="4106466"/>
            <a:ext cx="2114550"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8" descr="A picture containing font, screenshot, text, graphics&#10;&#10;Description automatically generated">
            <a:extLst>
              <a:ext uri="{FF2B5EF4-FFF2-40B4-BE49-F238E27FC236}">
                <a16:creationId xmlns:a16="http://schemas.microsoft.com/office/drawing/2014/main" id="{A369AB01-0986-3ED6-BC65-8389D13F5DD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50569" y="4121944"/>
            <a:ext cx="2981325" cy="619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673376" y="501409"/>
            <a:ext cx="6858000" cy="1503811"/>
          </a:xfrm>
        </p:spPr>
        <p:txBody>
          <a:bodyPr>
            <a:normAutofit/>
          </a:bodyPr>
          <a:lstStyle>
            <a:lvl1pPr algn="l">
              <a:defRPr sz="4050">
                <a:solidFill>
                  <a:schemeClr val="bg1"/>
                </a:solidFill>
                <a:latin typeface="Aleo" pitchFamily="2" charset="77"/>
              </a:defRPr>
            </a:lvl1pPr>
          </a:lstStyle>
          <a:p>
            <a:r>
              <a:rPr lang="en-US"/>
              <a:t>Click to edit Master title style</a:t>
            </a:r>
          </a:p>
        </p:txBody>
      </p:sp>
      <p:sp>
        <p:nvSpPr>
          <p:cNvPr id="3" name="Subtitle 2"/>
          <p:cNvSpPr>
            <a:spLocks noGrp="1"/>
          </p:cNvSpPr>
          <p:nvPr>
            <p:ph type="subTitle" idx="1"/>
          </p:nvPr>
        </p:nvSpPr>
        <p:spPr>
          <a:xfrm>
            <a:off x="673376" y="2202087"/>
            <a:ext cx="6858000" cy="772198"/>
          </a:xfrm>
        </p:spPr>
        <p:txBody>
          <a:bodyPr/>
          <a:lstStyle>
            <a:lvl1pPr marL="0" indent="0" algn="l">
              <a:buNone/>
              <a:defRPr sz="1800">
                <a:solidFill>
                  <a:schemeClr val="tx2"/>
                </a:solidFill>
                <a:latin typeface="Tahoma" panose="020B0604030504040204" pitchFamily="34" charset="0"/>
                <a:ea typeface="Tahoma" panose="020B0604030504040204" pitchFamily="34" charset="0"/>
                <a:cs typeface="Tahoma" panose="020B060403050404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Tree>
    <p:extLst>
      <p:ext uri="{BB962C8B-B14F-4D97-AF65-F5344CB8AC3E}">
        <p14:creationId xmlns:p14="http://schemas.microsoft.com/office/powerpoint/2010/main" val="3607325809"/>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ontent NAVY">
    <p:spTree>
      <p:nvGrpSpPr>
        <p:cNvPr id="1" name=""/>
        <p:cNvGrpSpPr/>
        <p:nvPr/>
      </p:nvGrpSpPr>
      <p:grpSpPr>
        <a:xfrm>
          <a:off x="0" y="0"/>
          <a:ext cx="0" cy="0"/>
          <a:chOff x="0" y="0"/>
          <a:chExt cx="0" cy="0"/>
        </a:xfrm>
      </p:grpSpPr>
      <p:sp>
        <p:nvSpPr>
          <p:cNvPr id="4" name="Round Single Corner Rectangle 6">
            <a:extLst>
              <a:ext uri="{FF2B5EF4-FFF2-40B4-BE49-F238E27FC236}">
                <a16:creationId xmlns:a16="http://schemas.microsoft.com/office/drawing/2014/main" id="{6947F71C-A64D-C18B-B438-53537AA614DA}"/>
              </a:ext>
            </a:extLst>
          </p:cNvPr>
          <p:cNvSpPr/>
          <p:nvPr/>
        </p:nvSpPr>
        <p:spPr>
          <a:xfrm flipV="1">
            <a:off x="0" y="1"/>
            <a:ext cx="9144000" cy="994172"/>
          </a:xfrm>
          <a:prstGeom prst="round1Rect">
            <a:avLst>
              <a:gd name="adj" fmla="val 28606"/>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350"/>
          </a:p>
        </p:txBody>
      </p:sp>
      <p:sp>
        <p:nvSpPr>
          <p:cNvPr id="2" name="Title 1"/>
          <p:cNvSpPr>
            <a:spLocks noGrp="1"/>
          </p:cNvSpPr>
          <p:nvPr>
            <p:ph type="title"/>
          </p:nvPr>
        </p:nvSpPr>
        <p:spPr>
          <a:xfrm>
            <a:off x="764930" y="53259"/>
            <a:ext cx="7614139" cy="830369"/>
          </a:xfrm>
        </p:spPr>
        <p:txBody>
          <a:bodyPr anchor="b">
            <a:normAutofit/>
          </a:bodyPr>
          <a:lstStyle>
            <a:lvl1pPr algn="ctr">
              <a:defRPr sz="4050">
                <a:solidFill>
                  <a:schemeClr val="bg1"/>
                </a:solidFill>
                <a:latin typeface="Aleo" pitchFamily="2" charset="77"/>
              </a:defRPr>
            </a:lvl1pPr>
          </a:lstStyle>
          <a:p>
            <a:r>
              <a:rPr lang="en-US"/>
              <a:t>Click to edit Master title style</a:t>
            </a:r>
          </a:p>
        </p:txBody>
      </p:sp>
      <p:sp>
        <p:nvSpPr>
          <p:cNvPr id="3" name="Content Placeholder 2"/>
          <p:cNvSpPr>
            <a:spLocks noGrp="1"/>
          </p:cNvSpPr>
          <p:nvPr>
            <p:ph idx="1"/>
          </p:nvPr>
        </p:nvSpPr>
        <p:spPr>
          <a:xfrm>
            <a:off x="764931" y="1868738"/>
            <a:ext cx="7614139" cy="2716823"/>
          </a:xfrm>
        </p:spPr>
        <p:txBody>
          <a:bodyPr>
            <a:normAutofit/>
          </a:bodyPr>
          <a:lstStyle>
            <a:lvl1pPr marL="171450" indent="-171450">
              <a:buFontTx/>
              <a:buBlip>
                <a:blip r:embed="rId2"/>
              </a:buBlip>
              <a:defRPr sz="1800">
                <a:latin typeface="Tahoma" panose="020B0604030504040204" pitchFamily="34" charset="0"/>
                <a:ea typeface="Tahoma" panose="020B0604030504040204" pitchFamily="34" charset="0"/>
                <a:cs typeface="Tahoma" panose="020B0604030504040204" pitchFamily="34" charset="0"/>
              </a:defRPr>
            </a:lvl1pPr>
            <a:lvl2pPr marL="514350" indent="-171450">
              <a:buFontTx/>
              <a:buBlip>
                <a:blip r:embed="rId2"/>
              </a:buBlip>
              <a:defRPr sz="1500">
                <a:latin typeface="Tahoma" panose="020B0604030504040204" pitchFamily="34" charset="0"/>
                <a:ea typeface="Tahoma" panose="020B0604030504040204" pitchFamily="34" charset="0"/>
                <a:cs typeface="Tahoma" panose="020B0604030504040204" pitchFamily="34" charset="0"/>
              </a:defRPr>
            </a:lvl2pPr>
            <a:lvl3pPr marL="857250" indent="-171450">
              <a:buFontTx/>
              <a:buBlip>
                <a:blip r:embed="rId2"/>
              </a:buBlip>
              <a:defRPr sz="1350">
                <a:latin typeface="Tahoma" panose="020B0604030504040204" pitchFamily="34" charset="0"/>
                <a:ea typeface="Tahoma" panose="020B0604030504040204" pitchFamily="34" charset="0"/>
                <a:cs typeface="Tahoma" panose="020B0604030504040204" pitchFamily="34" charset="0"/>
              </a:defRPr>
            </a:lvl3pPr>
            <a:lvl4pPr marL="1200150" indent="-171450">
              <a:buFontTx/>
              <a:buBlip>
                <a:blip r:embed="rId2"/>
              </a:buBlip>
              <a:defRPr sz="1200">
                <a:latin typeface="Tahoma" panose="020B0604030504040204" pitchFamily="34" charset="0"/>
                <a:ea typeface="Tahoma" panose="020B0604030504040204" pitchFamily="34" charset="0"/>
                <a:cs typeface="Tahoma" panose="020B0604030504040204" pitchFamily="34" charset="0"/>
              </a:defRPr>
            </a:lvl4pPr>
            <a:lvl5pPr marL="1543050" indent="-171450">
              <a:buFontTx/>
              <a:buBlip>
                <a:blip r:embed="rId2"/>
              </a:buBlip>
              <a:defRPr sz="1200">
                <a:latin typeface="Tahoma" panose="020B0604030504040204" pitchFamily="34" charset="0"/>
                <a:ea typeface="Tahoma" panose="020B0604030504040204" pitchFamily="34" charset="0"/>
                <a:cs typeface="Tahoma" panose="020B060403050404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ext Placeholder 8"/>
          <p:cNvSpPr>
            <a:spLocks noGrp="1"/>
          </p:cNvSpPr>
          <p:nvPr>
            <p:ph type="body" sz="quarter" idx="13"/>
          </p:nvPr>
        </p:nvSpPr>
        <p:spPr>
          <a:xfrm>
            <a:off x="764930" y="1253456"/>
            <a:ext cx="7614139" cy="504737"/>
          </a:xfrm>
        </p:spPr>
        <p:txBody>
          <a:bodyPr/>
          <a:lstStyle>
            <a:lvl1pPr marL="0" indent="0" algn="ctr">
              <a:buNone/>
              <a:defRPr b="1">
                <a:latin typeface="Aleo" pitchFamily="2" charset="77"/>
              </a:defRPr>
            </a:lvl1pPr>
          </a:lstStyle>
          <a:p>
            <a:pPr lvl="0"/>
            <a:r>
              <a:rPr lang="en-US"/>
              <a:t>Click to edit Master text styles</a:t>
            </a:r>
          </a:p>
        </p:txBody>
      </p:sp>
    </p:spTree>
    <p:extLst>
      <p:ext uri="{BB962C8B-B14F-4D97-AF65-F5344CB8AC3E}">
        <p14:creationId xmlns:p14="http://schemas.microsoft.com/office/powerpoint/2010/main" val="16687120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ontent GOLD">
    <p:spTree>
      <p:nvGrpSpPr>
        <p:cNvPr id="1" name=""/>
        <p:cNvGrpSpPr/>
        <p:nvPr/>
      </p:nvGrpSpPr>
      <p:grpSpPr>
        <a:xfrm>
          <a:off x="0" y="0"/>
          <a:ext cx="0" cy="0"/>
          <a:chOff x="0" y="0"/>
          <a:chExt cx="0" cy="0"/>
        </a:xfrm>
      </p:grpSpPr>
      <p:sp>
        <p:nvSpPr>
          <p:cNvPr id="4" name="Round Single Corner Rectangle 6">
            <a:extLst>
              <a:ext uri="{FF2B5EF4-FFF2-40B4-BE49-F238E27FC236}">
                <a16:creationId xmlns:a16="http://schemas.microsoft.com/office/drawing/2014/main" id="{A735B7BF-39F0-7A8D-2F3D-7A96CD1BA0FB}"/>
              </a:ext>
            </a:extLst>
          </p:cNvPr>
          <p:cNvSpPr/>
          <p:nvPr/>
        </p:nvSpPr>
        <p:spPr>
          <a:xfrm flipV="1">
            <a:off x="0" y="1"/>
            <a:ext cx="9144000" cy="994172"/>
          </a:xfrm>
          <a:prstGeom prst="round1Rect">
            <a:avLst>
              <a:gd name="adj" fmla="val 28606"/>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350"/>
          </a:p>
        </p:txBody>
      </p:sp>
      <p:sp>
        <p:nvSpPr>
          <p:cNvPr id="2" name="Title 1"/>
          <p:cNvSpPr>
            <a:spLocks noGrp="1"/>
          </p:cNvSpPr>
          <p:nvPr>
            <p:ph type="title"/>
          </p:nvPr>
        </p:nvSpPr>
        <p:spPr>
          <a:xfrm>
            <a:off x="764930" y="53259"/>
            <a:ext cx="7614139" cy="830369"/>
          </a:xfrm>
        </p:spPr>
        <p:txBody>
          <a:bodyPr anchor="b">
            <a:normAutofit/>
          </a:bodyPr>
          <a:lstStyle>
            <a:lvl1pPr algn="ctr">
              <a:defRPr sz="4050">
                <a:solidFill>
                  <a:schemeClr val="bg1"/>
                </a:solidFill>
                <a:latin typeface="Aleo" pitchFamily="2" charset="77"/>
              </a:defRPr>
            </a:lvl1pPr>
          </a:lstStyle>
          <a:p>
            <a:r>
              <a:rPr lang="en-US"/>
              <a:t>Click to edit Master title style</a:t>
            </a:r>
          </a:p>
        </p:txBody>
      </p:sp>
      <p:sp>
        <p:nvSpPr>
          <p:cNvPr id="3" name="Content Placeholder 2"/>
          <p:cNvSpPr>
            <a:spLocks noGrp="1"/>
          </p:cNvSpPr>
          <p:nvPr>
            <p:ph idx="1"/>
          </p:nvPr>
        </p:nvSpPr>
        <p:spPr>
          <a:xfrm>
            <a:off x="764931" y="1868738"/>
            <a:ext cx="7614139" cy="2716823"/>
          </a:xfrm>
        </p:spPr>
        <p:txBody>
          <a:bodyPr>
            <a:normAutofit/>
          </a:bodyPr>
          <a:lstStyle>
            <a:lvl1pPr marL="171450" indent="-171450">
              <a:buFontTx/>
              <a:buBlip>
                <a:blip r:embed="rId2"/>
              </a:buBlip>
              <a:defRPr sz="1800">
                <a:latin typeface="Tahoma" panose="020B0604030504040204" pitchFamily="34" charset="0"/>
                <a:ea typeface="Tahoma" panose="020B0604030504040204" pitchFamily="34" charset="0"/>
                <a:cs typeface="Tahoma" panose="020B0604030504040204" pitchFamily="34" charset="0"/>
              </a:defRPr>
            </a:lvl1pPr>
            <a:lvl2pPr marL="514350" indent="-171450">
              <a:buFontTx/>
              <a:buBlip>
                <a:blip r:embed="rId2"/>
              </a:buBlip>
              <a:defRPr sz="1500">
                <a:latin typeface="Tahoma" panose="020B0604030504040204" pitchFamily="34" charset="0"/>
                <a:ea typeface="Tahoma" panose="020B0604030504040204" pitchFamily="34" charset="0"/>
                <a:cs typeface="Tahoma" panose="020B0604030504040204" pitchFamily="34" charset="0"/>
              </a:defRPr>
            </a:lvl2pPr>
            <a:lvl3pPr marL="857250" indent="-171450">
              <a:buFontTx/>
              <a:buBlip>
                <a:blip r:embed="rId2"/>
              </a:buBlip>
              <a:defRPr sz="1350">
                <a:latin typeface="Tahoma" panose="020B0604030504040204" pitchFamily="34" charset="0"/>
                <a:ea typeface="Tahoma" panose="020B0604030504040204" pitchFamily="34" charset="0"/>
                <a:cs typeface="Tahoma" panose="020B0604030504040204" pitchFamily="34" charset="0"/>
              </a:defRPr>
            </a:lvl3pPr>
            <a:lvl4pPr marL="1200150" indent="-171450">
              <a:buFontTx/>
              <a:buBlip>
                <a:blip r:embed="rId2"/>
              </a:buBlip>
              <a:defRPr sz="1200">
                <a:latin typeface="Tahoma" panose="020B0604030504040204" pitchFamily="34" charset="0"/>
                <a:ea typeface="Tahoma" panose="020B0604030504040204" pitchFamily="34" charset="0"/>
                <a:cs typeface="Tahoma" panose="020B0604030504040204" pitchFamily="34" charset="0"/>
              </a:defRPr>
            </a:lvl4pPr>
            <a:lvl5pPr marL="1543050" indent="-171450">
              <a:buFontTx/>
              <a:buBlip>
                <a:blip r:embed="rId2"/>
              </a:buBlip>
              <a:defRPr sz="1200">
                <a:latin typeface="Tahoma" panose="020B0604030504040204" pitchFamily="34" charset="0"/>
                <a:ea typeface="Tahoma" panose="020B0604030504040204" pitchFamily="34" charset="0"/>
                <a:cs typeface="Tahoma" panose="020B060403050404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ext Placeholder 8"/>
          <p:cNvSpPr>
            <a:spLocks noGrp="1"/>
          </p:cNvSpPr>
          <p:nvPr>
            <p:ph type="body" sz="quarter" idx="13"/>
          </p:nvPr>
        </p:nvSpPr>
        <p:spPr>
          <a:xfrm>
            <a:off x="764930" y="1253456"/>
            <a:ext cx="7614139" cy="504737"/>
          </a:xfrm>
        </p:spPr>
        <p:txBody>
          <a:bodyPr/>
          <a:lstStyle>
            <a:lvl1pPr marL="0" indent="0" algn="ctr">
              <a:buNone/>
              <a:defRPr b="1">
                <a:latin typeface="Aleo" pitchFamily="2" charset="77"/>
              </a:defRPr>
            </a:lvl1pPr>
          </a:lstStyle>
          <a:p>
            <a:pPr lvl="0"/>
            <a:r>
              <a:rPr lang="en-US"/>
              <a:t>Click to edit Master text styles</a:t>
            </a:r>
          </a:p>
        </p:txBody>
      </p:sp>
    </p:spTree>
    <p:extLst>
      <p:ext uri="{BB962C8B-B14F-4D97-AF65-F5344CB8AC3E}">
        <p14:creationId xmlns:p14="http://schemas.microsoft.com/office/powerpoint/2010/main" val="3070373054"/>
      </p:ext>
    </p:extLst>
  </p:cSld>
  <p:clrMapOvr>
    <a:masterClrMapping/>
  </p:clrMapOvr>
  <p:transition spd="slow"/>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itle and content PURPLE">
    <p:spTree>
      <p:nvGrpSpPr>
        <p:cNvPr id="1" name=""/>
        <p:cNvGrpSpPr/>
        <p:nvPr/>
      </p:nvGrpSpPr>
      <p:grpSpPr>
        <a:xfrm>
          <a:off x="0" y="0"/>
          <a:ext cx="0" cy="0"/>
          <a:chOff x="0" y="0"/>
          <a:chExt cx="0" cy="0"/>
        </a:xfrm>
      </p:grpSpPr>
      <p:sp>
        <p:nvSpPr>
          <p:cNvPr id="4" name="Round Single Corner Rectangle 6">
            <a:extLst>
              <a:ext uri="{FF2B5EF4-FFF2-40B4-BE49-F238E27FC236}">
                <a16:creationId xmlns:a16="http://schemas.microsoft.com/office/drawing/2014/main" id="{AAA0A259-03CF-502E-6095-DB47DFC40761}"/>
              </a:ext>
            </a:extLst>
          </p:cNvPr>
          <p:cNvSpPr/>
          <p:nvPr/>
        </p:nvSpPr>
        <p:spPr>
          <a:xfrm flipV="1">
            <a:off x="0" y="1"/>
            <a:ext cx="9144000" cy="994172"/>
          </a:xfrm>
          <a:prstGeom prst="round1Rect">
            <a:avLst>
              <a:gd name="adj" fmla="val 28606"/>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350"/>
          </a:p>
        </p:txBody>
      </p:sp>
      <p:sp>
        <p:nvSpPr>
          <p:cNvPr id="2" name="Title 1"/>
          <p:cNvSpPr>
            <a:spLocks noGrp="1"/>
          </p:cNvSpPr>
          <p:nvPr>
            <p:ph type="title"/>
          </p:nvPr>
        </p:nvSpPr>
        <p:spPr>
          <a:xfrm>
            <a:off x="764930" y="53259"/>
            <a:ext cx="7614139" cy="830369"/>
          </a:xfrm>
        </p:spPr>
        <p:txBody>
          <a:bodyPr anchor="b">
            <a:normAutofit/>
          </a:bodyPr>
          <a:lstStyle>
            <a:lvl1pPr algn="ctr">
              <a:defRPr sz="4050">
                <a:solidFill>
                  <a:schemeClr val="bg1"/>
                </a:solidFill>
                <a:latin typeface="Aleo" pitchFamily="2" charset="77"/>
              </a:defRPr>
            </a:lvl1pPr>
          </a:lstStyle>
          <a:p>
            <a:r>
              <a:rPr lang="en-US"/>
              <a:t>Click to edit Master title style</a:t>
            </a:r>
          </a:p>
        </p:txBody>
      </p:sp>
      <p:sp>
        <p:nvSpPr>
          <p:cNvPr id="3" name="Content Placeholder 2"/>
          <p:cNvSpPr>
            <a:spLocks noGrp="1"/>
          </p:cNvSpPr>
          <p:nvPr>
            <p:ph idx="1"/>
          </p:nvPr>
        </p:nvSpPr>
        <p:spPr>
          <a:xfrm>
            <a:off x="764931" y="1868738"/>
            <a:ext cx="7614139" cy="2716823"/>
          </a:xfrm>
        </p:spPr>
        <p:txBody>
          <a:bodyPr>
            <a:normAutofit/>
          </a:bodyPr>
          <a:lstStyle>
            <a:lvl1pPr marL="171450" indent="-171450">
              <a:buFontTx/>
              <a:buBlip>
                <a:blip r:embed="rId2"/>
              </a:buBlip>
              <a:defRPr sz="1800">
                <a:latin typeface="Tahoma" panose="020B0604030504040204" pitchFamily="34" charset="0"/>
                <a:ea typeface="Tahoma" panose="020B0604030504040204" pitchFamily="34" charset="0"/>
                <a:cs typeface="Tahoma" panose="020B0604030504040204" pitchFamily="34" charset="0"/>
              </a:defRPr>
            </a:lvl1pPr>
            <a:lvl2pPr marL="514350" indent="-171450">
              <a:buFontTx/>
              <a:buBlip>
                <a:blip r:embed="rId2"/>
              </a:buBlip>
              <a:defRPr sz="1500">
                <a:latin typeface="Tahoma" panose="020B0604030504040204" pitchFamily="34" charset="0"/>
                <a:ea typeface="Tahoma" panose="020B0604030504040204" pitchFamily="34" charset="0"/>
                <a:cs typeface="Tahoma" panose="020B0604030504040204" pitchFamily="34" charset="0"/>
              </a:defRPr>
            </a:lvl2pPr>
            <a:lvl3pPr marL="857250" indent="-171450">
              <a:buFontTx/>
              <a:buBlip>
                <a:blip r:embed="rId2"/>
              </a:buBlip>
              <a:defRPr sz="1350">
                <a:latin typeface="Tahoma" panose="020B0604030504040204" pitchFamily="34" charset="0"/>
                <a:ea typeface="Tahoma" panose="020B0604030504040204" pitchFamily="34" charset="0"/>
                <a:cs typeface="Tahoma" panose="020B0604030504040204" pitchFamily="34" charset="0"/>
              </a:defRPr>
            </a:lvl3pPr>
            <a:lvl4pPr marL="1200150" indent="-171450">
              <a:buFontTx/>
              <a:buBlip>
                <a:blip r:embed="rId2"/>
              </a:buBlip>
              <a:defRPr sz="1200">
                <a:latin typeface="Tahoma" panose="020B0604030504040204" pitchFamily="34" charset="0"/>
                <a:ea typeface="Tahoma" panose="020B0604030504040204" pitchFamily="34" charset="0"/>
                <a:cs typeface="Tahoma" panose="020B0604030504040204" pitchFamily="34" charset="0"/>
              </a:defRPr>
            </a:lvl4pPr>
            <a:lvl5pPr marL="1543050" indent="-171450">
              <a:buFontTx/>
              <a:buBlip>
                <a:blip r:embed="rId2"/>
              </a:buBlip>
              <a:defRPr sz="1200">
                <a:latin typeface="Tahoma" panose="020B0604030504040204" pitchFamily="34" charset="0"/>
                <a:ea typeface="Tahoma" panose="020B0604030504040204" pitchFamily="34" charset="0"/>
                <a:cs typeface="Tahoma" panose="020B060403050404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ext Placeholder 8"/>
          <p:cNvSpPr>
            <a:spLocks noGrp="1"/>
          </p:cNvSpPr>
          <p:nvPr>
            <p:ph type="body" sz="quarter" idx="13"/>
          </p:nvPr>
        </p:nvSpPr>
        <p:spPr>
          <a:xfrm>
            <a:off x="764930" y="1253456"/>
            <a:ext cx="7614139" cy="504737"/>
          </a:xfrm>
        </p:spPr>
        <p:txBody>
          <a:bodyPr/>
          <a:lstStyle>
            <a:lvl1pPr marL="0" indent="0" algn="ctr">
              <a:buNone/>
              <a:defRPr b="1">
                <a:latin typeface="Aleo" pitchFamily="2" charset="77"/>
              </a:defRPr>
            </a:lvl1pPr>
          </a:lstStyle>
          <a:p>
            <a:pPr lvl="0"/>
            <a:r>
              <a:rPr lang="en-US"/>
              <a:t>Click to edit Master text styles</a:t>
            </a:r>
          </a:p>
        </p:txBody>
      </p:sp>
    </p:spTree>
    <p:extLst>
      <p:ext uri="{BB962C8B-B14F-4D97-AF65-F5344CB8AC3E}">
        <p14:creationId xmlns:p14="http://schemas.microsoft.com/office/powerpoint/2010/main" val="2949464582"/>
      </p:ext>
    </p:extLst>
  </p:cSld>
  <p:clrMapOvr>
    <a:masterClrMapping/>
  </p:clrMapOvr>
  <p:transition spd="slow"/>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itle and content BLUE">
    <p:spTree>
      <p:nvGrpSpPr>
        <p:cNvPr id="1" name=""/>
        <p:cNvGrpSpPr/>
        <p:nvPr/>
      </p:nvGrpSpPr>
      <p:grpSpPr>
        <a:xfrm>
          <a:off x="0" y="0"/>
          <a:ext cx="0" cy="0"/>
          <a:chOff x="0" y="0"/>
          <a:chExt cx="0" cy="0"/>
        </a:xfrm>
      </p:grpSpPr>
      <p:sp>
        <p:nvSpPr>
          <p:cNvPr id="4" name="Round Single Corner Rectangle 6">
            <a:extLst>
              <a:ext uri="{FF2B5EF4-FFF2-40B4-BE49-F238E27FC236}">
                <a16:creationId xmlns:a16="http://schemas.microsoft.com/office/drawing/2014/main" id="{F69435A4-3E60-5832-4BD7-B64CF1ADB028}"/>
              </a:ext>
            </a:extLst>
          </p:cNvPr>
          <p:cNvSpPr/>
          <p:nvPr/>
        </p:nvSpPr>
        <p:spPr>
          <a:xfrm flipV="1">
            <a:off x="0" y="1"/>
            <a:ext cx="9144000" cy="994172"/>
          </a:xfrm>
          <a:prstGeom prst="round1Rect">
            <a:avLst>
              <a:gd name="adj" fmla="val 28606"/>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350"/>
          </a:p>
        </p:txBody>
      </p:sp>
      <p:sp>
        <p:nvSpPr>
          <p:cNvPr id="2" name="Title 1"/>
          <p:cNvSpPr>
            <a:spLocks noGrp="1"/>
          </p:cNvSpPr>
          <p:nvPr>
            <p:ph type="title"/>
          </p:nvPr>
        </p:nvSpPr>
        <p:spPr>
          <a:xfrm>
            <a:off x="764930" y="53259"/>
            <a:ext cx="7614139" cy="830369"/>
          </a:xfrm>
        </p:spPr>
        <p:txBody>
          <a:bodyPr anchor="b">
            <a:normAutofit/>
          </a:bodyPr>
          <a:lstStyle>
            <a:lvl1pPr algn="ctr">
              <a:defRPr sz="4050">
                <a:solidFill>
                  <a:schemeClr val="bg1"/>
                </a:solidFill>
                <a:latin typeface="Aleo" pitchFamily="2" charset="77"/>
              </a:defRPr>
            </a:lvl1pPr>
          </a:lstStyle>
          <a:p>
            <a:r>
              <a:rPr lang="en-US"/>
              <a:t>Click to edit Master title style</a:t>
            </a:r>
          </a:p>
        </p:txBody>
      </p:sp>
      <p:sp>
        <p:nvSpPr>
          <p:cNvPr id="3" name="Content Placeholder 2"/>
          <p:cNvSpPr>
            <a:spLocks noGrp="1"/>
          </p:cNvSpPr>
          <p:nvPr>
            <p:ph idx="1"/>
          </p:nvPr>
        </p:nvSpPr>
        <p:spPr>
          <a:xfrm>
            <a:off x="764931" y="1868738"/>
            <a:ext cx="7614139" cy="2716823"/>
          </a:xfrm>
        </p:spPr>
        <p:txBody>
          <a:bodyPr>
            <a:normAutofit/>
          </a:bodyPr>
          <a:lstStyle>
            <a:lvl1pPr marL="171450" indent="-171450">
              <a:buFontTx/>
              <a:buBlip>
                <a:blip r:embed="rId2"/>
              </a:buBlip>
              <a:defRPr sz="1800">
                <a:latin typeface="Tahoma" panose="020B0604030504040204" pitchFamily="34" charset="0"/>
                <a:ea typeface="Tahoma" panose="020B0604030504040204" pitchFamily="34" charset="0"/>
                <a:cs typeface="Tahoma" panose="020B0604030504040204" pitchFamily="34" charset="0"/>
              </a:defRPr>
            </a:lvl1pPr>
            <a:lvl2pPr marL="514350" indent="-171450">
              <a:buFontTx/>
              <a:buBlip>
                <a:blip r:embed="rId2"/>
              </a:buBlip>
              <a:defRPr sz="1500">
                <a:latin typeface="Tahoma" panose="020B0604030504040204" pitchFamily="34" charset="0"/>
                <a:ea typeface="Tahoma" panose="020B0604030504040204" pitchFamily="34" charset="0"/>
                <a:cs typeface="Tahoma" panose="020B0604030504040204" pitchFamily="34" charset="0"/>
              </a:defRPr>
            </a:lvl2pPr>
            <a:lvl3pPr marL="857250" indent="-171450">
              <a:buFontTx/>
              <a:buBlip>
                <a:blip r:embed="rId2"/>
              </a:buBlip>
              <a:defRPr sz="1350">
                <a:latin typeface="Tahoma" panose="020B0604030504040204" pitchFamily="34" charset="0"/>
                <a:ea typeface="Tahoma" panose="020B0604030504040204" pitchFamily="34" charset="0"/>
                <a:cs typeface="Tahoma" panose="020B0604030504040204" pitchFamily="34" charset="0"/>
              </a:defRPr>
            </a:lvl3pPr>
            <a:lvl4pPr marL="1200150" indent="-171450">
              <a:buFontTx/>
              <a:buBlip>
                <a:blip r:embed="rId2"/>
              </a:buBlip>
              <a:defRPr sz="1200">
                <a:latin typeface="Tahoma" panose="020B0604030504040204" pitchFamily="34" charset="0"/>
                <a:ea typeface="Tahoma" panose="020B0604030504040204" pitchFamily="34" charset="0"/>
                <a:cs typeface="Tahoma" panose="020B0604030504040204" pitchFamily="34" charset="0"/>
              </a:defRPr>
            </a:lvl4pPr>
            <a:lvl5pPr marL="1543050" indent="-171450">
              <a:buFontTx/>
              <a:buBlip>
                <a:blip r:embed="rId2"/>
              </a:buBlip>
              <a:defRPr sz="1200">
                <a:latin typeface="Tahoma" panose="020B0604030504040204" pitchFamily="34" charset="0"/>
                <a:ea typeface="Tahoma" panose="020B0604030504040204" pitchFamily="34" charset="0"/>
                <a:cs typeface="Tahoma" panose="020B060403050404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ext Placeholder 8"/>
          <p:cNvSpPr>
            <a:spLocks noGrp="1"/>
          </p:cNvSpPr>
          <p:nvPr>
            <p:ph type="body" sz="quarter" idx="13"/>
          </p:nvPr>
        </p:nvSpPr>
        <p:spPr>
          <a:xfrm>
            <a:off x="764930" y="1253456"/>
            <a:ext cx="7614139" cy="504737"/>
          </a:xfrm>
        </p:spPr>
        <p:txBody>
          <a:bodyPr/>
          <a:lstStyle>
            <a:lvl1pPr marL="0" indent="0" algn="ctr">
              <a:buNone/>
              <a:defRPr b="1">
                <a:latin typeface="Aleo" pitchFamily="2" charset="77"/>
              </a:defRPr>
            </a:lvl1pPr>
          </a:lstStyle>
          <a:p>
            <a:pPr lvl="0"/>
            <a:r>
              <a:rPr lang="en-US"/>
              <a:t>Click to edit Master text styles</a:t>
            </a:r>
          </a:p>
        </p:txBody>
      </p:sp>
    </p:spTree>
    <p:extLst>
      <p:ext uri="{BB962C8B-B14F-4D97-AF65-F5344CB8AC3E}">
        <p14:creationId xmlns:p14="http://schemas.microsoft.com/office/powerpoint/2010/main" val="3570545384"/>
      </p:ext>
    </p:extLst>
  </p:cSld>
  <p:clrMapOvr>
    <a:masterClrMapping/>
  </p:clrMapOvr>
  <p:transition spd="slow"/>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itle and content RED">
    <p:spTree>
      <p:nvGrpSpPr>
        <p:cNvPr id="1" name=""/>
        <p:cNvGrpSpPr/>
        <p:nvPr/>
      </p:nvGrpSpPr>
      <p:grpSpPr>
        <a:xfrm>
          <a:off x="0" y="0"/>
          <a:ext cx="0" cy="0"/>
          <a:chOff x="0" y="0"/>
          <a:chExt cx="0" cy="0"/>
        </a:xfrm>
      </p:grpSpPr>
      <p:sp>
        <p:nvSpPr>
          <p:cNvPr id="4" name="Round Single Corner Rectangle 6">
            <a:extLst>
              <a:ext uri="{FF2B5EF4-FFF2-40B4-BE49-F238E27FC236}">
                <a16:creationId xmlns:a16="http://schemas.microsoft.com/office/drawing/2014/main" id="{1543D7F6-F1CD-79C8-6316-AD58BE8F1460}"/>
              </a:ext>
            </a:extLst>
          </p:cNvPr>
          <p:cNvSpPr/>
          <p:nvPr/>
        </p:nvSpPr>
        <p:spPr>
          <a:xfrm flipV="1">
            <a:off x="0" y="1"/>
            <a:ext cx="9144000" cy="994172"/>
          </a:xfrm>
          <a:prstGeom prst="round1Rect">
            <a:avLst>
              <a:gd name="adj" fmla="val 28606"/>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350"/>
          </a:p>
        </p:txBody>
      </p:sp>
      <p:sp>
        <p:nvSpPr>
          <p:cNvPr id="2" name="Title 1"/>
          <p:cNvSpPr>
            <a:spLocks noGrp="1"/>
          </p:cNvSpPr>
          <p:nvPr>
            <p:ph type="title"/>
          </p:nvPr>
        </p:nvSpPr>
        <p:spPr>
          <a:xfrm>
            <a:off x="764930" y="53259"/>
            <a:ext cx="7614139" cy="830369"/>
          </a:xfrm>
        </p:spPr>
        <p:txBody>
          <a:bodyPr anchor="b">
            <a:normAutofit/>
          </a:bodyPr>
          <a:lstStyle>
            <a:lvl1pPr algn="ctr">
              <a:defRPr sz="4050">
                <a:solidFill>
                  <a:schemeClr val="bg1"/>
                </a:solidFill>
                <a:latin typeface="Aleo" pitchFamily="2" charset="77"/>
              </a:defRPr>
            </a:lvl1pPr>
          </a:lstStyle>
          <a:p>
            <a:r>
              <a:rPr lang="en-US"/>
              <a:t>Click to edit Master title style</a:t>
            </a:r>
          </a:p>
        </p:txBody>
      </p:sp>
      <p:sp>
        <p:nvSpPr>
          <p:cNvPr id="3" name="Content Placeholder 2"/>
          <p:cNvSpPr>
            <a:spLocks noGrp="1"/>
          </p:cNvSpPr>
          <p:nvPr>
            <p:ph idx="1"/>
          </p:nvPr>
        </p:nvSpPr>
        <p:spPr>
          <a:xfrm>
            <a:off x="764931" y="1868738"/>
            <a:ext cx="7614139" cy="2716823"/>
          </a:xfrm>
        </p:spPr>
        <p:txBody>
          <a:bodyPr>
            <a:normAutofit/>
          </a:bodyPr>
          <a:lstStyle>
            <a:lvl1pPr marL="171450" indent="-171450">
              <a:buFontTx/>
              <a:buBlip>
                <a:blip r:embed="rId2"/>
              </a:buBlip>
              <a:defRPr sz="1800">
                <a:latin typeface="Tahoma" panose="020B0604030504040204" pitchFamily="34" charset="0"/>
                <a:ea typeface="Tahoma" panose="020B0604030504040204" pitchFamily="34" charset="0"/>
                <a:cs typeface="Tahoma" panose="020B0604030504040204" pitchFamily="34" charset="0"/>
              </a:defRPr>
            </a:lvl1pPr>
            <a:lvl2pPr marL="514350" indent="-171450">
              <a:buFontTx/>
              <a:buBlip>
                <a:blip r:embed="rId2"/>
              </a:buBlip>
              <a:defRPr sz="1500">
                <a:latin typeface="Tahoma" panose="020B0604030504040204" pitchFamily="34" charset="0"/>
                <a:ea typeface="Tahoma" panose="020B0604030504040204" pitchFamily="34" charset="0"/>
                <a:cs typeface="Tahoma" panose="020B0604030504040204" pitchFamily="34" charset="0"/>
              </a:defRPr>
            </a:lvl2pPr>
            <a:lvl3pPr marL="857250" indent="-171450">
              <a:buFontTx/>
              <a:buBlip>
                <a:blip r:embed="rId2"/>
              </a:buBlip>
              <a:defRPr sz="1350">
                <a:latin typeface="Tahoma" panose="020B0604030504040204" pitchFamily="34" charset="0"/>
                <a:ea typeface="Tahoma" panose="020B0604030504040204" pitchFamily="34" charset="0"/>
                <a:cs typeface="Tahoma" panose="020B0604030504040204" pitchFamily="34" charset="0"/>
              </a:defRPr>
            </a:lvl3pPr>
            <a:lvl4pPr marL="1200150" indent="-171450">
              <a:buFontTx/>
              <a:buBlip>
                <a:blip r:embed="rId2"/>
              </a:buBlip>
              <a:defRPr sz="1200">
                <a:latin typeface="Tahoma" panose="020B0604030504040204" pitchFamily="34" charset="0"/>
                <a:ea typeface="Tahoma" panose="020B0604030504040204" pitchFamily="34" charset="0"/>
                <a:cs typeface="Tahoma" panose="020B0604030504040204" pitchFamily="34" charset="0"/>
              </a:defRPr>
            </a:lvl4pPr>
            <a:lvl5pPr marL="1543050" indent="-171450">
              <a:buFontTx/>
              <a:buBlip>
                <a:blip r:embed="rId2"/>
              </a:buBlip>
              <a:defRPr sz="1200">
                <a:latin typeface="Tahoma" panose="020B0604030504040204" pitchFamily="34" charset="0"/>
                <a:ea typeface="Tahoma" panose="020B0604030504040204" pitchFamily="34" charset="0"/>
                <a:cs typeface="Tahoma" panose="020B060403050404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ext Placeholder 8"/>
          <p:cNvSpPr>
            <a:spLocks noGrp="1"/>
          </p:cNvSpPr>
          <p:nvPr>
            <p:ph type="body" sz="quarter" idx="13"/>
          </p:nvPr>
        </p:nvSpPr>
        <p:spPr>
          <a:xfrm>
            <a:off x="764930" y="1253456"/>
            <a:ext cx="7614139" cy="504737"/>
          </a:xfrm>
        </p:spPr>
        <p:txBody>
          <a:bodyPr/>
          <a:lstStyle>
            <a:lvl1pPr marL="0" indent="0" algn="ctr">
              <a:buNone/>
              <a:defRPr b="1">
                <a:latin typeface="Aleo" pitchFamily="2" charset="77"/>
              </a:defRPr>
            </a:lvl1pPr>
          </a:lstStyle>
          <a:p>
            <a:pPr lvl="0"/>
            <a:r>
              <a:rPr lang="en-US"/>
              <a:t>Click to edit Master text styles</a:t>
            </a:r>
          </a:p>
        </p:txBody>
      </p:sp>
    </p:spTree>
    <p:extLst>
      <p:ext uri="{BB962C8B-B14F-4D97-AF65-F5344CB8AC3E}">
        <p14:creationId xmlns:p14="http://schemas.microsoft.com/office/powerpoint/2010/main" val="3562406113"/>
      </p:ext>
    </p:extLst>
  </p:cSld>
  <p:clrMapOvr>
    <a:masterClrMapping/>
  </p:clrMapOvr>
  <p:transition spd="slow"/>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itle and content GREEN">
    <p:spTree>
      <p:nvGrpSpPr>
        <p:cNvPr id="1" name=""/>
        <p:cNvGrpSpPr/>
        <p:nvPr/>
      </p:nvGrpSpPr>
      <p:grpSpPr>
        <a:xfrm>
          <a:off x="0" y="0"/>
          <a:ext cx="0" cy="0"/>
          <a:chOff x="0" y="0"/>
          <a:chExt cx="0" cy="0"/>
        </a:xfrm>
      </p:grpSpPr>
      <p:sp>
        <p:nvSpPr>
          <p:cNvPr id="4" name="Round Single Corner Rectangle 6">
            <a:extLst>
              <a:ext uri="{FF2B5EF4-FFF2-40B4-BE49-F238E27FC236}">
                <a16:creationId xmlns:a16="http://schemas.microsoft.com/office/drawing/2014/main" id="{BBB05CFE-33D8-2731-A0B8-0625E513215E}"/>
              </a:ext>
            </a:extLst>
          </p:cNvPr>
          <p:cNvSpPr/>
          <p:nvPr/>
        </p:nvSpPr>
        <p:spPr>
          <a:xfrm flipV="1">
            <a:off x="0" y="1"/>
            <a:ext cx="9144000" cy="994172"/>
          </a:xfrm>
          <a:prstGeom prst="round1Rect">
            <a:avLst>
              <a:gd name="adj" fmla="val 28606"/>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350"/>
          </a:p>
        </p:txBody>
      </p:sp>
      <p:sp>
        <p:nvSpPr>
          <p:cNvPr id="2" name="Title 1"/>
          <p:cNvSpPr>
            <a:spLocks noGrp="1"/>
          </p:cNvSpPr>
          <p:nvPr>
            <p:ph type="title"/>
          </p:nvPr>
        </p:nvSpPr>
        <p:spPr>
          <a:xfrm>
            <a:off x="764930" y="53259"/>
            <a:ext cx="7614139" cy="830369"/>
          </a:xfrm>
        </p:spPr>
        <p:txBody>
          <a:bodyPr anchor="b">
            <a:normAutofit/>
          </a:bodyPr>
          <a:lstStyle>
            <a:lvl1pPr algn="ctr">
              <a:defRPr sz="4050">
                <a:solidFill>
                  <a:schemeClr val="bg1"/>
                </a:solidFill>
                <a:latin typeface="Aleo" pitchFamily="2" charset="77"/>
              </a:defRPr>
            </a:lvl1pPr>
          </a:lstStyle>
          <a:p>
            <a:r>
              <a:rPr lang="en-US"/>
              <a:t>Click to edit Master title style</a:t>
            </a:r>
          </a:p>
        </p:txBody>
      </p:sp>
      <p:sp>
        <p:nvSpPr>
          <p:cNvPr id="3" name="Content Placeholder 2"/>
          <p:cNvSpPr>
            <a:spLocks noGrp="1"/>
          </p:cNvSpPr>
          <p:nvPr>
            <p:ph idx="1"/>
          </p:nvPr>
        </p:nvSpPr>
        <p:spPr>
          <a:xfrm>
            <a:off x="764931" y="1868738"/>
            <a:ext cx="7614139" cy="2716823"/>
          </a:xfrm>
        </p:spPr>
        <p:txBody>
          <a:bodyPr>
            <a:normAutofit/>
          </a:bodyPr>
          <a:lstStyle>
            <a:lvl1pPr marL="171450" indent="-171450">
              <a:buFontTx/>
              <a:buBlip>
                <a:blip r:embed="rId2"/>
              </a:buBlip>
              <a:defRPr sz="1800">
                <a:latin typeface="Tahoma" panose="020B0604030504040204" pitchFamily="34" charset="0"/>
                <a:ea typeface="Tahoma" panose="020B0604030504040204" pitchFamily="34" charset="0"/>
                <a:cs typeface="Tahoma" panose="020B0604030504040204" pitchFamily="34" charset="0"/>
              </a:defRPr>
            </a:lvl1pPr>
            <a:lvl2pPr marL="514350" indent="-171450">
              <a:buFontTx/>
              <a:buBlip>
                <a:blip r:embed="rId2"/>
              </a:buBlip>
              <a:defRPr sz="1500">
                <a:latin typeface="Tahoma" panose="020B0604030504040204" pitchFamily="34" charset="0"/>
                <a:ea typeface="Tahoma" panose="020B0604030504040204" pitchFamily="34" charset="0"/>
                <a:cs typeface="Tahoma" panose="020B0604030504040204" pitchFamily="34" charset="0"/>
              </a:defRPr>
            </a:lvl2pPr>
            <a:lvl3pPr marL="857250" indent="-171450">
              <a:buFontTx/>
              <a:buBlip>
                <a:blip r:embed="rId2"/>
              </a:buBlip>
              <a:defRPr sz="1350">
                <a:latin typeface="Tahoma" panose="020B0604030504040204" pitchFamily="34" charset="0"/>
                <a:ea typeface="Tahoma" panose="020B0604030504040204" pitchFamily="34" charset="0"/>
                <a:cs typeface="Tahoma" panose="020B0604030504040204" pitchFamily="34" charset="0"/>
              </a:defRPr>
            </a:lvl3pPr>
            <a:lvl4pPr marL="1200150" indent="-171450">
              <a:buFontTx/>
              <a:buBlip>
                <a:blip r:embed="rId2"/>
              </a:buBlip>
              <a:defRPr sz="1200">
                <a:latin typeface="Tahoma" panose="020B0604030504040204" pitchFamily="34" charset="0"/>
                <a:ea typeface="Tahoma" panose="020B0604030504040204" pitchFamily="34" charset="0"/>
                <a:cs typeface="Tahoma" panose="020B0604030504040204" pitchFamily="34" charset="0"/>
              </a:defRPr>
            </a:lvl4pPr>
            <a:lvl5pPr marL="1543050" indent="-171450">
              <a:buFontTx/>
              <a:buBlip>
                <a:blip r:embed="rId2"/>
              </a:buBlip>
              <a:defRPr sz="1200">
                <a:latin typeface="Tahoma" panose="020B0604030504040204" pitchFamily="34" charset="0"/>
                <a:ea typeface="Tahoma" panose="020B0604030504040204" pitchFamily="34" charset="0"/>
                <a:cs typeface="Tahoma" panose="020B060403050404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ext Placeholder 8"/>
          <p:cNvSpPr>
            <a:spLocks noGrp="1"/>
          </p:cNvSpPr>
          <p:nvPr>
            <p:ph type="body" sz="quarter" idx="13"/>
          </p:nvPr>
        </p:nvSpPr>
        <p:spPr>
          <a:xfrm>
            <a:off x="764930" y="1253456"/>
            <a:ext cx="7614139" cy="504737"/>
          </a:xfrm>
        </p:spPr>
        <p:txBody>
          <a:bodyPr/>
          <a:lstStyle>
            <a:lvl1pPr marL="0" indent="0" algn="ctr">
              <a:buNone/>
              <a:defRPr b="1">
                <a:latin typeface="Aleo" pitchFamily="2" charset="77"/>
              </a:defRPr>
            </a:lvl1pPr>
          </a:lstStyle>
          <a:p>
            <a:pPr lvl="0"/>
            <a:r>
              <a:rPr lang="en-US"/>
              <a:t>Click to edit Master text styles</a:t>
            </a:r>
          </a:p>
        </p:txBody>
      </p:sp>
    </p:spTree>
    <p:extLst>
      <p:ext uri="{BB962C8B-B14F-4D97-AF65-F5344CB8AC3E}">
        <p14:creationId xmlns:p14="http://schemas.microsoft.com/office/powerpoint/2010/main" val="2301856367"/>
      </p:ext>
    </p:extLst>
  </p:cSld>
  <p:clrMapOvr>
    <a:masterClrMapping/>
  </p:clrMapOvr>
  <p:transition spd="slow"/>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Split content NAVY">
    <p:spTree>
      <p:nvGrpSpPr>
        <p:cNvPr id="1" name=""/>
        <p:cNvGrpSpPr/>
        <p:nvPr/>
      </p:nvGrpSpPr>
      <p:grpSpPr>
        <a:xfrm>
          <a:off x="0" y="0"/>
          <a:ext cx="0" cy="0"/>
          <a:chOff x="0" y="0"/>
          <a:chExt cx="0" cy="0"/>
        </a:xfrm>
      </p:grpSpPr>
      <p:sp>
        <p:nvSpPr>
          <p:cNvPr id="4" name="Round Single Corner Rectangle 6">
            <a:extLst>
              <a:ext uri="{FF2B5EF4-FFF2-40B4-BE49-F238E27FC236}">
                <a16:creationId xmlns:a16="http://schemas.microsoft.com/office/drawing/2014/main" id="{390CF301-9E45-6748-A2CF-CDE5532F4A19}"/>
              </a:ext>
            </a:extLst>
          </p:cNvPr>
          <p:cNvSpPr/>
          <p:nvPr/>
        </p:nvSpPr>
        <p:spPr>
          <a:xfrm flipV="1">
            <a:off x="4572000" y="-4762"/>
            <a:ext cx="4572000" cy="994172"/>
          </a:xfrm>
          <a:prstGeom prst="round1Rect">
            <a:avLst>
              <a:gd name="adj" fmla="val 28606"/>
            </a:avLst>
          </a:prstGeom>
          <a:solidFill>
            <a:srgbClr val="CAD2EA">
              <a:alpha val="47843"/>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350"/>
          </a:p>
        </p:txBody>
      </p:sp>
      <p:sp>
        <p:nvSpPr>
          <p:cNvPr id="5" name="Round Single Corner Rectangle 7">
            <a:extLst>
              <a:ext uri="{FF2B5EF4-FFF2-40B4-BE49-F238E27FC236}">
                <a16:creationId xmlns:a16="http://schemas.microsoft.com/office/drawing/2014/main" id="{2238DDCD-5CC1-EA84-6FE9-6918B66F5A28}"/>
              </a:ext>
            </a:extLst>
          </p:cNvPr>
          <p:cNvSpPr/>
          <p:nvPr/>
        </p:nvSpPr>
        <p:spPr>
          <a:xfrm flipV="1">
            <a:off x="0" y="994173"/>
            <a:ext cx="4572000" cy="4149328"/>
          </a:xfrm>
          <a:prstGeom prst="round1Rect">
            <a:avLst>
              <a:gd name="adj" fmla="val 0"/>
            </a:avLst>
          </a:prstGeom>
          <a:solidFill>
            <a:srgbClr val="CAD2EA">
              <a:alpha val="47843"/>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350"/>
          </a:p>
        </p:txBody>
      </p:sp>
      <p:sp>
        <p:nvSpPr>
          <p:cNvPr id="3" name="Content Placeholder 2"/>
          <p:cNvSpPr>
            <a:spLocks noGrp="1"/>
          </p:cNvSpPr>
          <p:nvPr>
            <p:ph sz="half" idx="1"/>
          </p:nvPr>
        </p:nvSpPr>
        <p:spPr>
          <a:xfrm>
            <a:off x="602011" y="1369219"/>
            <a:ext cx="3367977" cy="3263504"/>
          </a:xfrm>
        </p:spPr>
        <p:txBody>
          <a:bodyPr>
            <a:normAutofit/>
          </a:bodyPr>
          <a:lstStyle>
            <a:lvl1pPr marL="171450" indent="-171450">
              <a:buFontTx/>
              <a:buBlip>
                <a:blip r:embed="rId2"/>
              </a:buBlip>
              <a:defRPr sz="1800">
                <a:latin typeface="Tahoma" panose="020B0604030504040204" pitchFamily="34" charset="0"/>
                <a:ea typeface="Tahoma" panose="020B0604030504040204" pitchFamily="34" charset="0"/>
                <a:cs typeface="Tahoma" panose="020B0604030504040204" pitchFamily="34" charset="0"/>
              </a:defRPr>
            </a:lvl1pPr>
            <a:lvl2pPr marL="514350" indent="-171450">
              <a:buFontTx/>
              <a:buBlip>
                <a:blip r:embed="rId2"/>
              </a:buBlip>
              <a:defRPr sz="1500">
                <a:latin typeface="Tahoma" panose="020B0604030504040204" pitchFamily="34" charset="0"/>
                <a:ea typeface="Tahoma" panose="020B0604030504040204" pitchFamily="34" charset="0"/>
                <a:cs typeface="Tahoma" panose="020B0604030504040204" pitchFamily="34" charset="0"/>
              </a:defRPr>
            </a:lvl2pPr>
            <a:lvl3pPr marL="857250" indent="-171450">
              <a:buFontTx/>
              <a:buBlip>
                <a:blip r:embed="rId2"/>
              </a:buBlip>
              <a:defRPr sz="1350">
                <a:latin typeface="Tahoma" panose="020B0604030504040204" pitchFamily="34" charset="0"/>
                <a:ea typeface="Tahoma" panose="020B0604030504040204" pitchFamily="34" charset="0"/>
                <a:cs typeface="Tahoma" panose="020B0604030504040204" pitchFamily="34" charset="0"/>
              </a:defRPr>
            </a:lvl3pPr>
            <a:lvl4pPr marL="1200150" indent="-171450">
              <a:buFontTx/>
              <a:buBlip>
                <a:blip r:embed="rId2"/>
              </a:buBlip>
              <a:defRPr sz="1200">
                <a:latin typeface="Tahoma" panose="020B0604030504040204" pitchFamily="34" charset="0"/>
                <a:ea typeface="Tahoma" panose="020B0604030504040204" pitchFamily="34" charset="0"/>
                <a:cs typeface="Tahoma" panose="020B0604030504040204" pitchFamily="34" charset="0"/>
              </a:defRPr>
            </a:lvl4pPr>
            <a:lvl5pPr marL="1543050" indent="-171450">
              <a:buFontTx/>
              <a:buBlip>
                <a:blip r:embed="rId2"/>
              </a:buBlip>
              <a:defRPr sz="1200">
                <a:latin typeface="Tahoma" panose="020B0604030504040204" pitchFamily="34" charset="0"/>
                <a:ea typeface="Tahoma" panose="020B0604030504040204" pitchFamily="34" charset="0"/>
                <a:cs typeface="Tahoma" panose="020B060403050404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Text Placeholder 12"/>
          <p:cNvSpPr>
            <a:spLocks noGrp="1"/>
          </p:cNvSpPr>
          <p:nvPr>
            <p:ph type="body" sz="quarter" idx="10"/>
          </p:nvPr>
        </p:nvSpPr>
        <p:spPr>
          <a:xfrm>
            <a:off x="4572000" y="219653"/>
            <a:ext cx="4572001" cy="584597"/>
          </a:xfrm>
        </p:spPr>
        <p:txBody>
          <a:bodyPr anchor="ctr">
            <a:normAutofit/>
          </a:bodyPr>
          <a:lstStyle>
            <a:lvl1pPr marL="0" indent="0" algn="ctr">
              <a:buNone/>
              <a:defRPr sz="2400" b="1">
                <a:latin typeface="Aleo" pitchFamily="2" charset="77"/>
              </a:defRPr>
            </a:lvl1pPr>
          </a:lstStyle>
          <a:p>
            <a:pPr lvl="0"/>
            <a:r>
              <a:rPr lang="en-US"/>
              <a:t>Click to edit Master text styles</a:t>
            </a:r>
          </a:p>
        </p:txBody>
      </p:sp>
      <p:sp>
        <p:nvSpPr>
          <p:cNvPr id="14" name="Text Placeholder 12"/>
          <p:cNvSpPr>
            <a:spLocks noGrp="1"/>
          </p:cNvSpPr>
          <p:nvPr>
            <p:ph type="body" sz="quarter" idx="11"/>
          </p:nvPr>
        </p:nvSpPr>
        <p:spPr>
          <a:xfrm>
            <a:off x="0" y="219653"/>
            <a:ext cx="4571999" cy="584597"/>
          </a:xfrm>
        </p:spPr>
        <p:txBody>
          <a:bodyPr anchor="ctr">
            <a:normAutofit/>
          </a:bodyPr>
          <a:lstStyle>
            <a:lvl1pPr marL="0" indent="0" algn="ctr">
              <a:buNone/>
              <a:defRPr sz="2400" b="1">
                <a:latin typeface="Aleo" pitchFamily="2" charset="77"/>
              </a:defRPr>
            </a:lvl1pPr>
          </a:lstStyle>
          <a:p>
            <a:pPr lvl="0"/>
            <a:r>
              <a:rPr lang="en-US"/>
              <a:t>Click to edit Master text styles</a:t>
            </a:r>
          </a:p>
        </p:txBody>
      </p:sp>
      <p:sp>
        <p:nvSpPr>
          <p:cNvPr id="2" name="Content Placeholder 2"/>
          <p:cNvSpPr>
            <a:spLocks noGrp="1"/>
          </p:cNvSpPr>
          <p:nvPr>
            <p:ph sz="half" idx="12"/>
          </p:nvPr>
        </p:nvSpPr>
        <p:spPr>
          <a:xfrm>
            <a:off x="5174012" y="1369219"/>
            <a:ext cx="3367977" cy="3263504"/>
          </a:xfrm>
        </p:spPr>
        <p:txBody>
          <a:bodyPr>
            <a:normAutofit/>
          </a:bodyPr>
          <a:lstStyle>
            <a:lvl1pPr marL="171450" indent="-171450">
              <a:buFontTx/>
              <a:buBlip>
                <a:blip r:embed="rId2"/>
              </a:buBlip>
              <a:defRPr sz="1800">
                <a:latin typeface="Tahoma" panose="020B0604030504040204" pitchFamily="34" charset="0"/>
                <a:ea typeface="Tahoma" panose="020B0604030504040204" pitchFamily="34" charset="0"/>
                <a:cs typeface="Tahoma" panose="020B0604030504040204" pitchFamily="34" charset="0"/>
              </a:defRPr>
            </a:lvl1pPr>
            <a:lvl2pPr marL="514350" indent="-171450">
              <a:buFontTx/>
              <a:buBlip>
                <a:blip r:embed="rId2"/>
              </a:buBlip>
              <a:defRPr sz="1500">
                <a:latin typeface="Tahoma" panose="020B0604030504040204" pitchFamily="34" charset="0"/>
                <a:ea typeface="Tahoma" panose="020B0604030504040204" pitchFamily="34" charset="0"/>
                <a:cs typeface="Tahoma" panose="020B0604030504040204" pitchFamily="34" charset="0"/>
              </a:defRPr>
            </a:lvl2pPr>
            <a:lvl3pPr marL="857250" indent="-171450">
              <a:buFontTx/>
              <a:buBlip>
                <a:blip r:embed="rId2"/>
              </a:buBlip>
              <a:defRPr sz="1350">
                <a:latin typeface="Tahoma" panose="020B0604030504040204" pitchFamily="34" charset="0"/>
                <a:ea typeface="Tahoma" panose="020B0604030504040204" pitchFamily="34" charset="0"/>
                <a:cs typeface="Tahoma" panose="020B0604030504040204" pitchFamily="34" charset="0"/>
              </a:defRPr>
            </a:lvl3pPr>
            <a:lvl4pPr marL="1200150" indent="-171450">
              <a:buFontTx/>
              <a:buBlip>
                <a:blip r:embed="rId2"/>
              </a:buBlip>
              <a:defRPr sz="1200">
                <a:latin typeface="Tahoma" panose="020B0604030504040204" pitchFamily="34" charset="0"/>
                <a:ea typeface="Tahoma" panose="020B0604030504040204" pitchFamily="34" charset="0"/>
                <a:cs typeface="Tahoma" panose="020B0604030504040204" pitchFamily="34" charset="0"/>
              </a:defRPr>
            </a:lvl4pPr>
            <a:lvl5pPr marL="1543050" indent="-171450">
              <a:buFontTx/>
              <a:buBlip>
                <a:blip r:embed="rId2"/>
              </a:buBlip>
              <a:defRPr sz="1200">
                <a:latin typeface="Tahoma" panose="020B0604030504040204" pitchFamily="34" charset="0"/>
                <a:ea typeface="Tahoma" panose="020B0604030504040204" pitchFamily="34" charset="0"/>
                <a:cs typeface="Tahoma" panose="020B060403050404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202304124"/>
      </p:ext>
    </p:extLst>
  </p:cSld>
  <p:clrMapOvr>
    <a:masterClrMapping/>
  </p:clrMapOvr>
  <p:transition spd="slow"/>
  <p:hf sldNum="0"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Split content GOLD">
    <p:spTree>
      <p:nvGrpSpPr>
        <p:cNvPr id="1" name=""/>
        <p:cNvGrpSpPr/>
        <p:nvPr/>
      </p:nvGrpSpPr>
      <p:grpSpPr>
        <a:xfrm>
          <a:off x="0" y="0"/>
          <a:ext cx="0" cy="0"/>
          <a:chOff x="0" y="0"/>
          <a:chExt cx="0" cy="0"/>
        </a:xfrm>
      </p:grpSpPr>
      <p:sp>
        <p:nvSpPr>
          <p:cNvPr id="4" name="Round Single Corner Rectangle 6">
            <a:extLst>
              <a:ext uri="{FF2B5EF4-FFF2-40B4-BE49-F238E27FC236}">
                <a16:creationId xmlns:a16="http://schemas.microsoft.com/office/drawing/2014/main" id="{3AD723EC-B800-5C0F-638A-5BA3E02A2D81}"/>
              </a:ext>
            </a:extLst>
          </p:cNvPr>
          <p:cNvSpPr/>
          <p:nvPr/>
        </p:nvSpPr>
        <p:spPr>
          <a:xfrm flipV="1">
            <a:off x="4572000" y="-4762"/>
            <a:ext cx="4572000" cy="994172"/>
          </a:xfrm>
          <a:prstGeom prst="round1Rect">
            <a:avLst>
              <a:gd name="adj" fmla="val 28606"/>
            </a:avLst>
          </a:prstGeom>
          <a:solidFill>
            <a:schemeClr val="tx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350"/>
          </a:p>
        </p:txBody>
      </p:sp>
      <p:sp>
        <p:nvSpPr>
          <p:cNvPr id="5" name="Round Single Corner Rectangle 7">
            <a:extLst>
              <a:ext uri="{FF2B5EF4-FFF2-40B4-BE49-F238E27FC236}">
                <a16:creationId xmlns:a16="http://schemas.microsoft.com/office/drawing/2014/main" id="{F58EA1A9-91A2-7CE9-B9EF-5299D7E45AE4}"/>
              </a:ext>
            </a:extLst>
          </p:cNvPr>
          <p:cNvSpPr/>
          <p:nvPr/>
        </p:nvSpPr>
        <p:spPr>
          <a:xfrm flipV="1">
            <a:off x="0" y="994173"/>
            <a:ext cx="4572000" cy="4149328"/>
          </a:xfrm>
          <a:prstGeom prst="round1Rect">
            <a:avLst>
              <a:gd name="adj" fmla="val 0"/>
            </a:avLst>
          </a:prstGeom>
          <a:solidFill>
            <a:schemeClr val="tx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350"/>
          </a:p>
        </p:txBody>
      </p:sp>
      <p:sp>
        <p:nvSpPr>
          <p:cNvPr id="3" name="Content Placeholder 2"/>
          <p:cNvSpPr>
            <a:spLocks noGrp="1"/>
          </p:cNvSpPr>
          <p:nvPr>
            <p:ph sz="half" idx="1"/>
          </p:nvPr>
        </p:nvSpPr>
        <p:spPr>
          <a:xfrm>
            <a:off x="602011" y="1369219"/>
            <a:ext cx="3367977" cy="3263504"/>
          </a:xfrm>
        </p:spPr>
        <p:txBody>
          <a:bodyPr>
            <a:normAutofit/>
          </a:bodyPr>
          <a:lstStyle>
            <a:lvl1pPr marL="171450" indent="-171450">
              <a:buFontTx/>
              <a:buBlip>
                <a:blip r:embed="rId2"/>
              </a:buBlip>
              <a:defRPr sz="1800">
                <a:latin typeface="Tahoma" panose="020B0604030504040204" pitchFamily="34" charset="0"/>
                <a:ea typeface="Tahoma" panose="020B0604030504040204" pitchFamily="34" charset="0"/>
                <a:cs typeface="Tahoma" panose="020B0604030504040204" pitchFamily="34" charset="0"/>
              </a:defRPr>
            </a:lvl1pPr>
            <a:lvl2pPr marL="514350" indent="-171450">
              <a:buFontTx/>
              <a:buBlip>
                <a:blip r:embed="rId2"/>
              </a:buBlip>
              <a:defRPr sz="1500">
                <a:latin typeface="Tahoma" panose="020B0604030504040204" pitchFamily="34" charset="0"/>
                <a:ea typeface="Tahoma" panose="020B0604030504040204" pitchFamily="34" charset="0"/>
                <a:cs typeface="Tahoma" panose="020B0604030504040204" pitchFamily="34" charset="0"/>
              </a:defRPr>
            </a:lvl2pPr>
            <a:lvl3pPr marL="857250" indent="-171450">
              <a:buFontTx/>
              <a:buBlip>
                <a:blip r:embed="rId2"/>
              </a:buBlip>
              <a:defRPr sz="1350">
                <a:latin typeface="Tahoma" panose="020B0604030504040204" pitchFamily="34" charset="0"/>
                <a:ea typeface="Tahoma" panose="020B0604030504040204" pitchFamily="34" charset="0"/>
                <a:cs typeface="Tahoma" panose="020B0604030504040204" pitchFamily="34" charset="0"/>
              </a:defRPr>
            </a:lvl3pPr>
            <a:lvl4pPr marL="1200150" indent="-171450">
              <a:buFontTx/>
              <a:buBlip>
                <a:blip r:embed="rId2"/>
              </a:buBlip>
              <a:defRPr sz="1200">
                <a:latin typeface="Tahoma" panose="020B0604030504040204" pitchFamily="34" charset="0"/>
                <a:ea typeface="Tahoma" panose="020B0604030504040204" pitchFamily="34" charset="0"/>
                <a:cs typeface="Tahoma" panose="020B0604030504040204" pitchFamily="34" charset="0"/>
              </a:defRPr>
            </a:lvl4pPr>
            <a:lvl5pPr marL="1543050" indent="-171450">
              <a:buFontTx/>
              <a:buBlip>
                <a:blip r:embed="rId2"/>
              </a:buBlip>
              <a:defRPr sz="1200">
                <a:latin typeface="Tahoma" panose="020B0604030504040204" pitchFamily="34" charset="0"/>
                <a:ea typeface="Tahoma" panose="020B0604030504040204" pitchFamily="34" charset="0"/>
                <a:cs typeface="Tahoma" panose="020B060403050404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Text Placeholder 12"/>
          <p:cNvSpPr>
            <a:spLocks noGrp="1"/>
          </p:cNvSpPr>
          <p:nvPr>
            <p:ph type="body" sz="quarter" idx="10"/>
          </p:nvPr>
        </p:nvSpPr>
        <p:spPr>
          <a:xfrm>
            <a:off x="4572000" y="219653"/>
            <a:ext cx="4572001" cy="584597"/>
          </a:xfrm>
        </p:spPr>
        <p:txBody>
          <a:bodyPr anchor="ctr">
            <a:normAutofit/>
          </a:bodyPr>
          <a:lstStyle>
            <a:lvl1pPr marL="0" indent="0" algn="ctr">
              <a:buNone/>
              <a:defRPr sz="2400" b="1">
                <a:latin typeface="Aleo" pitchFamily="2" charset="77"/>
              </a:defRPr>
            </a:lvl1pPr>
          </a:lstStyle>
          <a:p>
            <a:pPr lvl="0"/>
            <a:r>
              <a:rPr lang="en-US"/>
              <a:t>Click to edit Master text styles</a:t>
            </a:r>
          </a:p>
        </p:txBody>
      </p:sp>
      <p:sp>
        <p:nvSpPr>
          <p:cNvPr id="14" name="Text Placeholder 12"/>
          <p:cNvSpPr>
            <a:spLocks noGrp="1"/>
          </p:cNvSpPr>
          <p:nvPr>
            <p:ph type="body" sz="quarter" idx="11"/>
          </p:nvPr>
        </p:nvSpPr>
        <p:spPr>
          <a:xfrm>
            <a:off x="0" y="219653"/>
            <a:ext cx="4571999" cy="584597"/>
          </a:xfrm>
        </p:spPr>
        <p:txBody>
          <a:bodyPr anchor="ctr">
            <a:normAutofit/>
          </a:bodyPr>
          <a:lstStyle>
            <a:lvl1pPr marL="0" indent="0" algn="ctr">
              <a:buNone/>
              <a:defRPr sz="2400" b="1">
                <a:latin typeface="Aleo" pitchFamily="2" charset="77"/>
              </a:defRPr>
            </a:lvl1pPr>
          </a:lstStyle>
          <a:p>
            <a:pPr lvl="0"/>
            <a:r>
              <a:rPr lang="en-US"/>
              <a:t>Click to edit Master text styles</a:t>
            </a:r>
          </a:p>
        </p:txBody>
      </p:sp>
      <p:sp>
        <p:nvSpPr>
          <p:cNvPr id="2" name="Content Placeholder 2"/>
          <p:cNvSpPr>
            <a:spLocks noGrp="1"/>
          </p:cNvSpPr>
          <p:nvPr>
            <p:ph sz="half" idx="12"/>
          </p:nvPr>
        </p:nvSpPr>
        <p:spPr>
          <a:xfrm>
            <a:off x="5174010" y="1369219"/>
            <a:ext cx="3367977" cy="3263504"/>
          </a:xfrm>
        </p:spPr>
        <p:txBody>
          <a:bodyPr>
            <a:normAutofit/>
          </a:bodyPr>
          <a:lstStyle>
            <a:lvl1pPr marL="171450" indent="-171450">
              <a:buFontTx/>
              <a:buBlip>
                <a:blip r:embed="rId2"/>
              </a:buBlip>
              <a:defRPr sz="1800">
                <a:latin typeface="Tahoma" panose="020B0604030504040204" pitchFamily="34" charset="0"/>
                <a:ea typeface="Tahoma" panose="020B0604030504040204" pitchFamily="34" charset="0"/>
                <a:cs typeface="Tahoma" panose="020B0604030504040204" pitchFamily="34" charset="0"/>
              </a:defRPr>
            </a:lvl1pPr>
            <a:lvl2pPr marL="514350" indent="-171450">
              <a:buFontTx/>
              <a:buBlip>
                <a:blip r:embed="rId2"/>
              </a:buBlip>
              <a:defRPr sz="1500">
                <a:latin typeface="Tahoma" panose="020B0604030504040204" pitchFamily="34" charset="0"/>
                <a:ea typeface="Tahoma" panose="020B0604030504040204" pitchFamily="34" charset="0"/>
                <a:cs typeface="Tahoma" panose="020B0604030504040204" pitchFamily="34" charset="0"/>
              </a:defRPr>
            </a:lvl2pPr>
            <a:lvl3pPr marL="857250" indent="-171450">
              <a:buFontTx/>
              <a:buBlip>
                <a:blip r:embed="rId2"/>
              </a:buBlip>
              <a:defRPr sz="1350">
                <a:latin typeface="Tahoma" panose="020B0604030504040204" pitchFamily="34" charset="0"/>
                <a:ea typeface="Tahoma" panose="020B0604030504040204" pitchFamily="34" charset="0"/>
                <a:cs typeface="Tahoma" panose="020B0604030504040204" pitchFamily="34" charset="0"/>
              </a:defRPr>
            </a:lvl3pPr>
            <a:lvl4pPr marL="1200150" indent="-171450">
              <a:buFontTx/>
              <a:buBlip>
                <a:blip r:embed="rId2"/>
              </a:buBlip>
              <a:defRPr sz="1200">
                <a:latin typeface="Tahoma" panose="020B0604030504040204" pitchFamily="34" charset="0"/>
                <a:ea typeface="Tahoma" panose="020B0604030504040204" pitchFamily="34" charset="0"/>
                <a:cs typeface="Tahoma" panose="020B0604030504040204" pitchFamily="34" charset="0"/>
              </a:defRPr>
            </a:lvl4pPr>
            <a:lvl5pPr marL="1543050" indent="-171450">
              <a:buFontTx/>
              <a:buBlip>
                <a:blip r:embed="rId2"/>
              </a:buBlip>
              <a:defRPr sz="1200">
                <a:latin typeface="Tahoma" panose="020B0604030504040204" pitchFamily="34" charset="0"/>
                <a:ea typeface="Tahoma" panose="020B0604030504040204" pitchFamily="34" charset="0"/>
                <a:cs typeface="Tahoma" panose="020B060403050404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78183916"/>
      </p:ext>
    </p:extLst>
  </p:cSld>
  <p:clrMapOvr>
    <a:masterClrMapping/>
  </p:clrMapOvr>
  <p:hf sldNum="0" hdr="0" ftr="0" dt="0"/>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Split content PURPLE">
    <p:spTree>
      <p:nvGrpSpPr>
        <p:cNvPr id="1" name=""/>
        <p:cNvGrpSpPr/>
        <p:nvPr/>
      </p:nvGrpSpPr>
      <p:grpSpPr>
        <a:xfrm>
          <a:off x="0" y="0"/>
          <a:ext cx="0" cy="0"/>
          <a:chOff x="0" y="0"/>
          <a:chExt cx="0" cy="0"/>
        </a:xfrm>
      </p:grpSpPr>
      <p:sp>
        <p:nvSpPr>
          <p:cNvPr id="2" name="Round Single Corner Rectangle 6">
            <a:extLst>
              <a:ext uri="{FF2B5EF4-FFF2-40B4-BE49-F238E27FC236}">
                <a16:creationId xmlns:a16="http://schemas.microsoft.com/office/drawing/2014/main" id="{CAEE3570-B1C1-29A9-F133-BED69E227CF0}"/>
              </a:ext>
            </a:extLst>
          </p:cNvPr>
          <p:cNvSpPr/>
          <p:nvPr/>
        </p:nvSpPr>
        <p:spPr>
          <a:xfrm flipV="1">
            <a:off x="4572000" y="-4762"/>
            <a:ext cx="4572000" cy="994172"/>
          </a:xfrm>
          <a:prstGeom prst="round1Rect">
            <a:avLst>
              <a:gd name="adj" fmla="val 28606"/>
            </a:avLst>
          </a:prstGeom>
          <a:solidFill>
            <a:schemeClr val="bg2">
              <a:lumMod val="20000"/>
              <a:lumOff val="80000"/>
              <a:alpha val="47843"/>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350"/>
          </a:p>
        </p:txBody>
      </p:sp>
      <p:sp>
        <p:nvSpPr>
          <p:cNvPr id="4" name="Round Single Corner Rectangle 7">
            <a:extLst>
              <a:ext uri="{FF2B5EF4-FFF2-40B4-BE49-F238E27FC236}">
                <a16:creationId xmlns:a16="http://schemas.microsoft.com/office/drawing/2014/main" id="{18306813-D027-DE37-4D56-ED7F2C19F066}"/>
              </a:ext>
            </a:extLst>
          </p:cNvPr>
          <p:cNvSpPr/>
          <p:nvPr/>
        </p:nvSpPr>
        <p:spPr>
          <a:xfrm flipV="1">
            <a:off x="0" y="994173"/>
            <a:ext cx="4572000" cy="4149328"/>
          </a:xfrm>
          <a:prstGeom prst="round1Rect">
            <a:avLst>
              <a:gd name="adj" fmla="val 0"/>
            </a:avLst>
          </a:prstGeom>
          <a:solidFill>
            <a:schemeClr val="bg2">
              <a:lumMod val="20000"/>
              <a:lumOff val="80000"/>
              <a:alpha val="47843"/>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350"/>
          </a:p>
        </p:txBody>
      </p:sp>
      <p:sp>
        <p:nvSpPr>
          <p:cNvPr id="3" name="Content Placeholder 2"/>
          <p:cNvSpPr>
            <a:spLocks noGrp="1"/>
          </p:cNvSpPr>
          <p:nvPr>
            <p:ph sz="half" idx="1"/>
          </p:nvPr>
        </p:nvSpPr>
        <p:spPr>
          <a:xfrm>
            <a:off x="602011" y="1369219"/>
            <a:ext cx="3367977" cy="3263504"/>
          </a:xfrm>
        </p:spPr>
        <p:txBody>
          <a:bodyPr>
            <a:normAutofit/>
          </a:bodyPr>
          <a:lstStyle>
            <a:lvl1pPr marL="171450" indent="-171450">
              <a:buFontTx/>
              <a:buBlip>
                <a:blip r:embed="rId2"/>
              </a:buBlip>
              <a:defRPr sz="1800">
                <a:latin typeface="Tahoma" panose="020B0604030504040204" pitchFamily="34" charset="0"/>
                <a:ea typeface="Tahoma" panose="020B0604030504040204" pitchFamily="34" charset="0"/>
                <a:cs typeface="Tahoma" panose="020B0604030504040204" pitchFamily="34" charset="0"/>
              </a:defRPr>
            </a:lvl1pPr>
            <a:lvl2pPr marL="514350" indent="-171450">
              <a:buFontTx/>
              <a:buBlip>
                <a:blip r:embed="rId2"/>
              </a:buBlip>
              <a:defRPr sz="1500">
                <a:latin typeface="Tahoma" panose="020B0604030504040204" pitchFamily="34" charset="0"/>
                <a:ea typeface="Tahoma" panose="020B0604030504040204" pitchFamily="34" charset="0"/>
                <a:cs typeface="Tahoma" panose="020B0604030504040204" pitchFamily="34" charset="0"/>
              </a:defRPr>
            </a:lvl2pPr>
            <a:lvl3pPr marL="857250" indent="-171450">
              <a:buFontTx/>
              <a:buBlip>
                <a:blip r:embed="rId2"/>
              </a:buBlip>
              <a:defRPr sz="1350">
                <a:latin typeface="Tahoma" panose="020B0604030504040204" pitchFamily="34" charset="0"/>
                <a:ea typeface="Tahoma" panose="020B0604030504040204" pitchFamily="34" charset="0"/>
                <a:cs typeface="Tahoma" panose="020B0604030504040204" pitchFamily="34" charset="0"/>
              </a:defRPr>
            </a:lvl3pPr>
            <a:lvl4pPr marL="1200150" indent="-171450">
              <a:buFontTx/>
              <a:buBlip>
                <a:blip r:embed="rId2"/>
              </a:buBlip>
              <a:defRPr sz="1200">
                <a:latin typeface="Tahoma" panose="020B0604030504040204" pitchFamily="34" charset="0"/>
                <a:ea typeface="Tahoma" panose="020B0604030504040204" pitchFamily="34" charset="0"/>
                <a:cs typeface="Tahoma" panose="020B0604030504040204" pitchFamily="34" charset="0"/>
              </a:defRPr>
            </a:lvl4pPr>
            <a:lvl5pPr marL="1543050" indent="-171450">
              <a:buFontTx/>
              <a:buBlip>
                <a:blip r:embed="rId2"/>
              </a:buBlip>
              <a:defRPr sz="1200">
                <a:latin typeface="Tahoma" panose="020B0604030504040204" pitchFamily="34" charset="0"/>
                <a:ea typeface="Tahoma" panose="020B0604030504040204" pitchFamily="34" charset="0"/>
                <a:cs typeface="Tahoma" panose="020B060403050404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Text Placeholder 12"/>
          <p:cNvSpPr>
            <a:spLocks noGrp="1"/>
          </p:cNvSpPr>
          <p:nvPr>
            <p:ph type="body" sz="quarter" idx="10"/>
          </p:nvPr>
        </p:nvSpPr>
        <p:spPr>
          <a:xfrm>
            <a:off x="4572000" y="219653"/>
            <a:ext cx="4572001" cy="584597"/>
          </a:xfrm>
        </p:spPr>
        <p:txBody>
          <a:bodyPr anchor="ctr">
            <a:normAutofit/>
          </a:bodyPr>
          <a:lstStyle>
            <a:lvl1pPr marL="0" indent="0" algn="ctr">
              <a:buNone/>
              <a:defRPr sz="2400" b="1">
                <a:latin typeface="Aleo" pitchFamily="2" charset="77"/>
              </a:defRPr>
            </a:lvl1pPr>
          </a:lstStyle>
          <a:p>
            <a:pPr lvl="0"/>
            <a:r>
              <a:rPr lang="en-US"/>
              <a:t>Click to edit Master text styles</a:t>
            </a:r>
          </a:p>
        </p:txBody>
      </p:sp>
      <p:sp>
        <p:nvSpPr>
          <p:cNvPr id="14" name="Text Placeholder 12"/>
          <p:cNvSpPr>
            <a:spLocks noGrp="1"/>
          </p:cNvSpPr>
          <p:nvPr>
            <p:ph type="body" sz="quarter" idx="11"/>
          </p:nvPr>
        </p:nvSpPr>
        <p:spPr>
          <a:xfrm>
            <a:off x="0" y="219653"/>
            <a:ext cx="4571999" cy="584597"/>
          </a:xfrm>
        </p:spPr>
        <p:txBody>
          <a:bodyPr anchor="ctr">
            <a:normAutofit/>
          </a:bodyPr>
          <a:lstStyle>
            <a:lvl1pPr marL="0" indent="0" algn="ctr">
              <a:buNone/>
              <a:defRPr sz="2400" b="1">
                <a:latin typeface="Aleo" pitchFamily="2" charset="77"/>
              </a:defRPr>
            </a:lvl1pPr>
          </a:lstStyle>
          <a:p>
            <a:pPr lvl="0"/>
            <a:r>
              <a:rPr lang="en-US"/>
              <a:t>Click to edit Master text styles</a:t>
            </a:r>
          </a:p>
        </p:txBody>
      </p:sp>
      <p:sp>
        <p:nvSpPr>
          <p:cNvPr id="5" name="Content Placeholder 2"/>
          <p:cNvSpPr>
            <a:spLocks noGrp="1"/>
          </p:cNvSpPr>
          <p:nvPr>
            <p:ph sz="half" idx="14"/>
          </p:nvPr>
        </p:nvSpPr>
        <p:spPr>
          <a:xfrm>
            <a:off x="5174012" y="1369219"/>
            <a:ext cx="3367977" cy="3263504"/>
          </a:xfrm>
        </p:spPr>
        <p:txBody>
          <a:bodyPr>
            <a:normAutofit/>
          </a:bodyPr>
          <a:lstStyle>
            <a:lvl1pPr marL="171450" indent="-171450">
              <a:buFontTx/>
              <a:buBlip>
                <a:blip r:embed="rId2"/>
              </a:buBlip>
              <a:defRPr sz="1800">
                <a:latin typeface="Tahoma" panose="020B0604030504040204" pitchFamily="34" charset="0"/>
                <a:ea typeface="Tahoma" panose="020B0604030504040204" pitchFamily="34" charset="0"/>
                <a:cs typeface="Tahoma" panose="020B0604030504040204" pitchFamily="34" charset="0"/>
              </a:defRPr>
            </a:lvl1pPr>
            <a:lvl2pPr marL="514350" indent="-171450">
              <a:buFontTx/>
              <a:buBlip>
                <a:blip r:embed="rId2"/>
              </a:buBlip>
              <a:defRPr sz="1500">
                <a:latin typeface="Tahoma" panose="020B0604030504040204" pitchFamily="34" charset="0"/>
                <a:ea typeface="Tahoma" panose="020B0604030504040204" pitchFamily="34" charset="0"/>
                <a:cs typeface="Tahoma" panose="020B0604030504040204" pitchFamily="34" charset="0"/>
              </a:defRPr>
            </a:lvl2pPr>
            <a:lvl3pPr marL="857250" indent="-171450">
              <a:buFontTx/>
              <a:buBlip>
                <a:blip r:embed="rId2"/>
              </a:buBlip>
              <a:defRPr sz="1350">
                <a:latin typeface="Tahoma" panose="020B0604030504040204" pitchFamily="34" charset="0"/>
                <a:ea typeface="Tahoma" panose="020B0604030504040204" pitchFamily="34" charset="0"/>
                <a:cs typeface="Tahoma" panose="020B0604030504040204" pitchFamily="34" charset="0"/>
              </a:defRPr>
            </a:lvl3pPr>
            <a:lvl4pPr marL="1200150" indent="-171450">
              <a:buFontTx/>
              <a:buBlip>
                <a:blip r:embed="rId2"/>
              </a:buBlip>
              <a:defRPr sz="1200">
                <a:latin typeface="Tahoma" panose="020B0604030504040204" pitchFamily="34" charset="0"/>
                <a:ea typeface="Tahoma" panose="020B0604030504040204" pitchFamily="34" charset="0"/>
                <a:cs typeface="Tahoma" panose="020B0604030504040204" pitchFamily="34" charset="0"/>
              </a:defRPr>
            </a:lvl4pPr>
            <a:lvl5pPr marL="1543050" indent="-171450">
              <a:buFontTx/>
              <a:buBlip>
                <a:blip r:embed="rId2"/>
              </a:buBlip>
              <a:defRPr sz="1200">
                <a:latin typeface="Tahoma" panose="020B0604030504040204" pitchFamily="34" charset="0"/>
                <a:ea typeface="Tahoma" panose="020B0604030504040204" pitchFamily="34" charset="0"/>
                <a:cs typeface="Tahoma" panose="020B060403050404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325784820"/>
      </p:ext>
    </p:extLst>
  </p:cSld>
  <p:clrMapOvr>
    <a:masterClrMapping/>
  </p:clrMapOvr>
  <p:transition spd="slow"/>
  <p:hf sldNum="0" hdr="0" ftr="0" dt="0"/>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Split content BLUE">
    <p:spTree>
      <p:nvGrpSpPr>
        <p:cNvPr id="1" name=""/>
        <p:cNvGrpSpPr/>
        <p:nvPr/>
      </p:nvGrpSpPr>
      <p:grpSpPr>
        <a:xfrm>
          <a:off x="0" y="0"/>
          <a:ext cx="0" cy="0"/>
          <a:chOff x="0" y="0"/>
          <a:chExt cx="0" cy="0"/>
        </a:xfrm>
      </p:grpSpPr>
      <p:sp>
        <p:nvSpPr>
          <p:cNvPr id="4" name="Round Single Corner Rectangle 6">
            <a:extLst>
              <a:ext uri="{FF2B5EF4-FFF2-40B4-BE49-F238E27FC236}">
                <a16:creationId xmlns:a16="http://schemas.microsoft.com/office/drawing/2014/main" id="{854D0C2C-8907-ADB0-8AC7-5886353124E7}"/>
              </a:ext>
            </a:extLst>
          </p:cNvPr>
          <p:cNvSpPr/>
          <p:nvPr/>
        </p:nvSpPr>
        <p:spPr>
          <a:xfrm flipV="1">
            <a:off x="4572000" y="-4762"/>
            <a:ext cx="4572000" cy="994172"/>
          </a:xfrm>
          <a:prstGeom prst="round1Rect">
            <a:avLst>
              <a:gd name="adj" fmla="val 28606"/>
            </a:avLst>
          </a:prstGeom>
          <a:solidFill>
            <a:schemeClr val="accent1">
              <a:alpha val="21961"/>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350"/>
          </a:p>
        </p:txBody>
      </p:sp>
      <p:sp>
        <p:nvSpPr>
          <p:cNvPr id="5" name="Round Single Corner Rectangle 7">
            <a:extLst>
              <a:ext uri="{FF2B5EF4-FFF2-40B4-BE49-F238E27FC236}">
                <a16:creationId xmlns:a16="http://schemas.microsoft.com/office/drawing/2014/main" id="{C5EB5BAE-E9FB-0D30-FDDE-527533BD231E}"/>
              </a:ext>
            </a:extLst>
          </p:cNvPr>
          <p:cNvSpPr/>
          <p:nvPr/>
        </p:nvSpPr>
        <p:spPr>
          <a:xfrm flipV="1">
            <a:off x="0" y="994173"/>
            <a:ext cx="4572000" cy="4149328"/>
          </a:xfrm>
          <a:prstGeom prst="round1Rect">
            <a:avLst>
              <a:gd name="adj" fmla="val 0"/>
            </a:avLst>
          </a:prstGeom>
          <a:solidFill>
            <a:schemeClr val="accent1">
              <a:alpha val="21961"/>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350"/>
          </a:p>
        </p:txBody>
      </p:sp>
      <p:sp>
        <p:nvSpPr>
          <p:cNvPr id="3" name="Content Placeholder 2"/>
          <p:cNvSpPr>
            <a:spLocks noGrp="1"/>
          </p:cNvSpPr>
          <p:nvPr>
            <p:ph sz="half" idx="1"/>
          </p:nvPr>
        </p:nvSpPr>
        <p:spPr>
          <a:xfrm>
            <a:off x="602011" y="1369219"/>
            <a:ext cx="3367977" cy="3263504"/>
          </a:xfrm>
        </p:spPr>
        <p:txBody>
          <a:bodyPr>
            <a:normAutofit/>
          </a:bodyPr>
          <a:lstStyle>
            <a:lvl1pPr marL="171450" indent="-171450">
              <a:buFontTx/>
              <a:buBlip>
                <a:blip r:embed="rId2"/>
              </a:buBlip>
              <a:defRPr sz="1800">
                <a:latin typeface="Tahoma" panose="020B0604030504040204" pitchFamily="34" charset="0"/>
                <a:ea typeface="Tahoma" panose="020B0604030504040204" pitchFamily="34" charset="0"/>
                <a:cs typeface="Tahoma" panose="020B0604030504040204" pitchFamily="34" charset="0"/>
              </a:defRPr>
            </a:lvl1pPr>
            <a:lvl2pPr marL="514350" indent="-171450">
              <a:buFontTx/>
              <a:buBlip>
                <a:blip r:embed="rId2"/>
              </a:buBlip>
              <a:defRPr sz="1500">
                <a:latin typeface="Tahoma" panose="020B0604030504040204" pitchFamily="34" charset="0"/>
                <a:ea typeface="Tahoma" panose="020B0604030504040204" pitchFamily="34" charset="0"/>
                <a:cs typeface="Tahoma" panose="020B0604030504040204" pitchFamily="34" charset="0"/>
              </a:defRPr>
            </a:lvl2pPr>
            <a:lvl3pPr marL="857250" indent="-171450">
              <a:buFontTx/>
              <a:buBlip>
                <a:blip r:embed="rId2"/>
              </a:buBlip>
              <a:defRPr sz="1350">
                <a:latin typeface="Tahoma" panose="020B0604030504040204" pitchFamily="34" charset="0"/>
                <a:ea typeface="Tahoma" panose="020B0604030504040204" pitchFamily="34" charset="0"/>
                <a:cs typeface="Tahoma" panose="020B0604030504040204" pitchFamily="34" charset="0"/>
              </a:defRPr>
            </a:lvl3pPr>
            <a:lvl4pPr marL="1200150" indent="-171450">
              <a:buFontTx/>
              <a:buBlip>
                <a:blip r:embed="rId2"/>
              </a:buBlip>
              <a:defRPr sz="1200">
                <a:latin typeface="Tahoma" panose="020B0604030504040204" pitchFamily="34" charset="0"/>
                <a:ea typeface="Tahoma" panose="020B0604030504040204" pitchFamily="34" charset="0"/>
                <a:cs typeface="Tahoma" panose="020B0604030504040204" pitchFamily="34" charset="0"/>
              </a:defRPr>
            </a:lvl4pPr>
            <a:lvl5pPr marL="1543050" indent="-171450">
              <a:buFontTx/>
              <a:buBlip>
                <a:blip r:embed="rId2"/>
              </a:buBlip>
              <a:defRPr sz="1200">
                <a:latin typeface="Tahoma" panose="020B0604030504040204" pitchFamily="34" charset="0"/>
                <a:ea typeface="Tahoma" panose="020B0604030504040204" pitchFamily="34" charset="0"/>
                <a:cs typeface="Tahoma" panose="020B060403050404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Text Placeholder 12"/>
          <p:cNvSpPr>
            <a:spLocks noGrp="1"/>
          </p:cNvSpPr>
          <p:nvPr>
            <p:ph type="body" sz="quarter" idx="10"/>
          </p:nvPr>
        </p:nvSpPr>
        <p:spPr>
          <a:xfrm>
            <a:off x="4572000" y="219653"/>
            <a:ext cx="4572001" cy="584597"/>
          </a:xfrm>
        </p:spPr>
        <p:txBody>
          <a:bodyPr anchor="ctr">
            <a:normAutofit/>
          </a:bodyPr>
          <a:lstStyle>
            <a:lvl1pPr marL="0" indent="0" algn="ctr">
              <a:buNone/>
              <a:defRPr sz="2400" b="1">
                <a:latin typeface="Aleo" pitchFamily="2" charset="77"/>
              </a:defRPr>
            </a:lvl1pPr>
          </a:lstStyle>
          <a:p>
            <a:pPr lvl="0"/>
            <a:r>
              <a:rPr lang="en-US"/>
              <a:t>Click to edit Master text styles</a:t>
            </a:r>
          </a:p>
        </p:txBody>
      </p:sp>
      <p:sp>
        <p:nvSpPr>
          <p:cNvPr id="14" name="Text Placeholder 12"/>
          <p:cNvSpPr>
            <a:spLocks noGrp="1"/>
          </p:cNvSpPr>
          <p:nvPr>
            <p:ph type="body" sz="quarter" idx="11"/>
          </p:nvPr>
        </p:nvSpPr>
        <p:spPr>
          <a:xfrm>
            <a:off x="0" y="219653"/>
            <a:ext cx="4571999" cy="584597"/>
          </a:xfrm>
        </p:spPr>
        <p:txBody>
          <a:bodyPr anchor="ctr">
            <a:normAutofit/>
          </a:bodyPr>
          <a:lstStyle>
            <a:lvl1pPr marL="0" indent="0" algn="ctr">
              <a:buNone/>
              <a:defRPr sz="2400" b="1">
                <a:latin typeface="Aleo" pitchFamily="2" charset="77"/>
              </a:defRPr>
            </a:lvl1pPr>
          </a:lstStyle>
          <a:p>
            <a:pPr lvl="0"/>
            <a:r>
              <a:rPr lang="en-US"/>
              <a:t>Click to edit Master text styles</a:t>
            </a:r>
          </a:p>
        </p:txBody>
      </p:sp>
      <p:sp>
        <p:nvSpPr>
          <p:cNvPr id="2" name="Content Placeholder 2"/>
          <p:cNvSpPr>
            <a:spLocks noGrp="1"/>
          </p:cNvSpPr>
          <p:nvPr>
            <p:ph sz="half" idx="15"/>
          </p:nvPr>
        </p:nvSpPr>
        <p:spPr>
          <a:xfrm>
            <a:off x="5174010" y="1369219"/>
            <a:ext cx="3367977" cy="3263504"/>
          </a:xfrm>
        </p:spPr>
        <p:txBody>
          <a:bodyPr>
            <a:normAutofit/>
          </a:bodyPr>
          <a:lstStyle>
            <a:lvl1pPr marL="171450" indent="-171450">
              <a:buFontTx/>
              <a:buBlip>
                <a:blip r:embed="rId2"/>
              </a:buBlip>
              <a:defRPr sz="1800">
                <a:latin typeface="Tahoma" panose="020B0604030504040204" pitchFamily="34" charset="0"/>
                <a:ea typeface="Tahoma" panose="020B0604030504040204" pitchFamily="34" charset="0"/>
                <a:cs typeface="Tahoma" panose="020B0604030504040204" pitchFamily="34" charset="0"/>
              </a:defRPr>
            </a:lvl1pPr>
            <a:lvl2pPr marL="514350" indent="-171450">
              <a:buFontTx/>
              <a:buBlip>
                <a:blip r:embed="rId2"/>
              </a:buBlip>
              <a:defRPr sz="1500">
                <a:latin typeface="Tahoma" panose="020B0604030504040204" pitchFamily="34" charset="0"/>
                <a:ea typeface="Tahoma" panose="020B0604030504040204" pitchFamily="34" charset="0"/>
                <a:cs typeface="Tahoma" panose="020B0604030504040204" pitchFamily="34" charset="0"/>
              </a:defRPr>
            </a:lvl2pPr>
            <a:lvl3pPr marL="857250" indent="-171450">
              <a:buFontTx/>
              <a:buBlip>
                <a:blip r:embed="rId2"/>
              </a:buBlip>
              <a:defRPr sz="1350">
                <a:latin typeface="Tahoma" panose="020B0604030504040204" pitchFamily="34" charset="0"/>
                <a:ea typeface="Tahoma" panose="020B0604030504040204" pitchFamily="34" charset="0"/>
                <a:cs typeface="Tahoma" panose="020B0604030504040204" pitchFamily="34" charset="0"/>
              </a:defRPr>
            </a:lvl3pPr>
            <a:lvl4pPr marL="1200150" indent="-171450">
              <a:buFontTx/>
              <a:buBlip>
                <a:blip r:embed="rId2"/>
              </a:buBlip>
              <a:defRPr sz="1200">
                <a:latin typeface="Tahoma" panose="020B0604030504040204" pitchFamily="34" charset="0"/>
                <a:ea typeface="Tahoma" panose="020B0604030504040204" pitchFamily="34" charset="0"/>
                <a:cs typeface="Tahoma" panose="020B0604030504040204" pitchFamily="34" charset="0"/>
              </a:defRPr>
            </a:lvl4pPr>
            <a:lvl5pPr marL="1543050" indent="-171450">
              <a:buFontTx/>
              <a:buBlip>
                <a:blip r:embed="rId2"/>
              </a:buBlip>
              <a:defRPr sz="1200">
                <a:latin typeface="Tahoma" panose="020B0604030504040204" pitchFamily="34" charset="0"/>
                <a:ea typeface="Tahoma" panose="020B0604030504040204" pitchFamily="34" charset="0"/>
                <a:cs typeface="Tahoma" panose="020B060403050404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043670405"/>
      </p:ext>
    </p:extLst>
  </p:cSld>
  <p:clrMapOvr>
    <a:masterClrMapping/>
  </p:clrMapOvr>
  <p:transition spd="slow"/>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ingle logo">
    <p:spTree>
      <p:nvGrpSpPr>
        <p:cNvPr id="1" name=""/>
        <p:cNvGrpSpPr/>
        <p:nvPr/>
      </p:nvGrpSpPr>
      <p:grpSpPr>
        <a:xfrm>
          <a:off x="0" y="0"/>
          <a:ext cx="0" cy="0"/>
          <a:chOff x="0" y="0"/>
          <a:chExt cx="0" cy="0"/>
        </a:xfrm>
      </p:grpSpPr>
      <p:sp>
        <p:nvSpPr>
          <p:cNvPr id="4" name="Round Single Corner Rectangle 6">
            <a:extLst>
              <a:ext uri="{FF2B5EF4-FFF2-40B4-BE49-F238E27FC236}">
                <a16:creationId xmlns:a16="http://schemas.microsoft.com/office/drawing/2014/main" id="{A39181ED-4413-7CE8-E22E-75CB2A6BE4EA}"/>
              </a:ext>
            </a:extLst>
          </p:cNvPr>
          <p:cNvSpPr/>
          <p:nvPr/>
        </p:nvSpPr>
        <p:spPr>
          <a:xfrm flipV="1">
            <a:off x="0" y="0"/>
            <a:ext cx="9144000" cy="3712369"/>
          </a:xfrm>
          <a:prstGeom prst="round1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350"/>
          </a:p>
        </p:txBody>
      </p:sp>
      <p:pic>
        <p:nvPicPr>
          <p:cNvPr id="5" name="Picture 7" descr="A blue text on a black background&#10;&#10;Description automatically generated with medium confidence">
            <a:extLst>
              <a:ext uri="{FF2B5EF4-FFF2-40B4-BE49-F238E27FC236}">
                <a16:creationId xmlns:a16="http://schemas.microsoft.com/office/drawing/2014/main" id="{7514A0C1-6CF6-3F4B-C19A-FDC416644A4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44841" y="4106466"/>
            <a:ext cx="2114550"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673376" y="501409"/>
            <a:ext cx="6858000" cy="1503811"/>
          </a:xfrm>
        </p:spPr>
        <p:txBody>
          <a:bodyPr>
            <a:normAutofit/>
          </a:bodyPr>
          <a:lstStyle>
            <a:lvl1pPr algn="l">
              <a:defRPr sz="4050">
                <a:solidFill>
                  <a:schemeClr val="bg1"/>
                </a:solidFill>
                <a:latin typeface="Aleo" pitchFamily="2" charset="77"/>
              </a:defRPr>
            </a:lvl1pPr>
          </a:lstStyle>
          <a:p>
            <a:r>
              <a:rPr lang="en-US"/>
              <a:t>Click to edit Master title style</a:t>
            </a:r>
          </a:p>
        </p:txBody>
      </p:sp>
      <p:sp>
        <p:nvSpPr>
          <p:cNvPr id="3" name="Subtitle 2"/>
          <p:cNvSpPr>
            <a:spLocks noGrp="1"/>
          </p:cNvSpPr>
          <p:nvPr>
            <p:ph type="subTitle" idx="1"/>
          </p:nvPr>
        </p:nvSpPr>
        <p:spPr>
          <a:xfrm>
            <a:off x="673376" y="2202087"/>
            <a:ext cx="6858000" cy="772198"/>
          </a:xfrm>
        </p:spPr>
        <p:txBody>
          <a:bodyPr/>
          <a:lstStyle>
            <a:lvl1pPr marL="0" indent="0" algn="l">
              <a:buNone/>
              <a:defRPr sz="1800">
                <a:solidFill>
                  <a:schemeClr val="tx2"/>
                </a:solidFill>
                <a:latin typeface="Tahoma" panose="020B0604030504040204" pitchFamily="34" charset="0"/>
                <a:ea typeface="Tahoma" panose="020B0604030504040204" pitchFamily="34" charset="0"/>
                <a:cs typeface="Tahoma" panose="020B060403050404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Tree>
    <p:extLst>
      <p:ext uri="{BB962C8B-B14F-4D97-AF65-F5344CB8AC3E}">
        <p14:creationId xmlns:p14="http://schemas.microsoft.com/office/powerpoint/2010/main" val="205769456"/>
      </p:ext>
    </p:extLst>
  </p:cSld>
  <p:clrMapOvr>
    <a:masterClrMapping/>
  </p:clrMapOvr>
  <p:hf sldNum="0" hdr="0" ftr="0" dt="0"/>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Split content GREEN">
    <p:spTree>
      <p:nvGrpSpPr>
        <p:cNvPr id="1" name=""/>
        <p:cNvGrpSpPr/>
        <p:nvPr/>
      </p:nvGrpSpPr>
      <p:grpSpPr>
        <a:xfrm>
          <a:off x="0" y="0"/>
          <a:ext cx="0" cy="0"/>
          <a:chOff x="0" y="0"/>
          <a:chExt cx="0" cy="0"/>
        </a:xfrm>
      </p:grpSpPr>
      <p:sp>
        <p:nvSpPr>
          <p:cNvPr id="4" name="Round Single Corner Rectangle 6">
            <a:extLst>
              <a:ext uri="{FF2B5EF4-FFF2-40B4-BE49-F238E27FC236}">
                <a16:creationId xmlns:a16="http://schemas.microsoft.com/office/drawing/2014/main" id="{74102E48-F4A7-88CC-0440-A12C3AF601CE}"/>
              </a:ext>
            </a:extLst>
          </p:cNvPr>
          <p:cNvSpPr/>
          <p:nvPr/>
        </p:nvSpPr>
        <p:spPr>
          <a:xfrm flipV="1">
            <a:off x="4572000" y="-4762"/>
            <a:ext cx="4572000" cy="994172"/>
          </a:xfrm>
          <a:prstGeom prst="round1Rect">
            <a:avLst>
              <a:gd name="adj" fmla="val 28606"/>
            </a:avLst>
          </a:prstGeom>
          <a:solidFill>
            <a:schemeClr val="accent3">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350"/>
          </a:p>
        </p:txBody>
      </p:sp>
      <p:sp>
        <p:nvSpPr>
          <p:cNvPr id="5" name="Round Single Corner Rectangle 7">
            <a:extLst>
              <a:ext uri="{FF2B5EF4-FFF2-40B4-BE49-F238E27FC236}">
                <a16:creationId xmlns:a16="http://schemas.microsoft.com/office/drawing/2014/main" id="{5367C647-A728-9804-E1F0-BE0A0E4D8144}"/>
              </a:ext>
            </a:extLst>
          </p:cNvPr>
          <p:cNvSpPr/>
          <p:nvPr/>
        </p:nvSpPr>
        <p:spPr>
          <a:xfrm flipV="1">
            <a:off x="0" y="994173"/>
            <a:ext cx="4572000" cy="4149328"/>
          </a:xfrm>
          <a:prstGeom prst="round1Rect">
            <a:avLst>
              <a:gd name="adj" fmla="val 0"/>
            </a:avLst>
          </a:prstGeom>
          <a:solidFill>
            <a:schemeClr val="accent3">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350"/>
          </a:p>
        </p:txBody>
      </p:sp>
      <p:sp>
        <p:nvSpPr>
          <p:cNvPr id="3" name="Content Placeholder 2"/>
          <p:cNvSpPr>
            <a:spLocks noGrp="1"/>
          </p:cNvSpPr>
          <p:nvPr>
            <p:ph sz="half" idx="1"/>
          </p:nvPr>
        </p:nvSpPr>
        <p:spPr>
          <a:xfrm>
            <a:off x="602011" y="1369219"/>
            <a:ext cx="3367977" cy="3263504"/>
          </a:xfrm>
        </p:spPr>
        <p:txBody>
          <a:bodyPr>
            <a:normAutofit/>
          </a:bodyPr>
          <a:lstStyle>
            <a:lvl1pPr marL="171450" indent="-171450">
              <a:buFontTx/>
              <a:buBlip>
                <a:blip r:embed="rId2"/>
              </a:buBlip>
              <a:defRPr sz="1800">
                <a:latin typeface="Tahoma" panose="020B0604030504040204" pitchFamily="34" charset="0"/>
                <a:ea typeface="Tahoma" panose="020B0604030504040204" pitchFamily="34" charset="0"/>
                <a:cs typeface="Tahoma" panose="020B0604030504040204" pitchFamily="34" charset="0"/>
              </a:defRPr>
            </a:lvl1pPr>
            <a:lvl2pPr marL="514350" indent="-171450">
              <a:buFontTx/>
              <a:buBlip>
                <a:blip r:embed="rId2"/>
              </a:buBlip>
              <a:defRPr sz="1500">
                <a:latin typeface="Tahoma" panose="020B0604030504040204" pitchFamily="34" charset="0"/>
                <a:ea typeface="Tahoma" panose="020B0604030504040204" pitchFamily="34" charset="0"/>
                <a:cs typeface="Tahoma" panose="020B0604030504040204" pitchFamily="34" charset="0"/>
              </a:defRPr>
            </a:lvl2pPr>
            <a:lvl3pPr marL="857250" indent="-171450">
              <a:buFontTx/>
              <a:buBlip>
                <a:blip r:embed="rId2"/>
              </a:buBlip>
              <a:defRPr sz="1350">
                <a:latin typeface="Tahoma" panose="020B0604030504040204" pitchFamily="34" charset="0"/>
                <a:ea typeface="Tahoma" panose="020B0604030504040204" pitchFamily="34" charset="0"/>
                <a:cs typeface="Tahoma" panose="020B0604030504040204" pitchFamily="34" charset="0"/>
              </a:defRPr>
            </a:lvl3pPr>
            <a:lvl4pPr marL="1200150" indent="-171450">
              <a:buFontTx/>
              <a:buBlip>
                <a:blip r:embed="rId2"/>
              </a:buBlip>
              <a:defRPr sz="1200">
                <a:latin typeface="Tahoma" panose="020B0604030504040204" pitchFamily="34" charset="0"/>
                <a:ea typeface="Tahoma" panose="020B0604030504040204" pitchFamily="34" charset="0"/>
                <a:cs typeface="Tahoma" panose="020B0604030504040204" pitchFamily="34" charset="0"/>
              </a:defRPr>
            </a:lvl4pPr>
            <a:lvl5pPr marL="1543050" indent="-171450">
              <a:buFontTx/>
              <a:buBlip>
                <a:blip r:embed="rId2"/>
              </a:buBlip>
              <a:defRPr sz="1200">
                <a:latin typeface="Tahoma" panose="020B0604030504040204" pitchFamily="34" charset="0"/>
                <a:ea typeface="Tahoma" panose="020B0604030504040204" pitchFamily="34" charset="0"/>
                <a:cs typeface="Tahoma" panose="020B060403050404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Text Placeholder 12"/>
          <p:cNvSpPr>
            <a:spLocks noGrp="1"/>
          </p:cNvSpPr>
          <p:nvPr>
            <p:ph type="body" sz="quarter" idx="10"/>
          </p:nvPr>
        </p:nvSpPr>
        <p:spPr>
          <a:xfrm>
            <a:off x="4572000" y="219653"/>
            <a:ext cx="4572001" cy="584597"/>
          </a:xfrm>
        </p:spPr>
        <p:txBody>
          <a:bodyPr anchor="ctr">
            <a:normAutofit/>
          </a:bodyPr>
          <a:lstStyle>
            <a:lvl1pPr marL="0" indent="0" algn="ctr">
              <a:buNone/>
              <a:defRPr sz="2400" b="1">
                <a:latin typeface="Aleo" pitchFamily="2" charset="77"/>
              </a:defRPr>
            </a:lvl1pPr>
          </a:lstStyle>
          <a:p>
            <a:pPr lvl="0"/>
            <a:r>
              <a:rPr lang="en-US"/>
              <a:t>Click to edit Master text styles</a:t>
            </a:r>
          </a:p>
        </p:txBody>
      </p:sp>
      <p:sp>
        <p:nvSpPr>
          <p:cNvPr id="14" name="Text Placeholder 12"/>
          <p:cNvSpPr>
            <a:spLocks noGrp="1"/>
          </p:cNvSpPr>
          <p:nvPr>
            <p:ph type="body" sz="quarter" idx="11"/>
          </p:nvPr>
        </p:nvSpPr>
        <p:spPr>
          <a:xfrm>
            <a:off x="0" y="219653"/>
            <a:ext cx="4571999" cy="584597"/>
          </a:xfrm>
        </p:spPr>
        <p:txBody>
          <a:bodyPr anchor="ctr">
            <a:normAutofit/>
          </a:bodyPr>
          <a:lstStyle>
            <a:lvl1pPr marL="0" indent="0" algn="ctr">
              <a:buNone/>
              <a:defRPr sz="2400" b="1">
                <a:latin typeface="Aleo" pitchFamily="2" charset="77"/>
              </a:defRPr>
            </a:lvl1pPr>
          </a:lstStyle>
          <a:p>
            <a:pPr lvl="0"/>
            <a:r>
              <a:rPr lang="en-US"/>
              <a:t>Click to edit Master text styles</a:t>
            </a:r>
          </a:p>
        </p:txBody>
      </p:sp>
      <p:sp>
        <p:nvSpPr>
          <p:cNvPr id="2" name="Content Placeholder 2"/>
          <p:cNvSpPr>
            <a:spLocks noGrp="1"/>
          </p:cNvSpPr>
          <p:nvPr>
            <p:ph sz="half" idx="12"/>
          </p:nvPr>
        </p:nvSpPr>
        <p:spPr>
          <a:xfrm>
            <a:off x="5174012" y="1369219"/>
            <a:ext cx="3367977" cy="3263504"/>
          </a:xfrm>
        </p:spPr>
        <p:txBody>
          <a:bodyPr>
            <a:normAutofit/>
          </a:bodyPr>
          <a:lstStyle>
            <a:lvl1pPr marL="171450" indent="-171450">
              <a:buFontTx/>
              <a:buBlip>
                <a:blip r:embed="rId2"/>
              </a:buBlip>
              <a:defRPr sz="1800">
                <a:latin typeface="Tahoma" panose="020B0604030504040204" pitchFamily="34" charset="0"/>
                <a:ea typeface="Tahoma" panose="020B0604030504040204" pitchFamily="34" charset="0"/>
                <a:cs typeface="Tahoma" panose="020B0604030504040204" pitchFamily="34" charset="0"/>
              </a:defRPr>
            </a:lvl1pPr>
            <a:lvl2pPr marL="514350" indent="-171450">
              <a:buFontTx/>
              <a:buBlip>
                <a:blip r:embed="rId2"/>
              </a:buBlip>
              <a:defRPr sz="1500">
                <a:latin typeface="Tahoma" panose="020B0604030504040204" pitchFamily="34" charset="0"/>
                <a:ea typeface="Tahoma" panose="020B0604030504040204" pitchFamily="34" charset="0"/>
                <a:cs typeface="Tahoma" panose="020B0604030504040204" pitchFamily="34" charset="0"/>
              </a:defRPr>
            </a:lvl2pPr>
            <a:lvl3pPr marL="857250" indent="-171450">
              <a:buFontTx/>
              <a:buBlip>
                <a:blip r:embed="rId2"/>
              </a:buBlip>
              <a:defRPr sz="1350">
                <a:latin typeface="Tahoma" panose="020B0604030504040204" pitchFamily="34" charset="0"/>
                <a:ea typeface="Tahoma" panose="020B0604030504040204" pitchFamily="34" charset="0"/>
                <a:cs typeface="Tahoma" panose="020B0604030504040204" pitchFamily="34" charset="0"/>
              </a:defRPr>
            </a:lvl3pPr>
            <a:lvl4pPr marL="1200150" indent="-171450">
              <a:buFontTx/>
              <a:buBlip>
                <a:blip r:embed="rId2"/>
              </a:buBlip>
              <a:defRPr sz="1200">
                <a:latin typeface="Tahoma" panose="020B0604030504040204" pitchFamily="34" charset="0"/>
                <a:ea typeface="Tahoma" panose="020B0604030504040204" pitchFamily="34" charset="0"/>
                <a:cs typeface="Tahoma" panose="020B0604030504040204" pitchFamily="34" charset="0"/>
              </a:defRPr>
            </a:lvl4pPr>
            <a:lvl5pPr marL="1543050" indent="-171450">
              <a:buFontTx/>
              <a:buBlip>
                <a:blip r:embed="rId2"/>
              </a:buBlip>
              <a:defRPr sz="1200">
                <a:latin typeface="Tahoma" panose="020B0604030504040204" pitchFamily="34" charset="0"/>
                <a:ea typeface="Tahoma" panose="020B0604030504040204" pitchFamily="34" charset="0"/>
                <a:cs typeface="Tahoma" panose="020B060403050404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611183348"/>
      </p:ext>
    </p:extLst>
  </p:cSld>
  <p:clrMapOvr>
    <a:masterClrMapping/>
  </p:clrMapOvr>
  <p:transition spd="slow"/>
  <p:hf sldNum="0" hdr="0" ftr="0" dt="0"/>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Split content RED">
    <p:spTree>
      <p:nvGrpSpPr>
        <p:cNvPr id="1" name=""/>
        <p:cNvGrpSpPr/>
        <p:nvPr/>
      </p:nvGrpSpPr>
      <p:grpSpPr>
        <a:xfrm>
          <a:off x="0" y="0"/>
          <a:ext cx="0" cy="0"/>
          <a:chOff x="0" y="0"/>
          <a:chExt cx="0" cy="0"/>
        </a:xfrm>
      </p:grpSpPr>
      <p:sp>
        <p:nvSpPr>
          <p:cNvPr id="4" name="Round Single Corner Rectangle 6">
            <a:extLst>
              <a:ext uri="{FF2B5EF4-FFF2-40B4-BE49-F238E27FC236}">
                <a16:creationId xmlns:a16="http://schemas.microsoft.com/office/drawing/2014/main" id="{B66E9669-7B1C-D8CC-AE2C-A0261B811958}"/>
              </a:ext>
            </a:extLst>
          </p:cNvPr>
          <p:cNvSpPr/>
          <p:nvPr/>
        </p:nvSpPr>
        <p:spPr>
          <a:xfrm flipV="1">
            <a:off x="4572000" y="-4762"/>
            <a:ext cx="4572000" cy="994172"/>
          </a:xfrm>
          <a:prstGeom prst="round1Rect">
            <a:avLst>
              <a:gd name="adj" fmla="val 28606"/>
            </a:avLst>
          </a:prstGeom>
          <a:solidFill>
            <a:schemeClr val="accent2">
              <a:lumMod val="20000"/>
              <a:lumOff val="80000"/>
              <a:alpha val="47843"/>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350"/>
          </a:p>
        </p:txBody>
      </p:sp>
      <p:sp>
        <p:nvSpPr>
          <p:cNvPr id="5" name="Round Single Corner Rectangle 7">
            <a:extLst>
              <a:ext uri="{FF2B5EF4-FFF2-40B4-BE49-F238E27FC236}">
                <a16:creationId xmlns:a16="http://schemas.microsoft.com/office/drawing/2014/main" id="{D117CABE-3AF8-B094-F3E7-D2FCD94C1EE8}"/>
              </a:ext>
            </a:extLst>
          </p:cNvPr>
          <p:cNvSpPr/>
          <p:nvPr/>
        </p:nvSpPr>
        <p:spPr>
          <a:xfrm flipV="1">
            <a:off x="0" y="994173"/>
            <a:ext cx="4572000" cy="4149328"/>
          </a:xfrm>
          <a:prstGeom prst="round1Rect">
            <a:avLst>
              <a:gd name="adj" fmla="val 0"/>
            </a:avLst>
          </a:prstGeom>
          <a:solidFill>
            <a:schemeClr val="accent2">
              <a:lumMod val="20000"/>
              <a:lumOff val="80000"/>
              <a:alpha val="47843"/>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350"/>
          </a:p>
        </p:txBody>
      </p:sp>
      <p:sp>
        <p:nvSpPr>
          <p:cNvPr id="3" name="Content Placeholder 2"/>
          <p:cNvSpPr>
            <a:spLocks noGrp="1"/>
          </p:cNvSpPr>
          <p:nvPr>
            <p:ph sz="half" idx="1"/>
          </p:nvPr>
        </p:nvSpPr>
        <p:spPr>
          <a:xfrm>
            <a:off x="602011" y="1369219"/>
            <a:ext cx="3367977" cy="3263504"/>
          </a:xfrm>
        </p:spPr>
        <p:txBody>
          <a:bodyPr>
            <a:normAutofit/>
          </a:bodyPr>
          <a:lstStyle>
            <a:lvl1pPr marL="171450" indent="-171450">
              <a:buFontTx/>
              <a:buBlip>
                <a:blip r:embed="rId2"/>
              </a:buBlip>
              <a:defRPr sz="1800">
                <a:latin typeface="Tahoma" panose="020B0604030504040204" pitchFamily="34" charset="0"/>
                <a:ea typeface="Tahoma" panose="020B0604030504040204" pitchFamily="34" charset="0"/>
                <a:cs typeface="Tahoma" panose="020B0604030504040204" pitchFamily="34" charset="0"/>
              </a:defRPr>
            </a:lvl1pPr>
            <a:lvl2pPr marL="514350" indent="-171450">
              <a:buFontTx/>
              <a:buBlip>
                <a:blip r:embed="rId2"/>
              </a:buBlip>
              <a:defRPr sz="1500">
                <a:latin typeface="Tahoma" panose="020B0604030504040204" pitchFamily="34" charset="0"/>
                <a:ea typeface="Tahoma" panose="020B0604030504040204" pitchFamily="34" charset="0"/>
                <a:cs typeface="Tahoma" panose="020B0604030504040204" pitchFamily="34" charset="0"/>
              </a:defRPr>
            </a:lvl2pPr>
            <a:lvl3pPr marL="857250" indent="-171450">
              <a:buFontTx/>
              <a:buBlip>
                <a:blip r:embed="rId2"/>
              </a:buBlip>
              <a:defRPr sz="1350">
                <a:latin typeface="Tahoma" panose="020B0604030504040204" pitchFamily="34" charset="0"/>
                <a:ea typeface="Tahoma" panose="020B0604030504040204" pitchFamily="34" charset="0"/>
                <a:cs typeface="Tahoma" panose="020B0604030504040204" pitchFamily="34" charset="0"/>
              </a:defRPr>
            </a:lvl3pPr>
            <a:lvl4pPr marL="1200150" indent="-171450">
              <a:buFontTx/>
              <a:buBlip>
                <a:blip r:embed="rId2"/>
              </a:buBlip>
              <a:defRPr sz="1200">
                <a:latin typeface="Tahoma" panose="020B0604030504040204" pitchFamily="34" charset="0"/>
                <a:ea typeface="Tahoma" panose="020B0604030504040204" pitchFamily="34" charset="0"/>
                <a:cs typeface="Tahoma" panose="020B0604030504040204" pitchFamily="34" charset="0"/>
              </a:defRPr>
            </a:lvl4pPr>
            <a:lvl5pPr marL="1543050" indent="-171450">
              <a:buFontTx/>
              <a:buBlip>
                <a:blip r:embed="rId2"/>
              </a:buBlip>
              <a:defRPr sz="1200">
                <a:latin typeface="Tahoma" panose="020B0604030504040204" pitchFamily="34" charset="0"/>
                <a:ea typeface="Tahoma" panose="020B0604030504040204" pitchFamily="34" charset="0"/>
                <a:cs typeface="Tahoma" panose="020B060403050404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Text Placeholder 12"/>
          <p:cNvSpPr>
            <a:spLocks noGrp="1"/>
          </p:cNvSpPr>
          <p:nvPr>
            <p:ph type="body" sz="quarter" idx="10"/>
          </p:nvPr>
        </p:nvSpPr>
        <p:spPr>
          <a:xfrm>
            <a:off x="4572000" y="219653"/>
            <a:ext cx="4572001" cy="584597"/>
          </a:xfrm>
        </p:spPr>
        <p:txBody>
          <a:bodyPr anchor="ctr">
            <a:normAutofit/>
          </a:bodyPr>
          <a:lstStyle>
            <a:lvl1pPr marL="0" indent="0" algn="ctr">
              <a:buNone/>
              <a:defRPr sz="2400" b="1">
                <a:latin typeface="Aleo" pitchFamily="2" charset="77"/>
              </a:defRPr>
            </a:lvl1pPr>
          </a:lstStyle>
          <a:p>
            <a:pPr lvl="0"/>
            <a:r>
              <a:rPr lang="en-US"/>
              <a:t>Click to edit Master text styles</a:t>
            </a:r>
          </a:p>
        </p:txBody>
      </p:sp>
      <p:sp>
        <p:nvSpPr>
          <p:cNvPr id="14" name="Text Placeholder 12"/>
          <p:cNvSpPr>
            <a:spLocks noGrp="1"/>
          </p:cNvSpPr>
          <p:nvPr>
            <p:ph type="body" sz="quarter" idx="11"/>
          </p:nvPr>
        </p:nvSpPr>
        <p:spPr>
          <a:xfrm>
            <a:off x="0" y="219653"/>
            <a:ext cx="4571999" cy="584597"/>
          </a:xfrm>
        </p:spPr>
        <p:txBody>
          <a:bodyPr anchor="ctr">
            <a:normAutofit/>
          </a:bodyPr>
          <a:lstStyle>
            <a:lvl1pPr marL="0" indent="0" algn="ctr">
              <a:buNone/>
              <a:defRPr sz="2400" b="1">
                <a:latin typeface="Aleo" pitchFamily="2" charset="77"/>
              </a:defRPr>
            </a:lvl1pPr>
          </a:lstStyle>
          <a:p>
            <a:pPr lvl="0"/>
            <a:r>
              <a:rPr lang="en-US"/>
              <a:t>Click to edit Master text styles</a:t>
            </a:r>
          </a:p>
        </p:txBody>
      </p:sp>
      <p:sp>
        <p:nvSpPr>
          <p:cNvPr id="2" name="Content Placeholder 2"/>
          <p:cNvSpPr>
            <a:spLocks noGrp="1"/>
          </p:cNvSpPr>
          <p:nvPr>
            <p:ph sz="half" idx="12"/>
          </p:nvPr>
        </p:nvSpPr>
        <p:spPr>
          <a:xfrm>
            <a:off x="5174010" y="1369219"/>
            <a:ext cx="3367977" cy="3263504"/>
          </a:xfrm>
        </p:spPr>
        <p:txBody>
          <a:bodyPr>
            <a:normAutofit/>
          </a:bodyPr>
          <a:lstStyle>
            <a:lvl1pPr marL="171450" indent="-171450">
              <a:buFontTx/>
              <a:buBlip>
                <a:blip r:embed="rId2"/>
              </a:buBlip>
              <a:defRPr sz="1800">
                <a:latin typeface="Tahoma" panose="020B0604030504040204" pitchFamily="34" charset="0"/>
                <a:ea typeface="Tahoma" panose="020B0604030504040204" pitchFamily="34" charset="0"/>
                <a:cs typeface="Tahoma" panose="020B0604030504040204" pitchFamily="34" charset="0"/>
              </a:defRPr>
            </a:lvl1pPr>
            <a:lvl2pPr marL="514350" indent="-171450">
              <a:buFontTx/>
              <a:buBlip>
                <a:blip r:embed="rId2"/>
              </a:buBlip>
              <a:defRPr sz="1500">
                <a:latin typeface="Tahoma" panose="020B0604030504040204" pitchFamily="34" charset="0"/>
                <a:ea typeface="Tahoma" panose="020B0604030504040204" pitchFamily="34" charset="0"/>
                <a:cs typeface="Tahoma" panose="020B0604030504040204" pitchFamily="34" charset="0"/>
              </a:defRPr>
            </a:lvl2pPr>
            <a:lvl3pPr marL="857250" indent="-171450">
              <a:buFontTx/>
              <a:buBlip>
                <a:blip r:embed="rId2"/>
              </a:buBlip>
              <a:defRPr sz="1350">
                <a:latin typeface="Tahoma" panose="020B0604030504040204" pitchFamily="34" charset="0"/>
                <a:ea typeface="Tahoma" panose="020B0604030504040204" pitchFamily="34" charset="0"/>
                <a:cs typeface="Tahoma" panose="020B0604030504040204" pitchFamily="34" charset="0"/>
              </a:defRPr>
            </a:lvl3pPr>
            <a:lvl4pPr marL="1200150" indent="-171450">
              <a:buFontTx/>
              <a:buBlip>
                <a:blip r:embed="rId2"/>
              </a:buBlip>
              <a:defRPr sz="1200">
                <a:latin typeface="Tahoma" panose="020B0604030504040204" pitchFamily="34" charset="0"/>
                <a:ea typeface="Tahoma" panose="020B0604030504040204" pitchFamily="34" charset="0"/>
                <a:cs typeface="Tahoma" panose="020B0604030504040204" pitchFamily="34" charset="0"/>
              </a:defRPr>
            </a:lvl4pPr>
            <a:lvl5pPr marL="1543050" indent="-171450">
              <a:buFontTx/>
              <a:buBlip>
                <a:blip r:embed="rId2"/>
              </a:buBlip>
              <a:defRPr sz="1200">
                <a:latin typeface="Tahoma" panose="020B0604030504040204" pitchFamily="34" charset="0"/>
                <a:ea typeface="Tahoma" panose="020B0604030504040204" pitchFamily="34" charset="0"/>
                <a:cs typeface="Tahoma" panose="020B060403050404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020156891"/>
      </p:ext>
    </p:extLst>
  </p:cSld>
  <p:clrMapOvr>
    <a:masterClrMapping/>
  </p:clrMapOvr>
  <p:transition spd="slow"/>
  <p:hf sldNum="0" hdr="0" ftr="0" dt="0"/>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tab title content NAVY">
    <p:spTree>
      <p:nvGrpSpPr>
        <p:cNvPr id="1" name=""/>
        <p:cNvGrpSpPr/>
        <p:nvPr/>
      </p:nvGrpSpPr>
      <p:grpSpPr>
        <a:xfrm>
          <a:off x="0" y="0"/>
          <a:ext cx="0" cy="0"/>
          <a:chOff x="0" y="0"/>
          <a:chExt cx="0" cy="0"/>
        </a:xfrm>
      </p:grpSpPr>
      <p:sp>
        <p:nvSpPr>
          <p:cNvPr id="2" name="Title 1"/>
          <p:cNvSpPr>
            <a:spLocks noGrp="1"/>
          </p:cNvSpPr>
          <p:nvPr>
            <p:ph type="title"/>
          </p:nvPr>
        </p:nvSpPr>
        <p:spPr>
          <a:xfrm>
            <a:off x="-86109" y="-147738"/>
            <a:ext cx="2511257" cy="581773"/>
          </a:xfrm>
          <a:prstGeom prst="round2DiagRect">
            <a:avLst>
              <a:gd name="adj1" fmla="val 24968"/>
              <a:gd name="adj2" fmla="val 0"/>
            </a:avLst>
          </a:prstGeom>
          <a:solidFill>
            <a:schemeClr val="tx1"/>
          </a:solidFill>
        </p:spPr>
        <p:txBody>
          <a:bodyPr lIns="365760" anchor="b">
            <a:normAutofit/>
          </a:bodyPr>
          <a:lstStyle>
            <a:lvl1pPr algn="l">
              <a:defRPr sz="1050" b="1" cap="all" baseline="0">
                <a:solidFill>
                  <a:schemeClr val="bg1"/>
                </a:solidFill>
                <a:latin typeface="Tahoma" panose="020B0604030504040204" pitchFamily="34" charset="0"/>
                <a:ea typeface="Tahoma" panose="020B0604030504040204" pitchFamily="34" charset="0"/>
                <a:cs typeface="Tahoma" panose="020B0604030504040204" pitchFamily="34" charset="0"/>
              </a:defRPr>
            </a:lvl1pPr>
          </a:lstStyle>
          <a:p>
            <a:r>
              <a:rPr lang="en-US"/>
              <a:t>Click to edit Master title style</a:t>
            </a:r>
          </a:p>
        </p:txBody>
      </p:sp>
      <p:sp>
        <p:nvSpPr>
          <p:cNvPr id="3" name="Content Placeholder 2"/>
          <p:cNvSpPr>
            <a:spLocks noGrp="1"/>
          </p:cNvSpPr>
          <p:nvPr>
            <p:ph idx="1"/>
          </p:nvPr>
        </p:nvSpPr>
        <p:spPr>
          <a:xfrm>
            <a:off x="764931" y="2098996"/>
            <a:ext cx="7614139" cy="2610469"/>
          </a:xfrm>
        </p:spPr>
        <p:txBody>
          <a:bodyPr>
            <a:normAutofit/>
          </a:bodyPr>
          <a:lstStyle>
            <a:lvl1pPr marL="171450" indent="-171450">
              <a:buFontTx/>
              <a:buBlip>
                <a:blip r:embed="rId2"/>
              </a:buBlip>
              <a:defRPr sz="1800">
                <a:latin typeface="Tahoma" panose="020B0604030504040204" pitchFamily="34" charset="0"/>
                <a:ea typeface="Tahoma" panose="020B0604030504040204" pitchFamily="34" charset="0"/>
                <a:cs typeface="Tahoma" panose="020B0604030504040204" pitchFamily="34" charset="0"/>
              </a:defRPr>
            </a:lvl1pPr>
            <a:lvl2pPr marL="514350" indent="-171450">
              <a:buFontTx/>
              <a:buBlip>
                <a:blip r:embed="rId2"/>
              </a:buBlip>
              <a:defRPr sz="1500">
                <a:latin typeface="Tahoma" panose="020B0604030504040204" pitchFamily="34" charset="0"/>
                <a:ea typeface="Tahoma" panose="020B0604030504040204" pitchFamily="34" charset="0"/>
                <a:cs typeface="Tahoma" panose="020B0604030504040204" pitchFamily="34" charset="0"/>
              </a:defRPr>
            </a:lvl2pPr>
            <a:lvl3pPr marL="857250" indent="-171450">
              <a:buFontTx/>
              <a:buBlip>
                <a:blip r:embed="rId2"/>
              </a:buBlip>
              <a:defRPr sz="1350">
                <a:latin typeface="Tahoma" panose="020B0604030504040204" pitchFamily="34" charset="0"/>
                <a:ea typeface="Tahoma" panose="020B0604030504040204" pitchFamily="34" charset="0"/>
                <a:cs typeface="Tahoma" panose="020B0604030504040204" pitchFamily="34" charset="0"/>
              </a:defRPr>
            </a:lvl3pPr>
            <a:lvl4pPr marL="1200150" indent="-171450">
              <a:buFontTx/>
              <a:buBlip>
                <a:blip r:embed="rId2"/>
              </a:buBlip>
              <a:defRPr sz="1200">
                <a:latin typeface="Tahoma" panose="020B0604030504040204" pitchFamily="34" charset="0"/>
                <a:ea typeface="Tahoma" panose="020B0604030504040204" pitchFamily="34" charset="0"/>
                <a:cs typeface="Tahoma" panose="020B0604030504040204" pitchFamily="34" charset="0"/>
              </a:defRPr>
            </a:lvl4pPr>
            <a:lvl5pPr marL="1543050" indent="-171450">
              <a:buFontTx/>
              <a:buBlip>
                <a:blip r:embed="rId2"/>
              </a:buBlip>
              <a:defRPr sz="1200">
                <a:latin typeface="Tahoma" panose="020B0604030504040204" pitchFamily="34" charset="0"/>
                <a:ea typeface="Tahoma" panose="020B0604030504040204" pitchFamily="34" charset="0"/>
                <a:cs typeface="Tahoma" panose="020B060403050404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ext Placeholder 8"/>
          <p:cNvSpPr>
            <a:spLocks noGrp="1"/>
          </p:cNvSpPr>
          <p:nvPr>
            <p:ph type="body" sz="quarter" idx="13"/>
          </p:nvPr>
        </p:nvSpPr>
        <p:spPr>
          <a:xfrm>
            <a:off x="764930" y="1049499"/>
            <a:ext cx="7614139" cy="742949"/>
          </a:xfrm>
        </p:spPr>
        <p:txBody>
          <a:bodyPr>
            <a:normAutofit/>
          </a:bodyPr>
          <a:lstStyle>
            <a:lvl1pPr marL="0" indent="0" algn="l">
              <a:buNone/>
              <a:defRPr sz="2400" b="1">
                <a:latin typeface="Aleo" pitchFamily="2" charset="77"/>
              </a:defRPr>
            </a:lvl1pPr>
          </a:lstStyle>
          <a:p>
            <a:pPr lvl="0"/>
            <a:r>
              <a:rPr lang="en-US"/>
              <a:t>Click to edit Master text styles</a:t>
            </a:r>
          </a:p>
        </p:txBody>
      </p:sp>
    </p:spTree>
    <p:extLst>
      <p:ext uri="{BB962C8B-B14F-4D97-AF65-F5344CB8AC3E}">
        <p14:creationId xmlns:p14="http://schemas.microsoft.com/office/powerpoint/2010/main" val="2039724877"/>
      </p:ext>
    </p:extLst>
  </p:cSld>
  <p:clrMapOvr>
    <a:masterClrMapping/>
  </p:clrMapOvr>
  <p:hf sldNum="0" hdr="0" ftr="0" dt="0"/>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tab sidebar NAVY">
    <p:spTree>
      <p:nvGrpSpPr>
        <p:cNvPr id="1" name=""/>
        <p:cNvGrpSpPr/>
        <p:nvPr/>
      </p:nvGrpSpPr>
      <p:grpSpPr>
        <a:xfrm>
          <a:off x="0" y="0"/>
          <a:ext cx="0" cy="0"/>
          <a:chOff x="0" y="0"/>
          <a:chExt cx="0" cy="0"/>
        </a:xfrm>
      </p:grpSpPr>
      <p:sp>
        <p:nvSpPr>
          <p:cNvPr id="2" name="Title 1"/>
          <p:cNvSpPr>
            <a:spLocks noGrp="1"/>
          </p:cNvSpPr>
          <p:nvPr>
            <p:ph type="title"/>
          </p:nvPr>
        </p:nvSpPr>
        <p:spPr>
          <a:xfrm>
            <a:off x="-86109" y="-147738"/>
            <a:ext cx="2511257" cy="581773"/>
          </a:xfrm>
          <a:prstGeom prst="round2DiagRect">
            <a:avLst>
              <a:gd name="adj1" fmla="val 24968"/>
              <a:gd name="adj2" fmla="val 0"/>
            </a:avLst>
          </a:prstGeom>
          <a:solidFill>
            <a:schemeClr val="tx1"/>
          </a:solidFill>
        </p:spPr>
        <p:txBody>
          <a:bodyPr lIns="365760" anchor="b">
            <a:normAutofit/>
          </a:bodyPr>
          <a:lstStyle>
            <a:lvl1pPr algn="l">
              <a:defRPr sz="1050" b="1" cap="all" baseline="0">
                <a:solidFill>
                  <a:schemeClr val="bg1"/>
                </a:solidFill>
                <a:latin typeface="Tahoma" panose="020B0604030504040204" pitchFamily="34" charset="0"/>
                <a:ea typeface="Tahoma" panose="020B0604030504040204" pitchFamily="34" charset="0"/>
                <a:cs typeface="Tahoma" panose="020B0604030504040204" pitchFamily="34" charset="0"/>
              </a:defRPr>
            </a:lvl1pPr>
          </a:lstStyle>
          <a:p>
            <a:r>
              <a:rPr lang="en-US"/>
              <a:t>Click to edit Master title style</a:t>
            </a:r>
          </a:p>
        </p:txBody>
      </p:sp>
      <p:sp>
        <p:nvSpPr>
          <p:cNvPr id="3" name="Content Placeholder 2"/>
          <p:cNvSpPr>
            <a:spLocks noGrp="1"/>
          </p:cNvSpPr>
          <p:nvPr>
            <p:ph idx="1"/>
          </p:nvPr>
        </p:nvSpPr>
        <p:spPr>
          <a:xfrm>
            <a:off x="764931" y="2098996"/>
            <a:ext cx="4706561" cy="2610469"/>
          </a:xfrm>
        </p:spPr>
        <p:txBody>
          <a:bodyPr>
            <a:normAutofit/>
          </a:bodyPr>
          <a:lstStyle>
            <a:lvl1pPr marL="171450" indent="-171450">
              <a:buFontTx/>
              <a:buBlip>
                <a:blip r:embed="rId2"/>
              </a:buBlip>
              <a:defRPr sz="1800">
                <a:latin typeface="Tahoma" panose="020B0604030504040204" pitchFamily="34" charset="0"/>
                <a:ea typeface="Tahoma" panose="020B0604030504040204" pitchFamily="34" charset="0"/>
                <a:cs typeface="Tahoma" panose="020B0604030504040204" pitchFamily="34" charset="0"/>
              </a:defRPr>
            </a:lvl1pPr>
            <a:lvl2pPr marL="514350" indent="-171450">
              <a:buFontTx/>
              <a:buBlip>
                <a:blip r:embed="rId2"/>
              </a:buBlip>
              <a:defRPr sz="1500">
                <a:latin typeface="Tahoma" panose="020B0604030504040204" pitchFamily="34" charset="0"/>
                <a:ea typeface="Tahoma" panose="020B0604030504040204" pitchFamily="34" charset="0"/>
                <a:cs typeface="Tahoma" panose="020B0604030504040204" pitchFamily="34" charset="0"/>
              </a:defRPr>
            </a:lvl2pPr>
            <a:lvl3pPr marL="857250" indent="-171450">
              <a:buFontTx/>
              <a:buBlip>
                <a:blip r:embed="rId2"/>
              </a:buBlip>
              <a:defRPr sz="1350">
                <a:latin typeface="Tahoma" panose="020B0604030504040204" pitchFamily="34" charset="0"/>
                <a:ea typeface="Tahoma" panose="020B0604030504040204" pitchFamily="34" charset="0"/>
                <a:cs typeface="Tahoma" panose="020B0604030504040204" pitchFamily="34" charset="0"/>
              </a:defRPr>
            </a:lvl3pPr>
            <a:lvl4pPr marL="1200150" indent="-171450">
              <a:buFontTx/>
              <a:buBlip>
                <a:blip r:embed="rId2"/>
              </a:buBlip>
              <a:defRPr sz="1200">
                <a:latin typeface="Tahoma" panose="020B0604030504040204" pitchFamily="34" charset="0"/>
                <a:ea typeface="Tahoma" panose="020B0604030504040204" pitchFamily="34" charset="0"/>
                <a:cs typeface="Tahoma" panose="020B0604030504040204" pitchFamily="34" charset="0"/>
              </a:defRPr>
            </a:lvl4pPr>
            <a:lvl5pPr marL="1543050" indent="-171450">
              <a:buFontTx/>
              <a:buBlip>
                <a:blip r:embed="rId2"/>
              </a:buBlip>
              <a:defRPr sz="1200">
                <a:latin typeface="Tahoma" panose="020B0604030504040204" pitchFamily="34" charset="0"/>
                <a:ea typeface="Tahoma" panose="020B0604030504040204" pitchFamily="34" charset="0"/>
                <a:cs typeface="Tahoma" panose="020B060403050404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ext Placeholder 8"/>
          <p:cNvSpPr>
            <a:spLocks noGrp="1"/>
          </p:cNvSpPr>
          <p:nvPr>
            <p:ph type="body" sz="quarter" idx="13"/>
          </p:nvPr>
        </p:nvSpPr>
        <p:spPr>
          <a:xfrm>
            <a:off x="764930" y="1049499"/>
            <a:ext cx="4706561" cy="742949"/>
          </a:xfrm>
        </p:spPr>
        <p:txBody>
          <a:bodyPr>
            <a:normAutofit/>
          </a:bodyPr>
          <a:lstStyle>
            <a:lvl1pPr marL="0" indent="0" algn="l">
              <a:buNone/>
              <a:defRPr sz="2400" b="1">
                <a:latin typeface="Aleo" pitchFamily="2" charset="77"/>
              </a:defRPr>
            </a:lvl1pPr>
          </a:lstStyle>
          <a:p>
            <a:pPr lvl="0"/>
            <a:r>
              <a:rPr lang="en-US"/>
              <a:t>Click to edit Master text styles</a:t>
            </a:r>
          </a:p>
        </p:txBody>
      </p:sp>
      <p:sp>
        <p:nvSpPr>
          <p:cNvPr id="7" name="Text Placeholder 6"/>
          <p:cNvSpPr>
            <a:spLocks noGrp="1"/>
          </p:cNvSpPr>
          <p:nvPr>
            <p:ph type="body" sz="quarter" idx="15"/>
          </p:nvPr>
        </p:nvSpPr>
        <p:spPr>
          <a:xfrm>
            <a:off x="6067839" y="0"/>
            <a:ext cx="3076161" cy="5143500"/>
          </a:xfrm>
          <a:solidFill>
            <a:srgbClr val="CAD2EA">
              <a:alpha val="50196"/>
            </a:srgbClr>
          </a:solidFill>
          <a:ln>
            <a:noFill/>
          </a:ln>
        </p:spPr>
        <p:txBody>
          <a:bodyPr anchor="ctr">
            <a:normAutofit/>
          </a:bodyPr>
          <a:lstStyle>
            <a:lvl1pPr marL="0" indent="0" algn="ctr">
              <a:buNone/>
              <a:defRPr sz="1050">
                <a:latin typeface="Tahoma" panose="020B0604030504040204" pitchFamily="34" charset="0"/>
                <a:ea typeface="Tahoma" panose="020B0604030504040204" pitchFamily="34" charset="0"/>
                <a:cs typeface="Tahoma" panose="020B0604030504040204" pitchFamily="34" charset="0"/>
              </a:defRPr>
            </a:lvl1pPr>
            <a:lvl2pPr marL="342900" indent="0">
              <a:buNone/>
              <a:defRPr sz="1200"/>
            </a:lvl2pPr>
            <a:lvl3pPr marL="685800" indent="0">
              <a:buNone/>
              <a:defRPr sz="1050"/>
            </a:lvl3pPr>
            <a:lvl4pPr marL="1028700" indent="0">
              <a:buNone/>
              <a:defRPr sz="900"/>
            </a:lvl4pPr>
            <a:lvl5pPr marL="1371600" indent="0">
              <a:buNone/>
              <a:defRPr sz="900"/>
            </a:lvl5pPr>
          </a:lstStyle>
          <a:p>
            <a:pPr lvl="0"/>
            <a:r>
              <a:rPr lang="en-US"/>
              <a:t>Click to edit Master text styles</a:t>
            </a:r>
          </a:p>
        </p:txBody>
      </p:sp>
      <p:sp>
        <p:nvSpPr>
          <p:cNvPr id="8" name="Text Placeholder 8"/>
          <p:cNvSpPr>
            <a:spLocks noGrp="1"/>
          </p:cNvSpPr>
          <p:nvPr>
            <p:ph type="body" sz="quarter" idx="16"/>
          </p:nvPr>
        </p:nvSpPr>
        <p:spPr>
          <a:xfrm>
            <a:off x="7040647" y="2297274"/>
            <a:ext cx="1130546" cy="171449"/>
          </a:xfrm>
        </p:spPr>
        <p:txBody>
          <a:bodyPr>
            <a:normAutofit/>
          </a:bodyPr>
          <a:lstStyle>
            <a:lvl1pPr marL="0" indent="0" algn="l">
              <a:buNone/>
              <a:defRPr sz="900" b="0">
                <a:latin typeface="Tahoma" panose="020B0604030504040204" pitchFamily="34" charset="0"/>
                <a:ea typeface="Tahoma" panose="020B0604030504040204" pitchFamily="34" charset="0"/>
                <a:cs typeface="Tahoma" panose="020B0604030504040204" pitchFamily="34" charset="0"/>
              </a:defRPr>
            </a:lvl1pPr>
          </a:lstStyle>
          <a:p>
            <a:pPr lvl="0"/>
            <a:r>
              <a:rPr lang="en-US"/>
              <a:t>Click to edit Master text styles</a:t>
            </a:r>
          </a:p>
        </p:txBody>
      </p:sp>
    </p:spTree>
    <p:extLst>
      <p:ext uri="{BB962C8B-B14F-4D97-AF65-F5344CB8AC3E}">
        <p14:creationId xmlns:p14="http://schemas.microsoft.com/office/powerpoint/2010/main" val="1864153973"/>
      </p:ext>
    </p:extLst>
  </p:cSld>
  <p:clrMapOvr>
    <a:masterClrMapping/>
  </p:clrMapOvr>
  <p:transition spd="slow"/>
  <p:hf sldNum="0" hdr="0" ftr="0" dt="0"/>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tab graphic and description NAVY">
    <p:spTree>
      <p:nvGrpSpPr>
        <p:cNvPr id="1" name=""/>
        <p:cNvGrpSpPr/>
        <p:nvPr/>
      </p:nvGrpSpPr>
      <p:grpSpPr>
        <a:xfrm>
          <a:off x="0" y="0"/>
          <a:ext cx="0" cy="0"/>
          <a:chOff x="0" y="0"/>
          <a:chExt cx="0" cy="0"/>
        </a:xfrm>
      </p:grpSpPr>
      <p:sp>
        <p:nvSpPr>
          <p:cNvPr id="2" name="Title 1"/>
          <p:cNvSpPr>
            <a:spLocks noGrp="1"/>
          </p:cNvSpPr>
          <p:nvPr>
            <p:ph type="title"/>
          </p:nvPr>
        </p:nvSpPr>
        <p:spPr>
          <a:xfrm>
            <a:off x="-86109" y="-147738"/>
            <a:ext cx="2511257" cy="581773"/>
          </a:xfrm>
          <a:prstGeom prst="round2DiagRect">
            <a:avLst>
              <a:gd name="adj1" fmla="val 24968"/>
              <a:gd name="adj2" fmla="val 0"/>
            </a:avLst>
          </a:prstGeom>
          <a:solidFill>
            <a:schemeClr val="tx1"/>
          </a:solidFill>
        </p:spPr>
        <p:txBody>
          <a:bodyPr lIns="365760" anchor="b">
            <a:normAutofit/>
          </a:bodyPr>
          <a:lstStyle>
            <a:lvl1pPr algn="l">
              <a:defRPr sz="1050" b="1" cap="all" baseline="0">
                <a:solidFill>
                  <a:schemeClr val="bg1"/>
                </a:solidFill>
                <a:latin typeface="Tahoma" panose="020B0604030504040204" pitchFamily="34" charset="0"/>
                <a:ea typeface="Tahoma" panose="020B0604030504040204" pitchFamily="34" charset="0"/>
                <a:cs typeface="Tahoma" panose="020B0604030504040204" pitchFamily="34" charset="0"/>
              </a:defRPr>
            </a:lvl1pPr>
          </a:lstStyle>
          <a:p>
            <a:r>
              <a:rPr lang="en-US"/>
              <a:t>Click to edit Master title style</a:t>
            </a:r>
          </a:p>
        </p:txBody>
      </p:sp>
      <p:sp>
        <p:nvSpPr>
          <p:cNvPr id="9" name="Text Placeholder 8"/>
          <p:cNvSpPr>
            <a:spLocks noGrp="1"/>
          </p:cNvSpPr>
          <p:nvPr>
            <p:ph type="body" sz="quarter" idx="13"/>
          </p:nvPr>
        </p:nvSpPr>
        <p:spPr>
          <a:xfrm>
            <a:off x="764929" y="628651"/>
            <a:ext cx="7731371" cy="762000"/>
          </a:xfrm>
        </p:spPr>
        <p:txBody>
          <a:bodyPr>
            <a:normAutofit/>
          </a:bodyPr>
          <a:lstStyle>
            <a:lvl1pPr marL="0" indent="0" algn="ctr">
              <a:buNone/>
              <a:defRPr sz="2400" b="0">
                <a:latin typeface="Aleo" pitchFamily="2" charset="77"/>
              </a:defRPr>
            </a:lvl1pPr>
          </a:lstStyle>
          <a:p>
            <a:pPr lvl="0"/>
            <a:r>
              <a:rPr lang="en-US"/>
              <a:t>Click to edit Master text styles</a:t>
            </a:r>
          </a:p>
        </p:txBody>
      </p:sp>
      <p:sp>
        <p:nvSpPr>
          <p:cNvPr id="7" name="Text Placeholder 6"/>
          <p:cNvSpPr>
            <a:spLocks noGrp="1"/>
          </p:cNvSpPr>
          <p:nvPr>
            <p:ph type="body" sz="quarter" idx="15"/>
          </p:nvPr>
        </p:nvSpPr>
        <p:spPr>
          <a:xfrm>
            <a:off x="0" y="1585267"/>
            <a:ext cx="9144000" cy="3558233"/>
          </a:xfrm>
          <a:solidFill>
            <a:srgbClr val="CAD2EA">
              <a:alpha val="50196"/>
            </a:srgbClr>
          </a:solidFill>
          <a:ln>
            <a:noFill/>
          </a:ln>
        </p:spPr>
        <p:txBody>
          <a:bodyPr anchor="ctr">
            <a:normAutofit/>
          </a:bodyPr>
          <a:lstStyle>
            <a:lvl1pPr marL="0" indent="0" algn="ctr">
              <a:buNone/>
              <a:defRPr sz="1050">
                <a:latin typeface="Tahoma" panose="020B0604030504040204" pitchFamily="34" charset="0"/>
                <a:ea typeface="Tahoma" panose="020B0604030504040204" pitchFamily="34" charset="0"/>
                <a:cs typeface="Tahoma" panose="020B0604030504040204" pitchFamily="34" charset="0"/>
              </a:defRPr>
            </a:lvl1pPr>
            <a:lvl2pPr marL="342900" indent="0">
              <a:buNone/>
              <a:defRPr sz="1200"/>
            </a:lvl2pPr>
            <a:lvl3pPr marL="685800" indent="0">
              <a:buNone/>
              <a:defRPr sz="1050"/>
            </a:lvl3pPr>
            <a:lvl4pPr marL="1028700" indent="0">
              <a:buNone/>
              <a:defRPr sz="900"/>
            </a:lvl4pPr>
            <a:lvl5pPr marL="1371600" indent="0">
              <a:buNone/>
              <a:defRPr sz="900"/>
            </a:lvl5pPr>
          </a:lstStyle>
          <a:p>
            <a:pPr lvl="0"/>
            <a:r>
              <a:rPr lang="en-US"/>
              <a:t>Click to edit Master text styles</a:t>
            </a:r>
          </a:p>
        </p:txBody>
      </p:sp>
      <p:sp>
        <p:nvSpPr>
          <p:cNvPr id="4" name="Text Placeholder 8"/>
          <p:cNvSpPr>
            <a:spLocks noGrp="1"/>
          </p:cNvSpPr>
          <p:nvPr>
            <p:ph type="body" sz="quarter" idx="16"/>
          </p:nvPr>
        </p:nvSpPr>
        <p:spPr>
          <a:xfrm>
            <a:off x="4065342" y="3192934"/>
            <a:ext cx="1130546" cy="171449"/>
          </a:xfrm>
        </p:spPr>
        <p:txBody>
          <a:bodyPr>
            <a:normAutofit/>
          </a:bodyPr>
          <a:lstStyle>
            <a:lvl1pPr marL="0" indent="0" algn="l">
              <a:buNone/>
              <a:defRPr sz="900" b="0">
                <a:latin typeface="Tahoma" panose="020B0604030504040204" pitchFamily="34" charset="0"/>
                <a:ea typeface="Tahoma" panose="020B0604030504040204" pitchFamily="34" charset="0"/>
                <a:cs typeface="Tahoma" panose="020B0604030504040204" pitchFamily="34" charset="0"/>
              </a:defRPr>
            </a:lvl1pPr>
          </a:lstStyle>
          <a:p>
            <a:pPr lvl="0"/>
            <a:r>
              <a:rPr lang="en-US"/>
              <a:t>Click to edit Master text styles</a:t>
            </a:r>
          </a:p>
        </p:txBody>
      </p:sp>
    </p:spTree>
    <p:extLst>
      <p:ext uri="{BB962C8B-B14F-4D97-AF65-F5344CB8AC3E}">
        <p14:creationId xmlns:p14="http://schemas.microsoft.com/office/powerpoint/2010/main" val="4194552469"/>
      </p:ext>
    </p:extLst>
  </p:cSld>
  <p:clrMapOvr>
    <a:masterClrMapping/>
  </p:clrMapOvr>
  <p:transition spd="slow"/>
  <p:hf sldNum="0" hdr="0" ftr="0" dt="0"/>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tab title content PURPLE">
    <p:spTree>
      <p:nvGrpSpPr>
        <p:cNvPr id="1" name=""/>
        <p:cNvGrpSpPr/>
        <p:nvPr/>
      </p:nvGrpSpPr>
      <p:grpSpPr>
        <a:xfrm>
          <a:off x="0" y="0"/>
          <a:ext cx="0" cy="0"/>
          <a:chOff x="0" y="0"/>
          <a:chExt cx="0" cy="0"/>
        </a:xfrm>
      </p:grpSpPr>
      <p:sp>
        <p:nvSpPr>
          <p:cNvPr id="2" name="Title 1"/>
          <p:cNvSpPr>
            <a:spLocks noGrp="1"/>
          </p:cNvSpPr>
          <p:nvPr>
            <p:ph type="title"/>
          </p:nvPr>
        </p:nvSpPr>
        <p:spPr>
          <a:xfrm>
            <a:off x="-86109" y="-147738"/>
            <a:ext cx="2511257" cy="581773"/>
          </a:xfrm>
          <a:prstGeom prst="round2DiagRect">
            <a:avLst>
              <a:gd name="adj1" fmla="val 24968"/>
              <a:gd name="adj2" fmla="val 0"/>
            </a:avLst>
          </a:prstGeom>
          <a:solidFill>
            <a:schemeClr val="bg2"/>
          </a:solidFill>
        </p:spPr>
        <p:txBody>
          <a:bodyPr lIns="365760" anchor="b">
            <a:normAutofit/>
          </a:bodyPr>
          <a:lstStyle>
            <a:lvl1pPr algn="l">
              <a:defRPr sz="1050" b="1" cap="all" baseline="0">
                <a:solidFill>
                  <a:schemeClr val="bg1"/>
                </a:solidFill>
                <a:latin typeface="Tahoma" panose="020B0604030504040204" pitchFamily="34" charset="0"/>
                <a:ea typeface="Tahoma" panose="020B0604030504040204" pitchFamily="34" charset="0"/>
                <a:cs typeface="Tahoma" panose="020B0604030504040204" pitchFamily="34" charset="0"/>
              </a:defRPr>
            </a:lvl1pPr>
          </a:lstStyle>
          <a:p>
            <a:r>
              <a:rPr lang="en-US"/>
              <a:t>Click to edit Master title style</a:t>
            </a:r>
          </a:p>
        </p:txBody>
      </p:sp>
      <p:sp>
        <p:nvSpPr>
          <p:cNvPr id="3" name="Content Placeholder 2"/>
          <p:cNvSpPr>
            <a:spLocks noGrp="1"/>
          </p:cNvSpPr>
          <p:nvPr>
            <p:ph idx="1"/>
          </p:nvPr>
        </p:nvSpPr>
        <p:spPr>
          <a:xfrm>
            <a:off x="764931" y="2098996"/>
            <a:ext cx="7614139" cy="2610469"/>
          </a:xfrm>
        </p:spPr>
        <p:txBody>
          <a:bodyPr>
            <a:normAutofit/>
          </a:bodyPr>
          <a:lstStyle>
            <a:lvl1pPr marL="171450" indent="-171450">
              <a:buFontTx/>
              <a:buBlip>
                <a:blip r:embed="rId2"/>
              </a:buBlip>
              <a:defRPr sz="1800">
                <a:latin typeface="Tahoma" panose="020B0604030504040204" pitchFamily="34" charset="0"/>
                <a:ea typeface="Tahoma" panose="020B0604030504040204" pitchFamily="34" charset="0"/>
                <a:cs typeface="Tahoma" panose="020B0604030504040204" pitchFamily="34" charset="0"/>
              </a:defRPr>
            </a:lvl1pPr>
            <a:lvl2pPr marL="514350" indent="-171450">
              <a:buFontTx/>
              <a:buBlip>
                <a:blip r:embed="rId2"/>
              </a:buBlip>
              <a:defRPr sz="1500">
                <a:latin typeface="Tahoma" panose="020B0604030504040204" pitchFamily="34" charset="0"/>
                <a:ea typeface="Tahoma" panose="020B0604030504040204" pitchFamily="34" charset="0"/>
                <a:cs typeface="Tahoma" panose="020B0604030504040204" pitchFamily="34" charset="0"/>
              </a:defRPr>
            </a:lvl2pPr>
            <a:lvl3pPr marL="857250" indent="-171450">
              <a:buFontTx/>
              <a:buBlip>
                <a:blip r:embed="rId2"/>
              </a:buBlip>
              <a:defRPr sz="1350">
                <a:latin typeface="Tahoma" panose="020B0604030504040204" pitchFamily="34" charset="0"/>
                <a:ea typeface="Tahoma" panose="020B0604030504040204" pitchFamily="34" charset="0"/>
                <a:cs typeface="Tahoma" panose="020B0604030504040204" pitchFamily="34" charset="0"/>
              </a:defRPr>
            </a:lvl3pPr>
            <a:lvl4pPr marL="1200150" indent="-171450">
              <a:buFontTx/>
              <a:buBlip>
                <a:blip r:embed="rId2"/>
              </a:buBlip>
              <a:defRPr sz="1200">
                <a:latin typeface="Tahoma" panose="020B0604030504040204" pitchFamily="34" charset="0"/>
                <a:ea typeface="Tahoma" panose="020B0604030504040204" pitchFamily="34" charset="0"/>
                <a:cs typeface="Tahoma" panose="020B0604030504040204" pitchFamily="34" charset="0"/>
              </a:defRPr>
            </a:lvl4pPr>
            <a:lvl5pPr marL="1543050" indent="-171450">
              <a:buFontTx/>
              <a:buBlip>
                <a:blip r:embed="rId2"/>
              </a:buBlip>
              <a:defRPr sz="1200">
                <a:latin typeface="Tahoma" panose="020B0604030504040204" pitchFamily="34" charset="0"/>
                <a:ea typeface="Tahoma" panose="020B0604030504040204" pitchFamily="34" charset="0"/>
                <a:cs typeface="Tahoma" panose="020B060403050404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ext Placeholder 8"/>
          <p:cNvSpPr>
            <a:spLocks noGrp="1"/>
          </p:cNvSpPr>
          <p:nvPr>
            <p:ph type="body" sz="quarter" idx="13"/>
          </p:nvPr>
        </p:nvSpPr>
        <p:spPr>
          <a:xfrm>
            <a:off x="764930" y="1049499"/>
            <a:ext cx="7614139" cy="742949"/>
          </a:xfrm>
        </p:spPr>
        <p:txBody>
          <a:bodyPr>
            <a:normAutofit/>
          </a:bodyPr>
          <a:lstStyle>
            <a:lvl1pPr marL="0" indent="0" algn="l">
              <a:buNone/>
              <a:defRPr sz="2400" b="1">
                <a:latin typeface="Aleo" pitchFamily="2" charset="77"/>
              </a:defRPr>
            </a:lvl1pPr>
          </a:lstStyle>
          <a:p>
            <a:pPr lvl="0"/>
            <a:r>
              <a:rPr lang="en-US"/>
              <a:t>Click to edit Master text styles</a:t>
            </a:r>
          </a:p>
        </p:txBody>
      </p:sp>
    </p:spTree>
    <p:extLst>
      <p:ext uri="{BB962C8B-B14F-4D97-AF65-F5344CB8AC3E}">
        <p14:creationId xmlns:p14="http://schemas.microsoft.com/office/powerpoint/2010/main" val="977652945"/>
      </p:ext>
    </p:extLst>
  </p:cSld>
  <p:clrMapOvr>
    <a:masterClrMapping/>
  </p:clrMapOvr>
  <p:hf sldNum="0" hdr="0" ftr="0" dt="0"/>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tab title content GOLD">
    <p:spTree>
      <p:nvGrpSpPr>
        <p:cNvPr id="1" name=""/>
        <p:cNvGrpSpPr/>
        <p:nvPr/>
      </p:nvGrpSpPr>
      <p:grpSpPr>
        <a:xfrm>
          <a:off x="0" y="0"/>
          <a:ext cx="0" cy="0"/>
          <a:chOff x="0" y="0"/>
          <a:chExt cx="0" cy="0"/>
        </a:xfrm>
      </p:grpSpPr>
      <p:sp>
        <p:nvSpPr>
          <p:cNvPr id="2" name="Title 1"/>
          <p:cNvSpPr>
            <a:spLocks noGrp="1"/>
          </p:cNvSpPr>
          <p:nvPr>
            <p:ph type="title"/>
          </p:nvPr>
        </p:nvSpPr>
        <p:spPr>
          <a:xfrm>
            <a:off x="-86109" y="-147738"/>
            <a:ext cx="2511257" cy="581773"/>
          </a:xfrm>
          <a:prstGeom prst="round2DiagRect">
            <a:avLst>
              <a:gd name="adj1" fmla="val 24968"/>
              <a:gd name="adj2" fmla="val 0"/>
            </a:avLst>
          </a:prstGeom>
          <a:solidFill>
            <a:schemeClr val="tx2"/>
          </a:solidFill>
        </p:spPr>
        <p:txBody>
          <a:bodyPr lIns="365760" anchor="b">
            <a:normAutofit/>
          </a:bodyPr>
          <a:lstStyle>
            <a:lvl1pPr algn="l">
              <a:defRPr sz="1050" b="1" cap="all" baseline="0">
                <a:solidFill>
                  <a:schemeClr val="bg1"/>
                </a:solidFill>
                <a:latin typeface="Tahoma" panose="020B0604030504040204" pitchFamily="34" charset="0"/>
                <a:ea typeface="Tahoma" panose="020B0604030504040204" pitchFamily="34" charset="0"/>
                <a:cs typeface="Tahoma" panose="020B0604030504040204" pitchFamily="34" charset="0"/>
              </a:defRPr>
            </a:lvl1pPr>
          </a:lstStyle>
          <a:p>
            <a:r>
              <a:rPr lang="en-US"/>
              <a:t>Click to edit Master title style</a:t>
            </a:r>
          </a:p>
        </p:txBody>
      </p:sp>
      <p:sp>
        <p:nvSpPr>
          <p:cNvPr id="3" name="Content Placeholder 2"/>
          <p:cNvSpPr>
            <a:spLocks noGrp="1"/>
          </p:cNvSpPr>
          <p:nvPr>
            <p:ph idx="1"/>
          </p:nvPr>
        </p:nvSpPr>
        <p:spPr>
          <a:xfrm>
            <a:off x="764931" y="2098996"/>
            <a:ext cx="7614139" cy="2610469"/>
          </a:xfrm>
        </p:spPr>
        <p:txBody>
          <a:bodyPr>
            <a:normAutofit/>
          </a:bodyPr>
          <a:lstStyle>
            <a:lvl1pPr marL="171450" indent="-171450">
              <a:buFontTx/>
              <a:buBlip>
                <a:blip r:embed="rId2"/>
              </a:buBlip>
              <a:defRPr sz="1800">
                <a:latin typeface="Tahoma" panose="020B0604030504040204" pitchFamily="34" charset="0"/>
                <a:ea typeface="Tahoma" panose="020B0604030504040204" pitchFamily="34" charset="0"/>
                <a:cs typeface="Tahoma" panose="020B0604030504040204" pitchFamily="34" charset="0"/>
              </a:defRPr>
            </a:lvl1pPr>
            <a:lvl2pPr marL="514350" indent="-171450">
              <a:buFontTx/>
              <a:buBlip>
                <a:blip r:embed="rId2"/>
              </a:buBlip>
              <a:defRPr sz="1500">
                <a:latin typeface="Tahoma" panose="020B0604030504040204" pitchFamily="34" charset="0"/>
                <a:ea typeface="Tahoma" panose="020B0604030504040204" pitchFamily="34" charset="0"/>
                <a:cs typeface="Tahoma" panose="020B0604030504040204" pitchFamily="34" charset="0"/>
              </a:defRPr>
            </a:lvl2pPr>
            <a:lvl3pPr marL="857250" indent="-171450">
              <a:buFontTx/>
              <a:buBlip>
                <a:blip r:embed="rId2"/>
              </a:buBlip>
              <a:defRPr sz="1350">
                <a:latin typeface="Tahoma" panose="020B0604030504040204" pitchFamily="34" charset="0"/>
                <a:ea typeface="Tahoma" panose="020B0604030504040204" pitchFamily="34" charset="0"/>
                <a:cs typeface="Tahoma" panose="020B0604030504040204" pitchFamily="34" charset="0"/>
              </a:defRPr>
            </a:lvl3pPr>
            <a:lvl4pPr marL="1200150" indent="-171450">
              <a:buFontTx/>
              <a:buBlip>
                <a:blip r:embed="rId2"/>
              </a:buBlip>
              <a:defRPr sz="1200">
                <a:latin typeface="Tahoma" panose="020B0604030504040204" pitchFamily="34" charset="0"/>
                <a:ea typeface="Tahoma" panose="020B0604030504040204" pitchFamily="34" charset="0"/>
                <a:cs typeface="Tahoma" panose="020B0604030504040204" pitchFamily="34" charset="0"/>
              </a:defRPr>
            </a:lvl4pPr>
            <a:lvl5pPr marL="1543050" indent="-171450">
              <a:buFontTx/>
              <a:buBlip>
                <a:blip r:embed="rId2"/>
              </a:buBlip>
              <a:defRPr sz="1200">
                <a:latin typeface="Tahoma" panose="020B0604030504040204" pitchFamily="34" charset="0"/>
                <a:ea typeface="Tahoma" panose="020B0604030504040204" pitchFamily="34" charset="0"/>
                <a:cs typeface="Tahoma" panose="020B060403050404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ext Placeholder 8"/>
          <p:cNvSpPr>
            <a:spLocks noGrp="1"/>
          </p:cNvSpPr>
          <p:nvPr>
            <p:ph type="body" sz="quarter" idx="13"/>
          </p:nvPr>
        </p:nvSpPr>
        <p:spPr>
          <a:xfrm>
            <a:off x="764930" y="1049499"/>
            <a:ext cx="7614139" cy="742949"/>
          </a:xfrm>
        </p:spPr>
        <p:txBody>
          <a:bodyPr>
            <a:normAutofit/>
          </a:bodyPr>
          <a:lstStyle>
            <a:lvl1pPr marL="0" indent="0" algn="l">
              <a:buNone/>
              <a:defRPr sz="2400" b="1">
                <a:latin typeface="Aleo" pitchFamily="2" charset="77"/>
              </a:defRPr>
            </a:lvl1pPr>
          </a:lstStyle>
          <a:p>
            <a:pPr lvl="0"/>
            <a:r>
              <a:rPr lang="en-US"/>
              <a:t>Click to edit Master text styles</a:t>
            </a:r>
          </a:p>
        </p:txBody>
      </p:sp>
    </p:spTree>
    <p:extLst>
      <p:ext uri="{BB962C8B-B14F-4D97-AF65-F5344CB8AC3E}">
        <p14:creationId xmlns:p14="http://schemas.microsoft.com/office/powerpoint/2010/main" val="290845503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tab sidebar GOLD">
    <p:spTree>
      <p:nvGrpSpPr>
        <p:cNvPr id="1" name=""/>
        <p:cNvGrpSpPr/>
        <p:nvPr/>
      </p:nvGrpSpPr>
      <p:grpSpPr>
        <a:xfrm>
          <a:off x="0" y="0"/>
          <a:ext cx="0" cy="0"/>
          <a:chOff x="0" y="0"/>
          <a:chExt cx="0" cy="0"/>
        </a:xfrm>
      </p:grpSpPr>
      <p:sp>
        <p:nvSpPr>
          <p:cNvPr id="2" name="Title 1"/>
          <p:cNvSpPr>
            <a:spLocks noGrp="1"/>
          </p:cNvSpPr>
          <p:nvPr>
            <p:ph type="title"/>
          </p:nvPr>
        </p:nvSpPr>
        <p:spPr>
          <a:xfrm>
            <a:off x="-86109" y="-147738"/>
            <a:ext cx="2511257" cy="581773"/>
          </a:xfrm>
          <a:prstGeom prst="round2DiagRect">
            <a:avLst>
              <a:gd name="adj1" fmla="val 24968"/>
              <a:gd name="adj2" fmla="val 0"/>
            </a:avLst>
          </a:prstGeom>
          <a:solidFill>
            <a:schemeClr val="tx2"/>
          </a:solidFill>
        </p:spPr>
        <p:txBody>
          <a:bodyPr lIns="365760" anchor="b">
            <a:normAutofit/>
          </a:bodyPr>
          <a:lstStyle>
            <a:lvl1pPr algn="l">
              <a:defRPr sz="1050" b="1" cap="all" baseline="0">
                <a:solidFill>
                  <a:schemeClr val="bg1"/>
                </a:solidFill>
                <a:latin typeface="Tahoma" panose="020B0604030504040204" pitchFamily="34" charset="0"/>
                <a:ea typeface="Tahoma" panose="020B0604030504040204" pitchFamily="34" charset="0"/>
                <a:cs typeface="Tahoma" panose="020B0604030504040204" pitchFamily="34" charset="0"/>
              </a:defRPr>
            </a:lvl1pPr>
          </a:lstStyle>
          <a:p>
            <a:r>
              <a:rPr lang="en-US"/>
              <a:t>Click to edit Master title style</a:t>
            </a:r>
          </a:p>
        </p:txBody>
      </p:sp>
      <p:sp>
        <p:nvSpPr>
          <p:cNvPr id="3" name="Content Placeholder 2"/>
          <p:cNvSpPr>
            <a:spLocks noGrp="1"/>
          </p:cNvSpPr>
          <p:nvPr>
            <p:ph idx="1"/>
          </p:nvPr>
        </p:nvSpPr>
        <p:spPr>
          <a:xfrm>
            <a:off x="764931" y="2098996"/>
            <a:ext cx="4706561" cy="2610469"/>
          </a:xfrm>
        </p:spPr>
        <p:txBody>
          <a:bodyPr>
            <a:normAutofit/>
          </a:bodyPr>
          <a:lstStyle>
            <a:lvl1pPr marL="171450" indent="-171450">
              <a:buFontTx/>
              <a:buBlip>
                <a:blip r:embed="rId2"/>
              </a:buBlip>
              <a:defRPr sz="1800">
                <a:latin typeface="Tahoma" panose="020B0604030504040204" pitchFamily="34" charset="0"/>
                <a:ea typeface="Tahoma" panose="020B0604030504040204" pitchFamily="34" charset="0"/>
                <a:cs typeface="Tahoma" panose="020B0604030504040204" pitchFamily="34" charset="0"/>
              </a:defRPr>
            </a:lvl1pPr>
            <a:lvl2pPr marL="514350" indent="-171450">
              <a:buFontTx/>
              <a:buBlip>
                <a:blip r:embed="rId2"/>
              </a:buBlip>
              <a:defRPr sz="1500">
                <a:latin typeface="Tahoma" panose="020B0604030504040204" pitchFamily="34" charset="0"/>
                <a:ea typeface="Tahoma" panose="020B0604030504040204" pitchFamily="34" charset="0"/>
                <a:cs typeface="Tahoma" panose="020B0604030504040204" pitchFamily="34" charset="0"/>
              </a:defRPr>
            </a:lvl2pPr>
            <a:lvl3pPr marL="857250" indent="-171450">
              <a:buFontTx/>
              <a:buBlip>
                <a:blip r:embed="rId2"/>
              </a:buBlip>
              <a:defRPr sz="1350">
                <a:latin typeface="Tahoma" panose="020B0604030504040204" pitchFamily="34" charset="0"/>
                <a:ea typeface="Tahoma" panose="020B0604030504040204" pitchFamily="34" charset="0"/>
                <a:cs typeface="Tahoma" panose="020B0604030504040204" pitchFamily="34" charset="0"/>
              </a:defRPr>
            </a:lvl3pPr>
            <a:lvl4pPr marL="1200150" indent="-171450">
              <a:buFontTx/>
              <a:buBlip>
                <a:blip r:embed="rId2"/>
              </a:buBlip>
              <a:defRPr sz="1200">
                <a:latin typeface="Tahoma" panose="020B0604030504040204" pitchFamily="34" charset="0"/>
                <a:ea typeface="Tahoma" panose="020B0604030504040204" pitchFamily="34" charset="0"/>
                <a:cs typeface="Tahoma" panose="020B0604030504040204" pitchFamily="34" charset="0"/>
              </a:defRPr>
            </a:lvl4pPr>
            <a:lvl5pPr marL="1543050" indent="-171450">
              <a:buFontTx/>
              <a:buBlip>
                <a:blip r:embed="rId2"/>
              </a:buBlip>
              <a:defRPr sz="1200">
                <a:latin typeface="Tahoma" panose="020B0604030504040204" pitchFamily="34" charset="0"/>
                <a:ea typeface="Tahoma" panose="020B0604030504040204" pitchFamily="34" charset="0"/>
                <a:cs typeface="Tahoma" panose="020B060403050404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ext Placeholder 8"/>
          <p:cNvSpPr>
            <a:spLocks noGrp="1"/>
          </p:cNvSpPr>
          <p:nvPr>
            <p:ph type="body" sz="quarter" idx="13"/>
          </p:nvPr>
        </p:nvSpPr>
        <p:spPr>
          <a:xfrm>
            <a:off x="764930" y="1049499"/>
            <a:ext cx="4706561" cy="742949"/>
          </a:xfrm>
        </p:spPr>
        <p:txBody>
          <a:bodyPr>
            <a:normAutofit/>
          </a:bodyPr>
          <a:lstStyle>
            <a:lvl1pPr marL="0" indent="0" algn="l">
              <a:buNone/>
              <a:defRPr sz="2400" b="1">
                <a:latin typeface="Aleo" pitchFamily="2" charset="77"/>
              </a:defRPr>
            </a:lvl1pPr>
          </a:lstStyle>
          <a:p>
            <a:pPr lvl="0"/>
            <a:r>
              <a:rPr lang="en-US"/>
              <a:t>Click to edit Master text styles</a:t>
            </a:r>
          </a:p>
        </p:txBody>
      </p:sp>
      <p:sp>
        <p:nvSpPr>
          <p:cNvPr id="7" name="Text Placeholder 6"/>
          <p:cNvSpPr>
            <a:spLocks noGrp="1"/>
          </p:cNvSpPr>
          <p:nvPr>
            <p:ph type="body" sz="quarter" idx="15"/>
          </p:nvPr>
        </p:nvSpPr>
        <p:spPr>
          <a:xfrm>
            <a:off x="6067839" y="0"/>
            <a:ext cx="3076161" cy="5143500"/>
          </a:xfrm>
          <a:solidFill>
            <a:schemeClr val="accent6">
              <a:lumMod val="20000"/>
              <a:lumOff val="80000"/>
              <a:alpha val="50196"/>
            </a:schemeClr>
          </a:solidFill>
          <a:ln>
            <a:noFill/>
          </a:ln>
        </p:spPr>
        <p:txBody>
          <a:bodyPr anchor="ctr">
            <a:normAutofit/>
          </a:bodyPr>
          <a:lstStyle>
            <a:lvl1pPr marL="0" indent="0" algn="ctr">
              <a:buNone/>
              <a:defRPr sz="1050">
                <a:latin typeface="Tahoma" panose="020B0604030504040204" pitchFamily="34" charset="0"/>
                <a:ea typeface="Tahoma" panose="020B0604030504040204" pitchFamily="34" charset="0"/>
                <a:cs typeface="Tahoma" panose="020B0604030504040204" pitchFamily="34" charset="0"/>
              </a:defRPr>
            </a:lvl1pPr>
            <a:lvl2pPr marL="342900" indent="0">
              <a:buNone/>
              <a:defRPr sz="1200"/>
            </a:lvl2pPr>
            <a:lvl3pPr marL="685800" indent="0">
              <a:buNone/>
              <a:defRPr sz="1050"/>
            </a:lvl3pPr>
            <a:lvl4pPr marL="1028700" indent="0">
              <a:buNone/>
              <a:defRPr sz="900"/>
            </a:lvl4pPr>
            <a:lvl5pPr marL="1371600" indent="0">
              <a:buNone/>
              <a:defRPr sz="900"/>
            </a:lvl5pPr>
          </a:lstStyle>
          <a:p>
            <a:pPr lvl="0"/>
            <a:r>
              <a:rPr lang="en-US"/>
              <a:t>Click to edit Master text styles</a:t>
            </a:r>
          </a:p>
        </p:txBody>
      </p:sp>
      <p:sp>
        <p:nvSpPr>
          <p:cNvPr id="4" name="Text Placeholder 8"/>
          <p:cNvSpPr>
            <a:spLocks noGrp="1"/>
          </p:cNvSpPr>
          <p:nvPr>
            <p:ph type="body" sz="quarter" idx="16"/>
          </p:nvPr>
        </p:nvSpPr>
        <p:spPr>
          <a:xfrm>
            <a:off x="7040647" y="2297274"/>
            <a:ext cx="1130546" cy="171449"/>
          </a:xfrm>
        </p:spPr>
        <p:txBody>
          <a:bodyPr>
            <a:normAutofit/>
          </a:bodyPr>
          <a:lstStyle>
            <a:lvl1pPr marL="0" indent="0" algn="l">
              <a:buNone/>
              <a:defRPr sz="900" b="0">
                <a:latin typeface="Tahoma" panose="020B0604030504040204" pitchFamily="34" charset="0"/>
                <a:ea typeface="Tahoma" panose="020B0604030504040204" pitchFamily="34" charset="0"/>
                <a:cs typeface="Tahoma" panose="020B0604030504040204" pitchFamily="34" charset="0"/>
              </a:defRPr>
            </a:lvl1pPr>
          </a:lstStyle>
          <a:p>
            <a:pPr lvl="0"/>
            <a:r>
              <a:rPr lang="en-US"/>
              <a:t>Click to edit Master text styles</a:t>
            </a:r>
          </a:p>
        </p:txBody>
      </p:sp>
    </p:spTree>
    <p:extLst>
      <p:ext uri="{BB962C8B-B14F-4D97-AF65-F5344CB8AC3E}">
        <p14:creationId xmlns:p14="http://schemas.microsoft.com/office/powerpoint/2010/main" val="1720256894"/>
      </p:ext>
    </p:extLst>
  </p:cSld>
  <p:clrMapOvr>
    <a:masterClrMapping/>
  </p:clrMapOvr>
  <p:transition spd="slow"/>
  <p:hf sldNum="0" hdr="0" ftr="0" dt="0"/>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tab graphic and description GOLD">
    <p:spTree>
      <p:nvGrpSpPr>
        <p:cNvPr id="1" name=""/>
        <p:cNvGrpSpPr/>
        <p:nvPr/>
      </p:nvGrpSpPr>
      <p:grpSpPr>
        <a:xfrm>
          <a:off x="0" y="0"/>
          <a:ext cx="0" cy="0"/>
          <a:chOff x="0" y="0"/>
          <a:chExt cx="0" cy="0"/>
        </a:xfrm>
      </p:grpSpPr>
      <p:sp>
        <p:nvSpPr>
          <p:cNvPr id="2" name="Title 1"/>
          <p:cNvSpPr>
            <a:spLocks noGrp="1"/>
          </p:cNvSpPr>
          <p:nvPr>
            <p:ph type="title"/>
          </p:nvPr>
        </p:nvSpPr>
        <p:spPr>
          <a:xfrm>
            <a:off x="-86109" y="-147738"/>
            <a:ext cx="2511257" cy="581773"/>
          </a:xfrm>
          <a:prstGeom prst="round2DiagRect">
            <a:avLst>
              <a:gd name="adj1" fmla="val 24968"/>
              <a:gd name="adj2" fmla="val 0"/>
            </a:avLst>
          </a:prstGeom>
          <a:solidFill>
            <a:schemeClr val="tx2"/>
          </a:solidFill>
        </p:spPr>
        <p:txBody>
          <a:bodyPr lIns="365760" anchor="b">
            <a:normAutofit/>
          </a:bodyPr>
          <a:lstStyle>
            <a:lvl1pPr algn="l">
              <a:defRPr sz="1050" b="1" cap="all" baseline="0">
                <a:solidFill>
                  <a:schemeClr val="bg1"/>
                </a:solidFill>
                <a:latin typeface="Tahoma" panose="020B0604030504040204" pitchFamily="34" charset="0"/>
                <a:ea typeface="Tahoma" panose="020B0604030504040204" pitchFamily="34" charset="0"/>
                <a:cs typeface="Tahoma" panose="020B0604030504040204" pitchFamily="34" charset="0"/>
              </a:defRPr>
            </a:lvl1pPr>
          </a:lstStyle>
          <a:p>
            <a:r>
              <a:rPr lang="en-US"/>
              <a:t>Click to edit Master title style</a:t>
            </a:r>
          </a:p>
        </p:txBody>
      </p:sp>
      <p:sp>
        <p:nvSpPr>
          <p:cNvPr id="9" name="Text Placeholder 8"/>
          <p:cNvSpPr>
            <a:spLocks noGrp="1"/>
          </p:cNvSpPr>
          <p:nvPr>
            <p:ph type="body" sz="quarter" idx="13"/>
          </p:nvPr>
        </p:nvSpPr>
        <p:spPr>
          <a:xfrm>
            <a:off x="764929" y="628651"/>
            <a:ext cx="7731371" cy="762000"/>
          </a:xfrm>
        </p:spPr>
        <p:txBody>
          <a:bodyPr>
            <a:normAutofit/>
          </a:bodyPr>
          <a:lstStyle>
            <a:lvl1pPr marL="0" indent="0" algn="ctr">
              <a:buNone/>
              <a:defRPr sz="2400" b="0">
                <a:latin typeface="Aleo" pitchFamily="2" charset="77"/>
              </a:defRPr>
            </a:lvl1pPr>
          </a:lstStyle>
          <a:p>
            <a:pPr lvl="0"/>
            <a:r>
              <a:rPr lang="en-US"/>
              <a:t>Click to edit Master text styles</a:t>
            </a:r>
          </a:p>
        </p:txBody>
      </p:sp>
      <p:sp>
        <p:nvSpPr>
          <p:cNvPr id="3" name="Text Placeholder 8"/>
          <p:cNvSpPr>
            <a:spLocks noGrp="1"/>
          </p:cNvSpPr>
          <p:nvPr>
            <p:ph type="body" sz="quarter" idx="16"/>
          </p:nvPr>
        </p:nvSpPr>
        <p:spPr>
          <a:xfrm>
            <a:off x="4065342" y="3192934"/>
            <a:ext cx="1130546" cy="171449"/>
          </a:xfrm>
        </p:spPr>
        <p:txBody>
          <a:bodyPr>
            <a:normAutofit/>
          </a:bodyPr>
          <a:lstStyle>
            <a:lvl1pPr marL="0" indent="0" algn="l">
              <a:buNone/>
              <a:defRPr sz="900" b="0">
                <a:latin typeface="Tahoma" panose="020B0604030504040204" pitchFamily="34" charset="0"/>
                <a:ea typeface="Tahoma" panose="020B0604030504040204" pitchFamily="34" charset="0"/>
                <a:cs typeface="Tahoma" panose="020B0604030504040204" pitchFamily="34" charset="0"/>
              </a:defRPr>
            </a:lvl1pPr>
          </a:lstStyle>
          <a:p>
            <a:pPr lvl="0"/>
            <a:r>
              <a:rPr lang="en-US"/>
              <a:t>Click to edit Master text styles</a:t>
            </a:r>
          </a:p>
        </p:txBody>
      </p:sp>
      <p:sp>
        <p:nvSpPr>
          <p:cNvPr id="4" name="Text Placeholder 6"/>
          <p:cNvSpPr>
            <a:spLocks noGrp="1"/>
          </p:cNvSpPr>
          <p:nvPr>
            <p:ph type="body" sz="quarter" idx="17"/>
          </p:nvPr>
        </p:nvSpPr>
        <p:spPr>
          <a:xfrm>
            <a:off x="0" y="1585266"/>
            <a:ext cx="9144000" cy="3558234"/>
          </a:xfrm>
          <a:solidFill>
            <a:schemeClr val="accent6">
              <a:lumMod val="20000"/>
              <a:lumOff val="80000"/>
              <a:alpha val="50196"/>
            </a:schemeClr>
          </a:solidFill>
          <a:ln>
            <a:noFill/>
          </a:ln>
        </p:spPr>
        <p:txBody>
          <a:bodyPr anchor="ctr">
            <a:normAutofit/>
          </a:bodyPr>
          <a:lstStyle>
            <a:lvl1pPr marL="0" indent="0" algn="ctr">
              <a:buNone/>
              <a:defRPr sz="1050">
                <a:latin typeface="Tahoma" panose="020B0604030504040204" pitchFamily="34" charset="0"/>
                <a:ea typeface="Tahoma" panose="020B0604030504040204" pitchFamily="34" charset="0"/>
                <a:cs typeface="Tahoma" panose="020B0604030504040204" pitchFamily="34" charset="0"/>
              </a:defRPr>
            </a:lvl1pPr>
            <a:lvl2pPr marL="342900" indent="0">
              <a:buNone/>
              <a:defRPr sz="1200"/>
            </a:lvl2pPr>
            <a:lvl3pPr marL="685800" indent="0">
              <a:buNone/>
              <a:defRPr sz="1050"/>
            </a:lvl3pPr>
            <a:lvl4pPr marL="1028700" indent="0">
              <a:buNone/>
              <a:defRPr sz="900"/>
            </a:lvl4pPr>
            <a:lvl5pPr marL="1371600" indent="0">
              <a:buNone/>
              <a:defRPr sz="900"/>
            </a:lvl5pPr>
          </a:lstStyle>
          <a:p>
            <a:pPr lvl="0"/>
            <a:r>
              <a:rPr lang="en-US"/>
              <a:t>Click to edit Master text styles</a:t>
            </a:r>
          </a:p>
        </p:txBody>
      </p:sp>
    </p:spTree>
    <p:extLst>
      <p:ext uri="{BB962C8B-B14F-4D97-AF65-F5344CB8AC3E}">
        <p14:creationId xmlns:p14="http://schemas.microsoft.com/office/powerpoint/2010/main" val="2403905490"/>
      </p:ext>
    </p:extLst>
  </p:cSld>
  <p:clrMapOvr>
    <a:masterClrMapping/>
  </p:clrMapOvr>
  <p:transition spd="slow"/>
  <p:hf sldNum="0" hdr="0" ftr="0" dt="0"/>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tab sidebar PURPLE">
    <p:spTree>
      <p:nvGrpSpPr>
        <p:cNvPr id="1" name=""/>
        <p:cNvGrpSpPr/>
        <p:nvPr/>
      </p:nvGrpSpPr>
      <p:grpSpPr>
        <a:xfrm>
          <a:off x="0" y="0"/>
          <a:ext cx="0" cy="0"/>
          <a:chOff x="0" y="0"/>
          <a:chExt cx="0" cy="0"/>
        </a:xfrm>
      </p:grpSpPr>
      <p:sp>
        <p:nvSpPr>
          <p:cNvPr id="9" name="Text Placeholder 8"/>
          <p:cNvSpPr>
            <a:spLocks noGrp="1"/>
          </p:cNvSpPr>
          <p:nvPr>
            <p:ph type="body" sz="quarter" idx="13"/>
          </p:nvPr>
        </p:nvSpPr>
        <p:spPr>
          <a:xfrm>
            <a:off x="764930" y="1049499"/>
            <a:ext cx="4706561" cy="742949"/>
          </a:xfrm>
        </p:spPr>
        <p:txBody>
          <a:bodyPr>
            <a:normAutofit/>
          </a:bodyPr>
          <a:lstStyle>
            <a:lvl1pPr marL="0" indent="0" algn="l">
              <a:buNone/>
              <a:defRPr sz="2400" b="1">
                <a:latin typeface="Aleo" pitchFamily="2" charset="77"/>
              </a:defRPr>
            </a:lvl1pPr>
          </a:lstStyle>
          <a:p>
            <a:pPr lvl="0"/>
            <a:r>
              <a:rPr lang="en-US"/>
              <a:t>Click to edit Master text styles</a:t>
            </a:r>
          </a:p>
        </p:txBody>
      </p:sp>
      <p:sp>
        <p:nvSpPr>
          <p:cNvPr id="7" name="Text Placeholder 6"/>
          <p:cNvSpPr>
            <a:spLocks noGrp="1"/>
          </p:cNvSpPr>
          <p:nvPr>
            <p:ph type="body" sz="quarter" idx="15"/>
          </p:nvPr>
        </p:nvSpPr>
        <p:spPr>
          <a:xfrm>
            <a:off x="6067839" y="0"/>
            <a:ext cx="3076161" cy="5143500"/>
          </a:xfrm>
          <a:solidFill>
            <a:schemeClr val="bg2">
              <a:lumMod val="20000"/>
              <a:lumOff val="80000"/>
              <a:alpha val="50196"/>
            </a:schemeClr>
          </a:solidFill>
          <a:ln>
            <a:noFill/>
          </a:ln>
        </p:spPr>
        <p:txBody>
          <a:bodyPr anchor="ctr">
            <a:normAutofit/>
          </a:bodyPr>
          <a:lstStyle>
            <a:lvl1pPr marL="0" indent="0" algn="ctr">
              <a:buNone/>
              <a:defRPr sz="1050">
                <a:latin typeface="Tahoma" panose="020B0604030504040204" pitchFamily="34" charset="0"/>
                <a:ea typeface="Tahoma" panose="020B0604030504040204" pitchFamily="34" charset="0"/>
                <a:cs typeface="Tahoma" panose="020B0604030504040204" pitchFamily="34" charset="0"/>
              </a:defRPr>
            </a:lvl1pPr>
            <a:lvl2pPr marL="342900" indent="0">
              <a:buNone/>
              <a:defRPr sz="1200"/>
            </a:lvl2pPr>
            <a:lvl3pPr marL="685800" indent="0">
              <a:buNone/>
              <a:defRPr sz="1050"/>
            </a:lvl3pPr>
            <a:lvl4pPr marL="1028700" indent="0">
              <a:buNone/>
              <a:defRPr sz="900"/>
            </a:lvl4pPr>
            <a:lvl5pPr marL="1371600" indent="0">
              <a:buNone/>
              <a:defRPr sz="900"/>
            </a:lvl5pPr>
          </a:lstStyle>
          <a:p>
            <a:pPr lvl="0"/>
            <a:r>
              <a:rPr lang="en-US"/>
              <a:t>Click to edit Master text styles</a:t>
            </a:r>
          </a:p>
        </p:txBody>
      </p:sp>
      <p:sp>
        <p:nvSpPr>
          <p:cNvPr id="8" name="Text Placeholder 8"/>
          <p:cNvSpPr>
            <a:spLocks noGrp="1"/>
          </p:cNvSpPr>
          <p:nvPr>
            <p:ph type="body" sz="quarter" idx="16"/>
          </p:nvPr>
        </p:nvSpPr>
        <p:spPr>
          <a:xfrm>
            <a:off x="7040647" y="2297274"/>
            <a:ext cx="1130546" cy="171449"/>
          </a:xfrm>
        </p:spPr>
        <p:txBody>
          <a:bodyPr>
            <a:normAutofit/>
          </a:bodyPr>
          <a:lstStyle>
            <a:lvl1pPr marL="0" indent="0" algn="l">
              <a:buNone/>
              <a:defRPr sz="900" b="0">
                <a:latin typeface="Tahoma" panose="020B0604030504040204" pitchFamily="34" charset="0"/>
                <a:ea typeface="Tahoma" panose="020B0604030504040204" pitchFamily="34" charset="0"/>
                <a:cs typeface="Tahoma" panose="020B0604030504040204" pitchFamily="34" charset="0"/>
              </a:defRPr>
            </a:lvl1pPr>
          </a:lstStyle>
          <a:p>
            <a:pPr lvl="0"/>
            <a:r>
              <a:rPr lang="en-US"/>
              <a:t>Click to edit Master text styles</a:t>
            </a:r>
          </a:p>
        </p:txBody>
      </p:sp>
      <p:sp>
        <p:nvSpPr>
          <p:cNvPr id="4" name="Title 1"/>
          <p:cNvSpPr>
            <a:spLocks noGrp="1"/>
          </p:cNvSpPr>
          <p:nvPr>
            <p:ph type="title"/>
          </p:nvPr>
        </p:nvSpPr>
        <p:spPr>
          <a:xfrm>
            <a:off x="-86109" y="-147738"/>
            <a:ext cx="2511257" cy="581773"/>
          </a:xfrm>
          <a:prstGeom prst="round2DiagRect">
            <a:avLst>
              <a:gd name="adj1" fmla="val 24968"/>
              <a:gd name="adj2" fmla="val 0"/>
            </a:avLst>
          </a:prstGeom>
          <a:solidFill>
            <a:schemeClr val="bg2"/>
          </a:solidFill>
        </p:spPr>
        <p:txBody>
          <a:bodyPr lIns="365760" anchor="b">
            <a:normAutofit/>
          </a:bodyPr>
          <a:lstStyle>
            <a:lvl1pPr algn="l">
              <a:defRPr sz="1050" b="1" cap="all" baseline="0">
                <a:solidFill>
                  <a:schemeClr val="bg1"/>
                </a:solidFill>
                <a:latin typeface="Tahoma" panose="020B0604030504040204" pitchFamily="34" charset="0"/>
                <a:ea typeface="Tahoma" panose="020B0604030504040204" pitchFamily="34" charset="0"/>
                <a:cs typeface="Tahoma" panose="020B0604030504040204" pitchFamily="34" charset="0"/>
              </a:defRPr>
            </a:lvl1pPr>
          </a:lstStyle>
          <a:p>
            <a:r>
              <a:rPr lang="en-US"/>
              <a:t>Click to edit Master title style</a:t>
            </a:r>
          </a:p>
        </p:txBody>
      </p:sp>
      <p:sp>
        <p:nvSpPr>
          <p:cNvPr id="5" name="Content Placeholder 2"/>
          <p:cNvSpPr>
            <a:spLocks noGrp="1"/>
          </p:cNvSpPr>
          <p:nvPr>
            <p:ph idx="1"/>
          </p:nvPr>
        </p:nvSpPr>
        <p:spPr>
          <a:xfrm>
            <a:off x="764931" y="2098996"/>
            <a:ext cx="4706561" cy="2610469"/>
          </a:xfrm>
        </p:spPr>
        <p:txBody>
          <a:bodyPr>
            <a:normAutofit/>
          </a:bodyPr>
          <a:lstStyle>
            <a:lvl1pPr marL="171450" indent="-171450">
              <a:buFontTx/>
              <a:buBlip>
                <a:blip r:embed="rId2"/>
              </a:buBlip>
              <a:defRPr sz="1800">
                <a:latin typeface="Tahoma" panose="020B0604030504040204" pitchFamily="34" charset="0"/>
                <a:ea typeface="Tahoma" panose="020B0604030504040204" pitchFamily="34" charset="0"/>
                <a:cs typeface="Tahoma" panose="020B0604030504040204" pitchFamily="34" charset="0"/>
              </a:defRPr>
            </a:lvl1pPr>
            <a:lvl2pPr marL="514350" indent="-171450">
              <a:buFontTx/>
              <a:buBlip>
                <a:blip r:embed="rId2"/>
              </a:buBlip>
              <a:defRPr sz="1500">
                <a:latin typeface="Tahoma" panose="020B0604030504040204" pitchFamily="34" charset="0"/>
                <a:ea typeface="Tahoma" panose="020B0604030504040204" pitchFamily="34" charset="0"/>
                <a:cs typeface="Tahoma" panose="020B0604030504040204" pitchFamily="34" charset="0"/>
              </a:defRPr>
            </a:lvl2pPr>
            <a:lvl3pPr marL="857250" indent="-171450">
              <a:buFontTx/>
              <a:buBlip>
                <a:blip r:embed="rId2"/>
              </a:buBlip>
              <a:defRPr sz="1350">
                <a:latin typeface="Tahoma" panose="020B0604030504040204" pitchFamily="34" charset="0"/>
                <a:ea typeface="Tahoma" panose="020B0604030504040204" pitchFamily="34" charset="0"/>
                <a:cs typeface="Tahoma" panose="020B0604030504040204" pitchFamily="34" charset="0"/>
              </a:defRPr>
            </a:lvl3pPr>
            <a:lvl4pPr marL="1200150" indent="-171450">
              <a:buFontTx/>
              <a:buBlip>
                <a:blip r:embed="rId2"/>
              </a:buBlip>
              <a:defRPr sz="1200">
                <a:latin typeface="Tahoma" panose="020B0604030504040204" pitchFamily="34" charset="0"/>
                <a:ea typeface="Tahoma" panose="020B0604030504040204" pitchFamily="34" charset="0"/>
                <a:cs typeface="Tahoma" panose="020B0604030504040204" pitchFamily="34" charset="0"/>
              </a:defRPr>
            </a:lvl4pPr>
            <a:lvl5pPr marL="1543050" indent="-171450">
              <a:buFontTx/>
              <a:buBlip>
                <a:blip r:embed="rId2"/>
              </a:buBlip>
              <a:defRPr sz="1200">
                <a:latin typeface="Tahoma" panose="020B0604030504040204" pitchFamily="34" charset="0"/>
                <a:ea typeface="Tahoma" panose="020B0604030504040204" pitchFamily="34" charset="0"/>
                <a:cs typeface="Tahoma" panose="020B060403050404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325763236"/>
      </p:ext>
    </p:extLst>
  </p:cSld>
  <p:clrMapOvr>
    <a:masterClrMapping/>
  </p:clrMapOvr>
  <p:transition spd="slow"/>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Overview/ contents">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ECCA40F-93EC-290B-4E13-61F0F0AB8715}"/>
              </a:ext>
            </a:extLst>
          </p:cNvPr>
          <p:cNvSpPr/>
          <p:nvPr/>
        </p:nvSpPr>
        <p:spPr>
          <a:xfrm>
            <a:off x="0" y="0"/>
            <a:ext cx="9144000" cy="5143500"/>
          </a:xfrm>
          <a:prstGeom prst="rect">
            <a:avLst/>
          </a:prstGeom>
          <a:solidFill>
            <a:srgbClr val="CAD2EA">
              <a:alpha val="5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350"/>
          </a:p>
        </p:txBody>
      </p:sp>
      <p:sp>
        <p:nvSpPr>
          <p:cNvPr id="5" name="Round Single Corner Rectangle 7">
            <a:extLst>
              <a:ext uri="{FF2B5EF4-FFF2-40B4-BE49-F238E27FC236}">
                <a16:creationId xmlns:a16="http://schemas.microsoft.com/office/drawing/2014/main" id="{FFF3BDC6-BE18-11F8-5375-AB35796E1E2E}"/>
              </a:ext>
            </a:extLst>
          </p:cNvPr>
          <p:cNvSpPr/>
          <p:nvPr/>
        </p:nvSpPr>
        <p:spPr>
          <a:xfrm rot="16200000" flipV="1">
            <a:off x="-493514" y="493514"/>
            <a:ext cx="5143500" cy="4156472"/>
          </a:xfrm>
          <a:prstGeom prst="round1Rect">
            <a:avLst>
              <a:gd name="adj" fmla="val 11855"/>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350"/>
          </a:p>
        </p:txBody>
      </p:sp>
      <p:sp>
        <p:nvSpPr>
          <p:cNvPr id="2" name="Title 1"/>
          <p:cNvSpPr>
            <a:spLocks noGrp="1"/>
          </p:cNvSpPr>
          <p:nvPr>
            <p:ph type="title"/>
          </p:nvPr>
        </p:nvSpPr>
        <p:spPr>
          <a:xfrm>
            <a:off x="480579" y="386834"/>
            <a:ext cx="3195205" cy="994172"/>
          </a:xfrm>
        </p:spPr>
        <p:txBody>
          <a:bodyPr anchor="b"/>
          <a:lstStyle>
            <a:lvl1pPr>
              <a:defRPr sz="4500" b="0" i="0">
                <a:solidFill>
                  <a:schemeClr val="bg1"/>
                </a:solidFill>
                <a:latin typeface="Aleo" pitchFamily="2" charset="77"/>
              </a:defRPr>
            </a:lvl1pPr>
          </a:lstStyle>
          <a:p>
            <a:r>
              <a:rPr lang="en-US"/>
              <a:t>Click to edit Master title style</a:t>
            </a:r>
          </a:p>
        </p:txBody>
      </p:sp>
      <p:sp>
        <p:nvSpPr>
          <p:cNvPr id="3" name="Content Placeholder 2"/>
          <p:cNvSpPr>
            <a:spLocks noGrp="1"/>
          </p:cNvSpPr>
          <p:nvPr>
            <p:ph idx="1"/>
          </p:nvPr>
        </p:nvSpPr>
        <p:spPr>
          <a:xfrm>
            <a:off x="4717473" y="1081453"/>
            <a:ext cx="3945949" cy="3719147"/>
          </a:xfrm>
        </p:spPr>
        <p:txBody>
          <a:bodyPr/>
          <a:lstStyle>
            <a:lvl1pPr marL="342900" indent="-342900">
              <a:buClr>
                <a:schemeClr val="tx1"/>
              </a:buClr>
              <a:buSzPct val="100000"/>
              <a:buFontTx/>
              <a:buBlip>
                <a:blip r:embed="rId2"/>
              </a:buBlip>
              <a:defRPr>
                <a:latin typeface="Tahoma" panose="020B0604030504040204" pitchFamily="34" charset="0"/>
                <a:ea typeface="Tahoma" panose="020B0604030504040204" pitchFamily="34" charset="0"/>
                <a:cs typeface="Tahoma" panose="020B0604030504040204" pitchFamily="34" charset="0"/>
              </a:defRPr>
            </a:lvl1pPr>
            <a:lvl2pPr marL="600075" indent="-257175">
              <a:buClr>
                <a:schemeClr val="tx1"/>
              </a:buClr>
              <a:buSzPct val="100000"/>
              <a:buFontTx/>
              <a:buBlip>
                <a:blip r:embed="rId2"/>
              </a:buBlip>
              <a:defRPr>
                <a:latin typeface="Tahoma" panose="020B0604030504040204" pitchFamily="34" charset="0"/>
                <a:ea typeface="Tahoma" panose="020B0604030504040204" pitchFamily="34" charset="0"/>
                <a:cs typeface="Tahoma" panose="020B0604030504040204" pitchFamily="34" charset="0"/>
              </a:defRPr>
            </a:lvl2pPr>
            <a:lvl3pPr marL="942975" indent="-257175">
              <a:buClr>
                <a:schemeClr val="tx1"/>
              </a:buClr>
              <a:buSzPct val="100000"/>
              <a:buFontTx/>
              <a:buBlip>
                <a:blip r:embed="rId2"/>
              </a:buBlip>
              <a:defRPr>
                <a:latin typeface="Tahoma" panose="020B0604030504040204" pitchFamily="34" charset="0"/>
                <a:ea typeface="Tahoma" panose="020B0604030504040204" pitchFamily="34" charset="0"/>
                <a:cs typeface="Tahoma" panose="020B0604030504040204" pitchFamily="34" charset="0"/>
              </a:defRPr>
            </a:lvl3pPr>
            <a:lvl4pPr marL="1243013" indent="-214313">
              <a:buClr>
                <a:schemeClr val="tx1"/>
              </a:buClr>
              <a:buSzPct val="100000"/>
              <a:buFontTx/>
              <a:buBlip>
                <a:blip r:embed="rId2"/>
              </a:buBlip>
              <a:defRPr>
                <a:latin typeface="Tahoma" panose="020B0604030504040204" pitchFamily="34" charset="0"/>
                <a:ea typeface="Tahoma" panose="020B0604030504040204" pitchFamily="34" charset="0"/>
                <a:cs typeface="Tahoma" panose="020B0604030504040204" pitchFamily="34" charset="0"/>
              </a:defRPr>
            </a:lvl4pPr>
            <a:lvl5pPr marL="1585913" indent="-214313">
              <a:buClr>
                <a:schemeClr val="tx1"/>
              </a:buClr>
              <a:buSzPct val="100000"/>
              <a:buFontTx/>
              <a:buBlip>
                <a:blip r:embed="rId2"/>
              </a:buBlip>
              <a:defRPr>
                <a:latin typeface="Tahoma" panose="020B0604030504040204" pitchFamily="34" charset="0"/>
                <a:ea typeface="Tahoma" panose="020B0604030504040204" pitchFamily="34" charset="0"/>
                <a:cs typeface="Tahoma" panose="020B060403050404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94478397"/>
      </p:ext>
    </p:extLst>
  </p:cSld>
  <p:clrMapOvr>
    <a:masterClrMapping/>
  </p:clrMapOvr>
  <p:hf sldNum="0" hdr="0" ftr="0" dt="0"/>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tab graphic and description PURPLE">
    <p:spTree>
      <p:nvGrpSpPr>
        <p:cNvPr id="1" name=""/>
        <p:cNvGrpSpPr/>
        <p:nvPr/>
      </p:nvGrpSpPr>
      <p:grpSpPr>
        <a:xfrm>
          <a:off x="0" y="0"/>
          <a:ext cx="0" cy="0"/>
          <a:chOff x="0" y="0"/>
          <a:chExt cx="0" cy="0"/>
        </a:xfrm>
      </p:grpSpPr>
      <p:sp>
        <p:nvSpPr>
          <p:cNvPr id="10" name="Text Placeholder 6"/>
          <p:cNvSpPr>
            <a:spLocks noGrp="1"/>
          </p:cNvSpPr>
          <p:nvPr>
            <p:ph type="body" sz="quarter" idx="17"/>
          </p:nvPr>
        </p:nvSpPr>
        <p:spPr>
          <a:xfrm>
            <a:off x="0" y="1585266"/>
            <a:ext cx="9144000" cy="3558234"/>
          </a:xfrm>
          <a:solidFill>
            <a:schemeClr val="bg2">
              <a:lumMod val="20000"/>
              <a:lumOff val="80000"/>
              <a:alpha val="50196"/>
            </a:schemeClr>
          </a:solidFill>
          <a:ln>
            <a:noFill/>
          </a:ln>
        </p:spPr>
        <p:txBody>
          <a:bodyPr anchor="ctr">
            <a:normAutofit/>
          </a:bodyPr>
          <a:lstStyle>
            <a:lvl1pPr marL="0" indent="0" algn="ctr">
              <a:buNone/>
              <a:defRPr sz="1050">
                <a:latin typeface="Tahoma" panose="020B0604030504040204" pitchFamily="34" charset="0"/>
                <a:ea typeface="Tahoma" panose="020B0604030504040204" pitchFamily="34" charset="0"/>
                <a:cs typeface="Tahoma" panose="020B0604030504040204" pitchFamily="34" charset="0"/>
              </a:defRPr>
            </a:lvl1pPr>
            <a:lvl2pPr marL="342900" indent="0">
              <a:buNone/>
              <a:defRPr sz="1200"/>
            </a:lvl2pPr>
            <a:lvl3pPr marL="685800" indent="0">
              <a:buNone/>
              <a:defRPr sz="1050"/>
            </a:lvl3pPr>
            <a:lvl4pPr marL="1028700" indent="0">
              <a:buNone/>
              <a:defRPr sz="900"/>
            </a:lvl4pPr>
            <a:lvl5pPr marL="1371600" indent="0">
              <a:buNone/>
              <a:defRPr sz="900"/>
            </a:lvl5pPr>
          </a:lstStyle>
          <a:p>
            <a:pPr lvl="0"/>
            <a:r>
              <a:rPr lang="en-US"/>
              <a:t>Click to edit Master text styles</a:t>
            </a:r>
          </a:p>
        </p:txBody>
      </p:sp>
      <p:sp>
        <p:nvSpPr>
          <p:cNvPr id="9" name="Text Placeholder 8"/>
          <p:cNvSpPr>
            <a:spLocks noGrp="1"/>
          </p:cNvSpPr>
          <p:nvPr>
            <p:ph type="body" sz="quarter" idx="13"/>
          </p:nvPr>
        </p:nvSpPr>
        <p:spPr>
          <a:xfrm>
            <a:off x="764929" y="628651"/>
            <a:ext cx="7731371" cy="762000"/>
          </a:xfrm>
        </p:spPr>
        <p:txBody>
          <a:bodyPr>
            <a:normAutofit/>
          </a:bodyPr>
          <a:lstStyle>
            <a:lvl1pPr marL="0" indent="0" algn="ctr">
              <a:buNone/>
              <a:defRPr sz="2400" b="0">
                <a:latin typeface="Aleo" pitchFamily="2" charset="77"/>
              </a:defRPr>
            </a:lvl1pPr>
          </a:lstStyle>
          <a:p>
            <a:pPr lvl="0"/>
            <a:r>
              <a:rPr lang="en-US"/>
              <a:t>Click to edit Master text styles</a:t>
            </a:r>
          </a:p>
        </p:txBody>
      </p:sp>
      <p:sp>
        <p:nvSpPr>
          <p:cNvPr id="4" name="Text Placeholder 8"/>
          <p:cNvSpPr>
            <a:spLocks noGrp="1"/>
          </p:cNvSpPr>
          <p:nvPr>
            <p:ph type="body" sz="quarter" idx="16"/>
          </p:nvPr>
        </p:nvSpPr>
        <p:spPr>
          <a:xfrm>
            <a:off x="4065342" y="3192934"/>
            <a:ext cx="1130546" cy="171449"/>
          </a:xfrm>
        </p:spPr>
        <p:txBody>
          <a:bodyPr>
            <a:normAutofit/>
          </a:bodyPr>
          <a:lstStyle>
            <a:lvl1pPr marL="0" indent="0" algn="l">
              <a:buNone/>
              <a:defRPr sz="900" b="0">
                <a:latin typeface="Tahoma" panose="020B0604030504040204" pitchFamily="34" charset="0"/>
                <a:ea typeface="Tahoma" panose="020B0604030504040204" pitchFamily="34" charset="0"/>
                <a:cs typeface="Tahoma" panose="020B0604030504040204" pitchFamily="34" charset="0"/>
              </a:defRPr>
            </a:lvl1pPr>
          </a:lstStyle>
          <a:p>
            <a:pPr lvl="0"/>
            <a:r>
              <a:rPr lang="en-US"/>
              <a:t>Click to edit Master text styles</a:t>
            </a:r>
          </a:p>
        </p:txBody>
      </p:sp>
      <p:sp>
        <p:nvSpPr>
          <p:cNvPr id="6" name="Title 1"/>
          <p:cNvSpPr>
            <a:spLocks noGrp="1"/>
          </p:cNvSpPr>
          <p:nvPr>
            <p:ph type="title"/>
          </p:nvPr>
        </p:nvSpPr>
        <p:spPr>
          <a:xfrm>
            <a:off x="-86109" y="-147738"/>
            <a:ext cx="2511257" cy="581773"/>
          </a:xfrm>
          <a:prstGeom prst="round2DiagRect">
            <a:avLst>
              <a:gd name="adj1" fmla="val 24968"/>
              <a:gd name="adj2" fmla="val 0"/>
            </a:avLst>
          </a:prstGeom>
          <a:solidFill>
            <a:schemeClr val="bg2"/>
          </a:solidFill>
        </p:spPr>
        <p:txBody>
          <a:bodyPr lIns="365760" anchor="b">
            <a:normAutofit/>
          </a:bodyPr>
          <a:lstStyle>
            <a:lvl1pPr algn="l">
              <a:defRPr sz="1050" b="1" cap="all" baseline="0">
                <a:solidFill>
                  <a:schemeClr val="bg1"/>
                </a:solidFill>
                <a:latin typeface="Tahoma" panose="020B0604030504040204" pitchFamily="34" charset="0"/>
                <a:ea typeface="Tahoma" panose="020B0604030504040204" pitchFamily="34" charset="0"/>
                <a:cs typeface="Tahoma" panose="020B0604030504040204" pitchFamily="34" charset="0"/>
              </a:defRPr>
            </a:lvl1pPr>
          </a:lstStyle>
          <a:p>
            <a:r>
              <a:rPr lang="en-US"/>
              <a:t>Click to edit Master title style</a:t>
            </a:r>
          </a:p>
        </p:txBody>
      </p:sp>
    </p:spTree>
    <p:extLst>
      <p:ext uri="{BB962C8B-B14F-4D97-AF65-F5344CB8AC3E}">
        <p14:creationId xmlns:p14="http://schemas.microsoft.com/office/powerpoint/2010/main" val="1549887676"/>
      </p:ext>
    </p:extLst>
  </p:cSld>
  <p:clrMapOvr>
    <a:masterClrMapping/>
  </p:clrMapOvr>
  <p:transition spd="slow"/>
  <p:hf sldNum="0" hdr="0" ftr="0" dt="0"/>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tab title content BLUE">
    <p:spTree>
      <p:nvGrpSpPr>
        <p:cNvPr id="1" name=""/>
        <p:cNvGrpSpPr/>
        <p:nvPr/>
      </p:nvGrpSpPr>
      <p:grpSpPr>
        <a:xfrm>
          <a:off x="0" y="0"/>
          <a:ext cx="0" cy="0"/>
          <a:chOff x="0" y="0"/>
          <a:chExt cx="0" cy="0"/>
        </a:xfrm>
      </p:grpSpPr>
      <p:sp>
        <p:nvSpPr>
          <p:cNvPr id="2" name="Title 1"/>
          <p:cNvSpPr>
            <a:spLocks noGrp="1"/>
          </p:cNvSpPr>
          <p:nvPr>
            <p:ph type="title"/>
          </p:nvPr>
        </p:nvSpPr>
        <p:spPr>
          <a:xfrm>
            <a:off x="-86109" y="-147738"/>
            <a:ext cx="2511257" cy="581773"/>
          </a:xfrm>
          <a:prstGeom prst="round2DiagRect">
            <a:avLst>
              <a:gd name="adj1" fmla="val 24968"/>
              <a:gd name="adj2" fmla="val 0"/>
            </a:avLst>
          </a:prstGeom>
          <a:solidFill>
            <a:schemeClr val="accent1"/>
          </a:solidFill>
        </p:spPr>
        <p:txBody>
          <a:bodyPr lIns="365760" anchor="b">
            <a:normAutofit/>
          </a:bodyPr>
          <a:lstStyle>
            <a:lvl1pPr algn="l">
              <a:defRPr sz="1050" b="1" cap="all" baseline="0">
                <a:solidFill>
                  <a:schemeClr val="bg1"/>
                </a:solidFill>
                <a:latin typeface="Tahoma" panose="020B0604030504040204" pitchFamily="34" charset="0"/>
                <a:ea typeface="Tahoma" panose="020B0604030504040204" pitchFamily="34" charset="0"/>
                <a:cs typeface="Tahoma" panose="020B0604030504040204" pitchFamily="34" charset="0"/>
              </a:defRPr>
            </a:lvl1pPr>
          </a:lstStyle>
          <a:p>
            <a:r>
              <a:rPr lang="en-US"/>
              <a:t>Click to edit Master title style</a:t>
            </a:r>
          </a:p>
        </p:txBody>
      </p:sp>
      <p:sp>
        <p:nvSpPr>
          <p:cNvPr id="3" name="Content Placeholder 2"/>
          <p:cNvSpPr>
            <a:spLocks noGrp="1"/>
          </p:cNvSpPr>
          <p:nvPr>
            <p:ph idx="1"/>
          </p:nvPr>
        </p:nvSpPr>
        <p:spPr>
          <a:xfrm>
            <a:off x="764931" y="2098996"/>
            <a:ext cx="7614139" cy="2610469"/>
          </a:xfrm>
        </p:spPr>
        <p:txBody>
          <a:bodyPr>
            <a:normAutofit/>
          </a:bodyPr>
          <a:lstStyle>
            <a:lvl1pPr marL="171450" indent="-171450">
              <a:buFontTx/>
              <a:buBlip>
                <a:blip r:embed="rId2"/>
              </a:buBlip>
              <a:defRPr sz="1800">
                <a:latin typeface="Tahoma" panose="020B0604030504040204" pitchFamily="34" charset="0"/>
                <a:ea typeface="Tahoma" panose="020B0604030504040204" pitchFamily="34" charset="0"/>
                <a:cs typeface="Tahoma" panose="020B0604030504040204" pitchFamily="34" charset="0"/>
              </a:defRPr>
            </a:lvl1pPr>
            <a:lvl2pPr marL="514350" indent="-171450">
              <a:buFontTx/>
              <a:buBlip>
                <a:blip r:embed="rId2"/>
              </a:buBlip>
              <a:defRPr sz="1500">
                <a:latin typeface="Tahoma" panose="020B0604030504040204" pitchFamily="34" charset="0"/>
                <a:ea typeface="Tahoma" panose="020B0604030504040204" pitchFamily="34" charset="0"/>
                <a:cs typeface="Tahoma" panose="020B0604030504040204" pitchFamily="34" charset="0"/>
              </a:defRPr>
            </a:lvl2pPr>
            <a:lvl3pPr marL="857250" indent="-171450">
              <a:buFontTx/>
              <a:buBlip>
                <a:blip r:embed="rId2"/>
              </a:buBlip>
              <a:defRPr sz="1350">
                <a:latin typeface="Tahoma" panose="020B0604030504040204" pitchFamily="34" charset="0"/>
                <a:ea typeface="Tahoma" panose="020B0604030504040204" pitchFamily="34" charset="0"/>
                <a:cs typeface="Tahoma" panose="020B0604030504040204" pitchFamily="34" charset="0"/>
              </a:defRPr>
            </a:lvl3pPr>
            <a:lvl4pPr marL="1200150" indent="-171450">
              <a:buFontTx/>
              <a:buBlip>
                <a:blip r:embed="rId2"/>
              </a:buBlip>
              <a:defRPr sz="1200">
                <a:latin typeface="Tahoma" panose="020B0604030504040204" pitchFamily="34" charset="0"/>
                <a:ea typeface="Tahoma" panose="020B0604030504040204" pitchFamily="34" charset="0"/>
                <a:cs typeface="Tahoma" panose="020B0604030504040204" pitchFamily="34" charset="0"/>
              </a:defRPr>
            </a:lvl4pPr>
            <a:lvl5pPr marL="1543050" indent="-171450">
              <a:buFontTx/>
              <a:buBlip>
                <a:blip r:embed="rId2"/>
              </a:buBlip>
              <a:defRPr sz="1200">
                <a:latin typeface="Tahoma" panose="020B0604030504040204" pitchFamily="34" charset="0"/>
                <a:ea typeface="Tahoma" panose="020B0604030504040204" pitchFamily="34" charset="0"/>
                <a:cs typeface="Tahoma" panose="020B060403050404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ext Placeholder 8"/>
          <p:cNvSpPr>
            <a:spLocks noGrp="1"/>
          </p:cNvSpPr>
          <p:nvPr>
            <p:ph type="body" sz="quarter" idx="13"/>
          </p:nvPr>
        </p:nvSpPr>
        <p:spPr>
          <a:xfrm>
            <a:off x="764930" y="1049499"/>
            <a:ext cx="7614139" cy="742949"/>
          </a:xfrm>
        </p:spPr>
        <p:txBody>
          <a:bodyPr>
            <a:normAutofit/>
          </a:bodyPr>
          <a:lstStyle>
            <a:lvl1pPr marL="0" indent="0" algn="l">
              <a:buNone/>
              <a:defRPr sz="2400" b="1">
                <a:latin typeface="Aleo" pitchFamily="2" charset="77"/>
              </a:defRPr>
            </a:lvl1pPr>
          </a:lstStyle>
          <a:p>
            <a:pPr lvl="0"/>
            <a:r>
              <a:rPr lang="en-US"/>
              <a:t>Click to edit Master text styles</a:t>
            </a:r>
          </a:p>
        </p:txBody>
      </p:sp>
    </p:spTree>
    <p:extLst>
      <p:ext uri="{BB962C8B-B14F-4D97-AF65-F5344CB8AC3E}">
        <p14:creationId xmlns:p14="http://schemas.microsoft.com/office/powerpoint/2010/main" val="851137295"/>
      </p:ext>
    </p:extLst>
  </p:cSld>
  <p:clrMapOvr>
    <a:masterClrMapping/>
  </p:clrMapOvr>
  <p:hf sldNum="0" hdr="0" ftr="0" dt="0"/>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tab sidebar BLUE">
    <p:spTree>
      <p:nvGrpSpPr>
        <p:cNvPr id="1" name=""/>
        <p:cNvGrpSpPr/>
        <p:nvPr/>
      </p:nvGrpSpPr>
      <p:grpSpPr>
        <a:xfrm>
          <a:off x="0" y="0"/>
          <a:ext cx="0" cy="0"/>
          <a:chOff x="0" y="0"/>
          <a:chExt cx="0" cy="0"/>
        </a:xfrm>
      </p:grpSpPr>
      <p:sp>
        <p:nvSpPr>
          <p:cNvPr id="7" name="Text Placeholder 6"/>
          <p:cNvSpPr>
            <a:spLocks noGrp="1"/>
          </p:cNvSpPr>
          <p:nvPr>
            <p:ph type="body" sz="quarter" idx="15"/>
          </p:nvPr>
        </p:nvSpPr>
        <p:spPr>
          <a:xfrm>
            <a:off x="6067839" y="0"/>
            <a:ext cx="3076161" cy="5143500"/>
          </a:xfrm>
          <a:solidFill>
            <a:srgbClr val="0388A6">
              <a:alpha val="23137"/>
            </a:srgbClr>
          </a:solidFill>
          <a:ln>
            <a:noFill/>
          </a:ln>
        </p:spPr>
        <p:txBody>
          <a:bodyPr anchor="ctr">
            <a:normAutofit/>
          </a:bodyPr>
          <a:lstStyle>
            <a:lvl1pPr marL="0" indent="0" algn="ctr">
              <a:buNone/>
              <a:defRPr sz="1050">
                <a:latin typeface="Tahoma" panose="020B0604030504040204" pitchFamily="34" charset="0"/>
                <a:ea typeface="Tahoma" panose="020B0604030504040204" pitchFamily="34" charset="0"/>
                <a:cs typeface="Tahoma" panose="020B0604030504040204" pitchFamily="34" charset="0"/>
              </a:defRPr>
            </a:lvl1pPr>
            <a:lvl2pPr marL="342900" indent="0">
              <a:buNone/>
              <a:defRPr sz="1200"/>
            </a:lvl2pPr>
            <a:lvl3pPr marL="685800" indent="0">
              <a:buNone/>
              <a:defRPr sz="1050"/>
            </a:lvl3pPr>
            <a:lvl4pPr marL="1028700" indent="0">
              <a:buNone/>
              <a:defRPr sz="900"/>
            </a:lvl4pPr>
            <a:lvl5pPr marL="1371600" indent="0">
              <a:buNone/>
              <a:defRPr sz="900"/>
            </a:lvl5pPr>
          </a:lstStyle>
          <a:p>
            <a:pPr lvl="0"/>
            <a:r>
              <a:rPr lang="en-US"/>
              <a:t>Click to edit Master text styles</a:t>
            </a:r>
          </a:p>
        </p:txBody>
      </p:sp>
      <p:sp>
        <p:nvSpPr>
          <p:cNvPr id="9" name="Text Placeholder 8"/>
          <p:cNvSpPr>
            <a:spLocks noGrp="1"/>
          </p:cNvSpPr>
          <p:nvPr>
            <p:ph type="body" sz="quarter" idx="13"/>
          </p:nvPr>
        </p:nvSpPr>
        <p:spPr>
          <a:xfrm>
            <a:off x="764930" y="1049499"/>
            <a:ext cx="4706561" cy="742949"/>
          </a:xfrm>
        </p:spPr>
        <p:txBody>
          <a:bodyPr>
            <a:normAutofit/>
          </a:bodyPr>
          <a:lstStyle>
            <a:lvl1pPr marL="0" indent="0" algn="l">
              <a:buNone/>
              <a:defRPr sz="2400" b="1">
                <a:latin typeface="Aleo" pitchFamily="2" charset="77"/>
              </a:defRPr>
            </a:lvl1pPr>
          </a:lstStyle>
          <a:p>
            <a:pPr lvl="0"/>
            <a:r>
              <a:rPr lang="en-US"/>
              <a:t>Click to edit Master text styles</a:t>
            </a:r>
          </a:p>
        </p:txBody>
      </p:sp>
      <p:sp>
        <p:nvSpPr>
          <p:cNvPr id="4" name="Content Placeholder 2"/>
          <p:cNvSpPr>
            <a:spLocks noGrp="1"/>
          </p:cNvSpPr>
          <p:nvPr>
            <p:ph idx="16"/>
          </p:nvPr>
        </p:nvSpPr>
        <p:spPr>
          <a:xfrm>
            <a:off x="764931" y="2098996"/>
            <a:ext cx="4706560" cy="2610469"/>
          </a:xfrm>
        </p:spPr>
        <p:txBody>
          <a:bodyPr>
            <a:normAutofit/>
          </a:bodyPr>
          <a:lstStyle>
            <a:lvl1pPr marL="171450" indent="-171450">
              <a:buFontTx/>
              <a:buBlip>
                <a:blip r:embed="rId2"/>
              </a:buBlip>
              <a:defRPr sz="1800">
                <a:latin typeface="Tahoma" panose="020B0604030504040204" pitchFamily="34" charset="0"/>
                <a:ea typeface="Tahoma" panose="020B0604030504040204" pitchFamily="34" charset="0"/>
                <a:cs typeface="Tahoma" panose="020B0604030504040204" pitchFamily="34" charset="0"/>
              </a:defRPr>
            </a:lvl1pPr>
            <a:lvl2pPr marL="514350" indent="-171450">
              <a:buFontTx/>
              <a:buBlip>
                <a:blip r:embed="rId2"/>
              </a:buBlip>
              <a:defRPr sz="1500">
                <a:latin typeface="Tahoma" panose="020B0604030504040204" pitchFamily="34" charset="0"/>
                <a:ea typeface="Tahoma" panose="020B0604030504040204" pitchFamily="34" charset="0"/>
                <a:cs typeface="Tahoma" panose="020B0604030504040204" pitchFamily="34" charset="0"/>
              </a:defRPr>
            </a:lvl2pPr>
            <a:lvl3pPr marL="857250" indent="-171450">
              <a:buFontTx/>
              <a:buBlip>
                <a:blip r:embed="rId2"/>
              </a:buBlip>
              <a:defRPr sz="1350">
                <a:latin typeface="Tahoma" panose="020B0604030504040204" pitchFamily="34" charset="0"/>
                <a:ea typeface="Tahoma" panose="020B0604030504040204" pitchFamily="34" charset="0"/>
                <a:cs typeface="Tahoma" panose="020B0604030504040204" pitchFamily="34" charset="0"/>
              </a:defRPr>
            </a:lvl3pPr>
            <a:lvl4pPr marL="1200150" indent="-171450">
              <a:buFontTx/>
              <a:buBlip>
                <a:blip r:embed="rId2"/>
              </a:buBlip>
              <a:defRPr sz="1200">
                <a:latin typeface="Tahoma" panose="020B0604030504040204" pitchFamily="34" charset="0"/>
                <a:ea typeface="Tahoma" panose="020B0604030504040204" pitchFamily="34" charset="0"/>
                <a:cs typeface="Tahoma" panose="020B0604030504040204" pitchFamily="34" charset="0"/>
              </a:defRPr>
            </a:lvl4pPr>
            <a:lvl5pPr marL="1543050" indent="-171450">
              <a:buFontTx/>
              <a:buBlip>
                <a:blip r:embed="rId2"/>
              </a:buBlip>
              <a:defRPr sz="1200">
                <a:latin typeface="Tahoma" panose="020B0604030504040204" pitchFamily="34" charset="0"/>
                <a:ea typeface="Tahoma" panose="020B0604030504040204" pitchFamily="34" charset="0"/>
                <a:cs typeface="Tahoma" panose="020B060403050404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itle 1"/>
          <p:cNvSpPr>
            <a:spLocks noGrp="1"/>
          </p:cNvSpPr>
          <p:nvPr>
            <p:ph type="title"/>
          </p:nvPr>
        </p:nvSpPr>
        <p:spPr>
          <a:xfrm>
            <a:off x="-86109" y="-147738"/>
            <a:ext cx="2511257" cy="581773"/>
          </a:xfrm>
          <a:prstGeom prst="round2DiagRect">
            <a:avLst>
              <a:gd name="adj1" fmla="val 24968"/>
              <a:gd name="adj2" fmla="val 0"/>
            </a:avLst>
          </a:prstGeom>
          <a:solidFill>
            <a:schemeClr val="accent1"/>
          </a:solidFill>
        </p:spPr>
        <p:txBody>
          <a:bodyPr lIns="365760" anchor="b">
            <a:normAutofit/>
          </a:bodyPr>
          <a:lstStyle>
            <a:lvl1pPr algn="l">
              <a:defRPr sz="1050" b="1" cap="all" baseline="0">
                <a:solidFill>
                  <a:schemeClr val="bg1"/>
                </a:solidFill>
                <a:latin typeface="Tahoma" panose="020B0604030504040204" pitchFamily="34" charset="0"/>
                <a:ea typeface="Tahoma" panose="020B0604030504040204" pitchFamily="34" charset="0"/>
                <a:cs typeface="Tahoma" panose="020B0604030504040204" pitchFamily="34" charset="0"/>
              </a:defRPr>
            </a:lvl1pPr>
          </a:lstStyle>
          <a:p>
            <a:r>
              <a:rPr lang="en-US"/>
              <a:t>Click to edit Master title style</a:t>
            </a:r>
          </a:p>
        </p:txBody>
      </p:sp>
      <p:sp>
        <p:nvSpPr>
          <p:cNvPr id="6" name="Text Placeholder 8"/>
          <p:cNvSpPr>
            <a:spLocks noGrp="1"/>
          </p:cNvSpPr>
          <p:nvPr>
            <p:ph type="body" sz="quarter" idx="17"/>
          </p:nvPr>
        </p:nvSpPr>
        <p:spPr>
          <a:xfrm>
            <a:off x="7040647" y="2297274"/>
            <a:ext cx="1130546" cy="171449"/>
          </a:xfrm>
        </p:spPr>
        <p:txBody>
          <a:bodyPr>
            <a:normAutofit/>
          </a:bodyPr>
          <a:lstStyle>
            <a:lvl1pPr marL="0" indent="0" algn="l">
              <a:buNone/>
              <a:defRPr sz="900" b="0">
                <a:latin typeface="Tahoma" panose="020B0604030504040204" pitchFamily="34" charset="0"/>
                <a:ea typeface="Tahoma" panose="020B0604030504040204" pitchFamily="34" charset="0"/>
                <a:cs typeface="Tahoma" panose="020B0604030504040204" pitchFamily="34" charset="0"/>
              </a:defRPr>
            </a:lvl1pPr>
          </a:lstStyle>
          <a:p>
            <a:pPr lvl="0"/>
            <a:r>
              <a:rPr lang="en-US"/>
              <a:t>Click to edit Master text styles</a:t>
            </a:r>
          </a:p>
        </p:txBody>
      </p:sp>
    </p:spTree>
    <p:extLst>
      <p:ext uri="{BB962C8B-B14F-4D97-AF65-F5344CB8AC3E}">
        <p14:creationId xmlns:p14="http://schemas.microsoft.com/office/powerpoint/2010/main" val="1493387849"/>
      </p:ext>
    </p:extLst>
  </p:cSld>
  <p:clrMapOvr>
    <a:masterClrMapping/>
  </p:clrMapOvr>
  <p:transition spd="slow"/>
  <p:hf sldNum="0" hdr="0" ftr="0" dt="0"/>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tab graphic and description BLUE">
    <p:spTree>
      <p:nvGrpSpPr>
        <p:cNvPr id="1" name=""/>
        <p:cNvGrpSpPr/>
        <p:nvPr/>
      </p:nvGrpSpPr>
      <p:grpSpPr>
        <a:xfrm>
          <a:off x="0" y="0"/>
          <a:ext cx="0" cy="0"/>
          <a:chOff x="0" y="0"/>
          <a:chExt cx="0" cy="0"/>
        </a:xfrm>
      </p:grpSpPr>
      <p:sp>
        <p:nvSpPr>
          <p:cNvPr id="5" name="Text Placeholder 6"/>
          <p:cNvSpPr>
            <a:spLocks noGrp="1"/>
          </p:cNvSpPr>
          <p:nvPr>
            <p:ph type="body" sz="quarter" idx="15"/>
          </p:nvPr>
        </p:nvSpPr>
        <p:spPr>
          <a:xfrm>
            <a:off x="0" y="1585266"/>
            <a:ext cx="9144000" cy="3558234"/>
          </a:xfrm>
          <a:solidFill>
            <a:srgbClr val="0388A6">
              <a:alpha val="23137"/>
            </a:srgbClr>
          </a:solidFill>
          <a:ln>
            <a:noFill/>
          </a:ln>
        </p:spPr>
        <p:txBody>
          <a:bodyPr anchor="ctr">
            <a:normAutofit/>
          </a:bodyPr>
          <a:lstStyle>
            <a:lvl1pPr marL="0" indent="0" algn="ctr">
              <a:buNone/>
              <a:defRPr sz="1050">
                <a:latin typeface="Tahoma" panose="020B0604030504040204" pitchFamily="34" charset="0"/>
                <a:ea typeface="Tahoma" panose="020B0604030504040204" pitchFamily="34" charset="0"/>
                <a:cs typeface="Tahoma" panose="020B0604030504040204" pitchFamily="34" charset="0"/>
              </a:defRPr>
            </a:lvl1pPr>
            <a:lvl2pPr marL="342900" indent="0">
              <a:buNone/>
              <a:defRPr sz="1200"/>
            </a:lvl2pPr>
            <a:lvl3pPr marL="685800" indent="0">
              <a:buNone/>
              <a:defRPr sz="1050"/>
            </a:lvl3pPr>
            <a:lvl4pPr marL="1028700" indent="0">
              <a:buNone/>
              <a:defRPr sz="900"/>
            </a:lvl4pPr>
            <a:lvl5pPr marL="1371600" indent="0">
              <a:buNone/>
              <a:defRPr sz="900"/>
            </a:lvl5pPr>
          </a:lstStyle>
          <a:p>
            <a:pPr lvl="0"/>
            <a:r>
              <a:rPr lang="en-US"/>
              <a:t>Click to edit Master text styles</a:t>
            </a:r>
          </a:p>
        </p:txBody>
      </p:sp>
      <p:sp>
        <p:nvSpPr>
          <p:cNvPr id="2" name="Title 1"/>
          <p:cNvSpPr>
            <a:spLocks noGrp="1"/>
          </p:cNvSpPr>
          <p:nvPr>
            <p:ph type="title"/>
          </p:nvPr>
        </p:nvSpPr>
        <p:spPr>
          <a:xfrm>
            <a:off x="-86109" y="-147738"/>
            <a:ext cx="2511257" cy="581773"/>
          </a:xfrm>
          <a:prstGeom prst="round2DiagRect">
            <a:avLst>
              <a:gd name="adj1" fmla="val 24968"/>
              <a:gd name="adj2" fmla="val 0"/>
            </a:avLst>
          </a:prstGeom>
          <a:solidFill>
            <a:schemeClr val="accent1"/>
          </a:solidFill>
        </p:spPr>
        <p:txBody>
          <a:bodyPr lIns="365760" anchor="b">
            <a:normAutofit/>
          </a:bodyPr>
          <a:lstStyle>
            <a:lvl1pPr algn="l">
              <a:defRPr sz="1050" b="1" cap="all" baseline="0">
                <a:solidFill>
                  <a:schemeClr val="bg1"/>
                </a:solidFill>
                <a:latin typeface="Tahoma" panose="020B0604030504040204" pitchFamily="34" charset="0"/>
                <a:ea typeface="Tahoma" panose="020B0604030504040204" pitchFamily="34" charset="0"/>
                <a:cs typeface="Tahoma" panose="020B0604030504040204" pitchFamily="34" charset="0"/>
              </a:defRPr>
            </a:lvl1pPr>
          </a:lstStyle>
          <a:p>
            <a:r>
              <a:rPr lang="en-US"/>
              <a:t>Click to edit Master title style</a:t>
            </a:r>
          </a:p>
        </p:txBody>
      </p:sp>
      <p:sp>
        <p:nvSpPr>
          <p:cNvPr id="9" name="Text Placeholder 8"/>
          <p:cNvSpPr>
            <a:spLocks noGrp="1"/>
          </p:cNvSpPr>
          <p:nvPr>
            <p:ph type="body" sz="quarter" idx="13"/>
          </p:nvPr>
        </p:nvSpPr>
        <p:spPr>
          <a:xfrm>
            <a:off x="764929" y="628651"/>
            <a:ext cx="7731371" cy="762000"/>
          </a:xfrm>
        </p:spPr>
        <p:txBody>
          <a:bodyPr>
            <a:normAutofit/>
          </a:bodyPr>
          <a:lstStyle>
            <a:lvl1pPr marL="0" indent="0" algn="ctr">
              <a:buNone/>
              <a:defRPr sz="2400" b="0">
                <a:latin typeface="Aleo" pitchFamily="2" charset="77"/>
              </a:defRPr>
            </a:lvl1pPr>
          </a:lstStyle>
          <a:p>
            <a:pPr lvl="0"/>
            <a:r>
              <a:rPr lang="en-US"/>
              <a:t>Click to edit Master text styles</a:t>
            </a:r>
          </a:p>
        </p:txBody>
      </p:sp>
      <p:sp>
        <p:nvSpPr>
          <p:cNvPr id="3" name="Text Placeholder 8"/>
          <p:cNvSpPr>
            <a:spLocks noGrp="1"/>
          </p:cNvSpPr>
          <p:nvPr>
            <p:ph type="body" sz="quarter" idx="16"/>
          </p:nvPr>
        </p:nvSpPr>
        <p:spPr>
          <a:xfrm>
            <a:off x="4065342" y="3192934"/>
            <a:ext cx="1130546" cy="171449"/>
          </a:xfrm>
        </p:spPr>
        <p:txBody>
          <a:bodyPr>
            <a:normAutofit/>
          </a:bodyPr>
          <a:lstStyle>
            <a:lvl1pPr marL="0" indent="0" algn="l">
              <a:buNone/>
              <a:defRPr sz="900" b="0">
                <a:latin typeface="Tahoma" panose="020B0604030504040204" pitchFamily="34" charset="0"/>
                <a:ea typeface="Tahoma" panose="020B0604030504040204" pitchFamily="34" charset="0"/>
                <a:cs typeface="Tahoma" panose="020B0604030504040204" pitchFamily="34" charset="0"/>
              </a:defRPr>
            </a:lvl1pPr>
          </a:lstStyle>
          <a:p>
            <a:pPr lvl="0"/>
            <a:r>
              <a:rPr lang="en-US"/>
              <a:t>Click to edit Master text styles</a:t>
            </a:r>
          </a:p>
        </p:txBody>
      </p:sp>
    </p:spTree>
    <p:extLst>
      <p:ext uri="{BB962C8B-B14F-4D97-AF65-F5344CB8AC3E}">
        <p14:creationId xmlns:p14="http://schemas.microsoft.com/office/powerpoint/2010/main" val="69858961"/>
      </p:ext>
    </p:extLst>
  </p:cSld>
  <p:clrMapOvr>
    <a:masterClrMapping/>
  </p:clrMapOvr>
  <p:transition spd="slow"/>
  <p:hf sldNum="0" hdr="0" ftr="0" dt="0"/>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tab title content RED">
    <p:spTree>
      <p:nvGrpSpPr>
        <p:cNvPr id="1" name=""/>
        <p:cNvGrpSpPr/>
        <p:nvPr/>
      </p:nvGrpSpPr>
      <p:grpSpPr>
        <a:xfrm>
          <a:off x="0" y="0"/>
          <a:ext cx="0" cy="0"/>
          <a:chOff x="0" y="0"/>
          <a:chExt cx="0" cy="0"/>
        </a:xfrm>
      </p:grpSpPr>
      <p:sp>
        <p:nvSpPr>
          <p:cNvPr id="2" name="Title 1"/>
          <p:cNvSpPr>
            <a:spLocks noGrp="1"/>
          </p:cNvSpPr>
          <p:nvPr>
            <p:ph type="title"/>
          </p:nvPr>
        </p:nvSpPr>
        <p:spPr>
          <a:xfrm>
            <a:off x="-86109" y="-147738"/>
            <a:ext cx="2511257" cy="581773"/>
          </a:xfrm>
          <a:prstGeom prst="round2DiagRect">
            <a:avLst>
              <a:gd name="adj1" fmla="val 24968"/>
              <a:gd name="adj2" fmla="val 0"/>
            </a:avLst>
          </a:prstGeom>
          <a:solidFill>
            <a:schemeClr val="accent2"/>
          </a:solidFill>
        </p:spPr>
        <p:txBody>
          <a:bodyPr lIns="365760" anchor="b">
            <a:normAutofit/>
          </a:bodyPr>
          <a:lstStyle>
            <a:lvl1pPr algn="l">
              <a:defRPr sz="1050" b="1" cap="all" baseline="0">
                <a:solidFill>
                  <a:schemeClr val="bg1"/>
                </a:solidFill>
                <a:latin typeface="Tahoma" panose="020B0604030504040204" pitchFamily="34" charset="0"/>
                <a:ea typeface="Tahoma" panose="020B0604030504040204" pitchFamily="34" charset="0"/>
                <a:cs typeface="Tahoma" panose="020B0604030504040204" pitchFamily="34" charset="0"/>
              </a:defRPr>
            </a:lvl1pPr>
          </a:lstStyle>
          <a:p>
            <a:r>
              <a:rPr lang="en-US"/>
              <a:t>Click to edit Master title style</a:t>
            </a:r>
          </a:p>
        </p:txBody>
      </p:sp>
      <p:sp>
        <p:nvSpPr>
          <p:cNvPr id="3" name="Content Placeholder 2"/>
          <p:cNvSpPr>
            <a:spLocks noGrp="1"/>
          </p:cNvSpPr>
          <p:nvPr>
            <p:ph idx="1"/>
          </p:nvPr>
        </p:nvSpPr>
        <p:spPr>
          <a:xfrm>
            <a:off x="764931" y="2098996"/>
            <a:ext cx="7614139" cy="2610469"/>
          </a:xfrm>
        </p:spPr>
        <p:txBody>
          <a:bodyPr>
            <a:normAutofit/>
          </a:bodyPr>
          <a:lstStyle>
            <a:lvl1pPr marL="171450" indent="-171450">
              <a:buFontTx/>
              <a:buBlip>
                <a:blip r:embed="rId2"/>
              </a:buBlip>
              <a:defRPr sz="1800">
                <a:latin typeface="Tahoma" panose="020B0604030504040204" pitchFamily="34" charset="0"/>
                <a:ea typeface="Tahoma" panose="020B0604030504040204" pitchFamily="34" charset="0"/>
                <a:cs typeface="Tahoma" panose="020B0604030504040204" pitchFamily="34" charset="0"/>
              </a:defRPr>
            </a:lvl1pPr>
            <a:lvl2pPr marL="514350" indent="-171450">
              <a:buFontTx/>
              <a:buBlip>
                <a:blip r:embed="rId2"/>
              </a:buBlip>
              <a:defRPr sz="1500">
                <a:latin typeface="Tahoma" panose="020B0604030504040204" pitchFamily="34" charset="0"/>
                <a:ea typeface="Tahoma" panose="020B0604030504040204" pitchFamily="34" charset="0"/>
                <a:cs typeface="Tahoma" panose="020B0604030504040204" pitchFamily="34" charset="0"/>
              </a:defRPr>
            </a:lvl2pPr>
            <a:lvl3pPr marL="857250" indent="-171450">
              <a:buFontTx/>
              <a:buBlip>
                <a:blip r:embed="rId2"/>
              </a:buBlip>
              <a:defRPr sz="1350">
                <a:latin typeface="Tahoma" panose="020B0604030504040204" pitchFamily="34" charset="0"/>
                <a:ea typeface="Tahoma" panose="020B0604030504040204" pitchFamily="34" charset="0"/>
                <a:cs typeface="Tahoma" panose="020B0604030504040204" pitchFamily="34" charset="0"/>
              </a:defRPr>
            </a:lvl3pPr>
            <a:lvl4pPr marL="1200150" indent="-171450">
              <a:buFontTx/>
              <a:buBlip>
                <a:blip r:embed="rId2"/>
              </a:buBlip>
              <a:defRPr sz="1200">
                <a:latin typeface="Tahoma" panose="020B0604030504040204" pitchFamily="34" charset="0"/>
                <a:ea typeface="Tahoma" panose="020B0604030504040204" pitchFamily="34" charset="0"/>
                <a:cs typeface="Tahoma" panose="020B0604030504040204" pitchFamily="34" charset="0"/>
              </a:defRPr>
            </a:lvl4pPr>
            <a:lvl5pPr marL="1543050" indent="-171450">
              <a:buFontTx/>
              <a:buBlip>
                <a:blip r:embed="rId2"/>
              </a:buBlip>
              <a:defRPr sz="1200">
                <a:latin typeface="Tahoma" panose="020B0604030504040204" pitchFamily="34" charset="0"/>
                <a:ea typeface="Tahoma" panose="020B0604030504040204" pitchFamily="34" charset="0"/>
                <a:cs typeface="Tahoma" panose="020B060403050404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ext Placeholder 8"/>
          <p:cNvSpPr>
            <a:spLocks noGrp="1"/>
          </p:cNvSpPr>
          <p:nvPr>
            <p:ph type="body" sz="quarter" idx="13"/>
          </p:nvPr>
        </p:nvSpPr>
        <p:spPr>
          <a:xfrm>
            <a:off x="764930" y="1049499"/>
            <a:ext cx="7614139" cy="742949"/>
          </a:xfrm>
        </p:spPr>
        <p:txBody>
          <a:bodyPr>
            <a:normAutofit/>
          </a:bodyPr>
          <a:lstStyle>
            <a:lvl1pPr marL="0" indent="0" algn="l">
              <a:buNone/>
              <a:defRPr sz="2400" b="1">
                <a:latin typeface="Aleo" pitchFamily="2" charset="77"/>
              </a:defRPr>
            </a:lvl1pPr>
          </a:lstStyle>
          <a:p>
            <a:pPr lvl="0"/>
            <a:r>
              <a:rPr lang="en-US"/>
              <a:t>Click to edit Master text styles</a:t>
            </a:r>
          </a:p>
        </p:txBody>
      </p:sp>
    </p:spTree>
    <p:extLst>
      <p:ext uri="{BB962C8B-B14F-4D97-AF65-F5344CB8AC3E}">
        <p14:creationId xmlns:p14="http://schemas.microsoft.com/office/powerpoint/2010/main" val="1619645429"/>
      </p:ext>
    </p:extLst>
  </p:cSld>
  <p:clrMapOvr>
    <a:masterClrMapping/>
  </p:clrMapOvr>
  <p:hf sldNum="0" hdr="0" ftr="0" dt="0"/>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tab sidebar RED">
    <p:spTree>
      <p:nvGrpSpPr>
        <p:cNvPr id="1" name=""/>
        <p:cNvGrpSpPr/>
        <p:nvPr/>
      </p:nvGrpSpPr>
      <p:grpSpPr>
        <a:xfrm>
          <a:off x="0" y="0"/>
          <a:ext cx="0" cy="0"/>
          <a:chOff x="0" y="0"/>
          <a:chExt cx="0" cy="0"/>
        </a:xfrm>
      </p:grpSpPr>
      <p:sp>
        <p:nvSpPr>
          <p:cNvPr id="2" name="Title 1"/>
          <p:cNvSpPr>
            <a:spLocks noGrp="1"/>
          </p:cNvSpPr>
          <p:nvPr>
            <p:ph type="title"/>
          </p:nvPr>
        </p:nvSpPr>
        <p:spPr>
          <a:xfrm>
            <a:off x="-86109" y="-147738"/>
            <a:ext cx="2511257" cy="581773"/>
          </a:xfrm>
          <a:prstGeom prst="round2DiagRect">
            <a:avLst>
              <a:gd name="adj1" fmla="val 24968"/>
              <a:gd name="adj2" fmla="val 0"/>
            </a:avLst>
          </a:prstGeom>
          <a:solidFill>
            <a:schemeClr val="accent2"/>
          </a:solidFill>
        </p:spPr>
        <p:txBody>
          <a:bodyPr lIns="365760" anchor="b">
            <a:normAutofit/>
          </a:bodyPr>
          <a:lstStyle>
            <a:lvl1pPr algn="l">
              <a:defRPr sz="1050" b="1" cap="all" baseline="0">
                <a:solidFill>
                  <a:schemeClr val="bg1"/>
                </a:solidFill>
                <a:latin typeface="Tahoma" panose="020B0604030504040204" pitchFamily="34" charset="0"/>
                <a:ea typeface="Tahoma" panose="020B0604030504040204" pitchFamily="34" charset="0"/>
                <a:cs typeface="Tahoma" panose="020B0604030504040204" pitchFamily="34" charset="0"/>
              </a:defRPr>
            </a:lvl1pPr>
          </a:lstStyle>
          <a:p>
            <a:r>
              <a:rPr lang="en-US"/>
              <a:t>Click to edit Master title style</a:t>
            </a:r>
          </a:p>
        </p:txBody>
      </p:sp>
      <p:sp>
        <p:nvSpPr>
          <p:cNvPr id="3" name="Content Placeholder 2"/>
          <p:cNvSpPr>
            <a:spLocks noGrp="1"/>
          </p:cNvSpPr>
          <p:nvPr>
            <p:ph idx="1"/>
          </p:nvPr>
        </p:nvSpPr>
        <p:spPr>
          <a:xfrm>
            <a:off x="764930" y="2098996"/>
            <a:ext cx="4728924" cy="2610469"/>
          </a:xfrm>
        </p:spPr>
        <p:txBody>
          <a:bodyPr>
            <a:normAutofit/>
          </a:bodyPr>
          <a:lstStyle>
            <a:lvl1pPr marL="171450" indent="-171450">
              <a:buFontTx/>
              <a:buBlip>
                <a:blip r:embed="rId2"/>
              </a:buBlip>
              <a:defRPr sz="1800">
                <a:latin typeface="Tahoma" panose="020B0604030504040204" pitchFamily="34" charset="0"/>
                <a:ea typeface="Tahoma" panose="020B0604030504040204" pitchFamily="34" charset="0"/>
                <a:cs typeface="Tahoma" panose="020B0604030504040204" pitchFamily="34" charset="0"/>
              </a:defRPr>
            </a:lvl1pPr>
            <a:lvl2pPr marL="514350" indent="-171450">
              <a:buFontTx/>
              <a:buBlip>
                <a:blip r:embed="rId2"/>
              </a:buBlip>
              <a:defRPr sz="1500">
                <a:latin typeface="Tahoma" panose="020B0604030504040204" pitchFamily="34" charset="0"/>
                <a:ea typeface="Tahoma" panose="020B0604030504040204" pitchFamily="34" charset="0"/>
                <a:cs typeface="Tahoma" panose="020B0604030504040204" pitchFamily="34" charset="0"/>
              </a:defRPr>
            </a:lvl2pPr>
            <a:lvl3pPr marL="857250" indent="-171450">
              <a:buFontTx/>
              <a:buBlip>
                <a:blip r:embed="rId2"/>
              </a:buBlip>
              <a:defRPr sz="1350">
                <a:latin typeface="Tahoma" panose="020B0604030504040204" pitchFamily="34" charset="0"/>
                <a:ea typeface="Tahoma" panose="020B0604030504040204" pitchFamily="34" charset="0"/>
                <a:cs typeface="Tahoma" panose="020B0604030504040204" pitchFamily="34" charset="0"/>
              </a:defRPr>
            </a:lvl3pPr>
            <a:lvl4pPr marL="1200150" indent="-171450">
              <a:buFontTx/>
              <a:buBlip>
                <a:blip r:embed="rId2"/>
              </a:buBlip>
              <a:defRPr sz="1200">
                <a:latin typeface="Tahoma" panose="020B0604030504040204" pitchFamily="34" charset="0"/>
                <a:ea typeface="Tahoma" panose="020B0604030504040204" pitchFamily="34" charset="0"/>
                <a:cs typeface="Tahoma" panose="020B0604030504040204" pitchFamily="34" charset="0"/>
              </a:defRPr>
            </a:lvl4pPr>
            <a:lvl5pPr marL="1543050" indent="-171450">
              <a:buFontTx/>
              <a:buBlip>
                <a:blip r:embed="rId2"/>
              </a:buBlip>
              <a:defRPr sz="1200">
                <a:latin typeface="Tahoma" panose="020B0604030504040204" pitchFamily="34" charset="0"/>
                <a:ea typeface="Tahoma" panose="020B0604030504040204" pitchFamily="34" charset="0"/>
                <a:cs typeface="Tahoma" panose="020B060403050404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ext Placeholder 8"/>
          <p:cNvSpPr>
            <a:spLocks noGrp="1"/>
          </p:cNvSpPr>
          <p:nvPr>
            <p:ph type="body" sz="quarter" idx="13"/>
          </p:nvPr>
        </p:nvSpPr>
        <p:spPr>
          <a:xfrm>
            <a:off x="764930" y="1049499"/>
            <a:ext cx="4728924" cy="742949"/>
          </a:xfrm>
        </p:spPr>
        <p:txBody>
          <a:bodyPr>
            <a:normAutofit/>
          </a:bodyPr>
          <a:lstStyle>
            <a:lvl1pPr marL="0" indent="0" algn="l">
              <a:buNone/>
              <a:defRPr sz="2400" b="1">
                <a:latin typeface="Aleo" pitchFamily="2" charset="77"/>
              </a:defRPr>
            </a:lvl1pPr>
          </a:lstStyle>
          <a:p>
            <a:pPr lvl="0"/>
            <a:r>
              <a:rPr lang="en-US"/>
              <a:t>Click to edit Master text styles</a:t>
            </a:r>
          </a:p>
        </p:txBody>
      </p:sp>
      <p:sp>
        <p:nvSpPr>
          <p:cNvPr id="4" name="Text Placeholder 6"/>
          <p:cNvSpPr>
            <a:spLocks noGrp="1"/>
          </p:cNvSpPr>
          <p:nvPr>
            <p:ph type="body" sz="quarter" idx="15"/>
          </p:nvPr>
        </p:nvSpPr>
        <p:spPr>
          <a:xfrm>
            <a:off x="6067839" y="0"/>
            <a:ext cx="3076161" cy="5143500"/>
          </a:xfrm>
          <a:solidFill>
            <a:schemeClr val="accent2">
              <a:lumMod val="60000"/>
              <a:lumOff val="40000"/>
              <a:alpha val="23137"/>
            </a:schemeClr>
          </a:solidFill>
          <a:ln>
            <a:noFill/>
          </a:ln>
        </p:spPr>
        <p:txBody>
          <a:bodyPr anchor="ctr">
            <a:normAutofit/>
          </a:bodyPr>
          <a:lstStyle>
            <a:lvl1pPr marL="0" indent="0" algn="ctr">
              <a:buNone/>
              <a:defRPr sz="1050">
                <a:latin typeface="Tahoma" panose="020B0604030504040204" pitchFamily="34" charset="0"/>
                <a:ea typeface="Tahoma" panose="020B0604030504040204" pitchFamily="34" charset="0"/>
                <a:cs typeface="Tahoma" panose="020B0604030504040204" pitchFamily="34" charset="0"/>
              </a:defRPr>
            </a:lvl1pPr>
            <a:lvl2pPr marL="342900" indent="0">
              <a:buNone/>
              <a:defRPr sz="1200"/>
            </a:lvl2pPr>
            <a:lvl3pPr marL="685800" indent="0">
              <a:buNone/>
              <a:defRPr sz="1050"/>
            </a:lvl3pPr>
            <a:lvl4pPr marL="1028700" indent="0">
              <a:buNone/>
              <a:defRPr sz="900"/>
            </a:lvl4pPr>
            <a:lvl5pPr marL="1371600" indent="0">
              <a:buNone/>
              <a:defRPr sz="900"/>
            </a:lvl5pPr>
          </a:lstStyle>
          <a:p>
            <a:pPr lvl="0"/>
            <a:r>
              <a:rPr lang="en-US"/>
              <a:t>Click to edit Master text styles</a:t>
            </a:r>
          </a:p>
        </p:txBody>
      </p:sp>
      <p:sp>
        <p:nvSpPr>
          <p:cNvPr id="5" name="Text Placeholder 8"/>
          <p:cNvSpPr>
            <a:spLocks noGrp="1"/>
          </p:cNvSpPr>
          <p:nvPr>
            <p:ph type="body" sz="quarter" idx="17"/>
          </p:nvPr>
        </p:nvSpPr>
        <p:spPr>
          <a:xfrm>
            <a:off x="7040647" y="2297274"/>
            <a:ext cx="1130546" cy="171449"/>
          </a:xfrm>
        </p:spPr>
        <p:txBody>
          <a:bodyPr>
            <a:normAutofit/>
          </a:bodyPr>
          <a:lstStyle>
            <a:lvl1pPr marL="0" indent="0" algn="l">
              <a:buNone/>
              <a:defRPr sz="900" b="0">
                <a:latin typeface="Tahoma" panose="020B0604030504040204" pitchFamily="34" charset="0"/>
                <a:ea typeface="Tahoma" panose="020B0604030504040204" pitchFamily="34" charset="0"/>
                <a:cs typeface="Tahoma" panose="020B0604030504040204" pitchFamily="34" charset="0"/>
              </a:defRPr>
            </a:lvl1pPr>
          </a:lstStyle>
          <a:p>
            <a:pPr lvl="0"/>
            <a:r>
              <a:rPr lang="en-US"/>
              <a:t>Click to edit Master text styles</a:t>
            </a:r>
          </a:p>
        </p:txBody>
      </p:sp>
    </p:spTree>
    <p:extLst>
      <p:ext uri="{BB962C8B-B14F-4D97-AF65-F5344CB8AC3E}">
        <p14:creationId xmlns:p14="http://schemas.microsoft.com/office/powerpoint/2010/main" val="3040039846"/>
      </p:ext>
    </p:extLst>
  </p:cSld>
  <p:clrMapOvr>
    <a:masterClrMapping/>
  </p:clrMapOvr>
  <p:transition spd="slow"/>
  <p:hf sldNum="0" hdr="0" ftr="0" dt="0"/>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tab graphic and description RED">
    <p:spTree>
      <p:nvGrpSpPr>
        <p:cNvPr id="1" name=""/>
        <p:cNvGrpSpPr/>
        <p:nvPr/>
      </p:nvGrpSpPr>
      <p:grpSpPr>
        <a:xfrm>
          <a:off x="0" y="0"/>
          <a:ext cx="0" cy="0"/>
          <a:chOff x="0" y="0"/>
          <a:chExt cx="0" cy="0"/>
        </a:xfrm>
      </p:grpSpPr>
      <p:sp>
        <p:nvSpPr>
          <p:cNvPr id="6" name="Text Placeholder 6"/>
          <p:cNvSpPr>
            <a:spLocks noGrp="1"/>
          </p:cNvSpPr>
          <p:nvPr>
            <p:ph type="body" sz="quarter" idx="17"/>
          </p:nvPr>
        </p:nvSpPr>
        <p:spPr>
          <a:xfrm>
            <a:off x="0" y="1585266"/>
            <a:ext cx="9144000" cy="3558234"/>
          </a:xfrm>
          <a:solidFill>
            <a:schemeClr val="accent2">
              <a:lumMod val="60000"/>
              <a:lumOff val="40000"/>
              <a:alpha val="23137"/>
            </a:schemeClr>
          </a:solidFill>
          <a:ln>
            <a:noFill/>
          </a:ln>
        </p:spPr>
        <p:txBody>
          <a:bodyPr anchor="ctr">
            <a:normAutofit/>
          </a:bodyPr>
          <a:lstStyle>
            <a:lvl1pPr marL="0" indent="0" algn="ctr">
              <a:buNone/>
              <a:defRPr sz="1050">
                <a:latin typeface="Tahoma" panose="020B0604030504040204" pitchFamily="34" charset="0"/>
                <a:ea typeface="Tahoma" panose="020B0604030504040204" pitchFamily="34" charset="0"/>
                <a:cs typeface="Tahoma" panose="020B0604030504040204" pitchFamily="34" charset="0"/>
              </a:defRPr>
            </a:lvl1pPr>
            <a:lvl2pPr marL="342900" indent="0">
              <a:buNone/>
              <a:defRPr sz="1200"/>
            </a:lvl2pPr>
            <a:lvl3pPr marL="685800" indent="0">
              <a:buNone/>
              <a:defRPr sz="1050"/>
            </a:lvl3pPr>
            <a:lvl4pPr marL="1028700" indent="0">
              <a:buNone/>
              <a:defRPr sz="900"/>
            </a:lvl4pPr>
            <a:lvl5pPr marL="1371600" indent="0">
              <a:buNone/>
              <a:defRPr sz="900"/>
            </a:lvl5pPr>
          </a:lstStyle>
          <a:p>
            <a:pPr lvl="0"/>
            <a:r>
              <a:rPr lang="en-US"/>
              <a:t>Click to edit Master text styles</a:t>
            </a:r>
          </a:p>
        </p:txBody>
      </p:sp>
      <p:sp>
        <p:nvSpPr>
          <p:cNvPr id="9" name="Text Placeholder 8"/>
          <p:cNvSpPr>
            <a:spLocks noGrp="1"/>
          </p:cNvSpPr>
          <p:nvPr>
            <p:ph type="body" sz="quarter" idx="13"/>
          </p:nvPr>
        </p:nvSpPr>
        <p:spPr>
          <a:xfrm>
            <a:off x="764929" y="628651"/>
            <a:ext cx="7731371" cy="762000"/>
          </a:xfrm>
        </p:spPr>
        <p:txBody>
          <a:bodyPr>
            <a:normAutofit/>
          </a:bodyPr>
          <a:lstStyle>
            <a:lvl1pPr marL="0" indent="0" algn="ctr">
              <a:buNone/>
              <a:defRPr sz="2400" b="0">
                <a:latin typeface="Aleo" pitchFamily="2" charset="77"/>
              </a:defRPr>
            </a:lvl1pPr>
          </a:lstStyle>
          <a:p>
            <a:pPr lvl="0"/>
            <a:r>
              <a:rPr lang="en-US"/>
              <a:t>Click to edit Master text styles</a:t>
            </a:r>
          </a:p>
        </p:txBody>
      </p:sp>
      <p:sp>
        <p:nvSpPr>
          <p:cNvPr id="3" name="Text Placeholder 8"/>
          <p:cNvSpPr>
            <a:spLocks noGrp="1"/>
          </p:cNvSpPr>
          <p:nvPr>
            <p:ph type="body" sz="quarter" idx="16"/>
          </p:nvPr>
        </p:nvSpPr>
        <p:spPr>
          <a:xfrm>
            <a:off x="4065342" y="3192934"/>
            <a:ext cx="1130546" cy="171449"/>
          </a:xfrm>
        </p:spPr>
        <p:txBody>
          <a:bodyPr>
            <a:normAutofit/>
          </a:bodyPr>
          <a:lstStyle>
            <a:lvl1pPr marL="0" indent="0" algn="l">
              <a:buNone/>
              <a:defRPr sz="900" b="0">
                <a:latin typeface="Tahoma" panose="020B0604030504040204" pitchFamily="34" charset="0"/>
                <a:ea typeface="Tahoma" panose="020B0604030504040204" pitchFamily="34" charset="0"/>
                <a:cs typeface="Tahoma" panose="020B0604030504040204" pitchFamily="34" charset="0"/>
              </a:defRPr>
            </a:lvl1pPr>
          </a:lstStyle>
          <a:p>
            <a:pPr lvl="0"/>
            <a:r>
              <a:rPr lang="en-US"/>
              <a:t>Click to edit Master text styles</a:t>
            </a:r>
          </a:p>
        </p:txBody>
      </p:sp>
      <p:sp>
        <p:nvSpPr>
          <p:cNvPr id="7" name="Title 1"/>
          <p:cNvSpPr>
            <a:spLocks noGrp="1"/>
          </p:cNvSpPr>
          <p:nvPr>
            <p:ph type="title"/>
          </p:nvPr>
        </p:nvSpPr>
        <p:spPr>
          <a:xfrm>
            <a:off x="-86109" y="-147738"/>
            <a:ext cx="2511257" cy="581773"/>
          </a:xfrm>
          <a:prstGeom prst="round2DiagRect">
            <a:avLst>
              <a:gd name="adj1" fmla="val 24968"/>
              <a:gd name="adj2" fmla="val 0"/>
            </a:avLst>
          </a:prstGeom>
          <a:solidFill>
            <a:schemeClr val="accent2"/>
          </a:solidFill>
        </p:spPr>
        <p:txBody>
          <a:bodyPr lIns="365760" anchor="b">
            <a:normAutofit/>
          </a:bodyPr>
          <a:lstStyle>
            <a:lvl1pPr algn="l">
              <a:defRPr sz="1050" b="1" cap="all" baseline="0">
                <a:solidFill>
                  <a:schemeClr val="bg1"/>
                </a:solidFill>
                <a:latin typeface="Tahoma" panose="020B0604030504040204" pitchFamily="34" charset="0"/>
                <a:ea typeface="Tahoma" panose="020B0604030504040204" pitchFamily="34" charset="0"/>
                <a:cs typeface="Tahoma" panose="020B0604030504040204" pitchFamily="34" charset="0"/>
              </a:defRPr>
            </a:lvl1pPr>
          </a:lstStyle>
          <a:p>
            <a:r>
              <a:rPr lang="en-US"/>
              <a:t>Click to edit Master title style</a:t>
            </a:r>
          </a:p>
        </p:txBody>
      </p:sp>
    </p:spTree>
    <p:extLst>
      <p:ext uri="{BB962C8B-B14F-4D97-AF65-F5344CB8AC3E}">
        <p14:creationId xmlns:p14="http://schemas.microsoft.com/office/powerpoint/2010/main" val="3442087664"/>
      </p:ext>
    </p:extLst>
  </p:cSld>
  <p:clrMapOvr>
    <a:masterClrMapping/>
  </p:clrMapOvr>
  <p:transition spd="slow"/>
  <p:hf sldNum="0" hdr="0" ftr="0" dt="0"/>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tab title content GREEN">
    <p:spTree>
      <p:nvGrpSpPr>
        <p:cNvPr id="1" name=""/>
        <p:cNvGrpSpPr/>
        <p:nvPr/>
      </p:nvGrpSpPr>
      <p:grpSpPr>
        <a:xfrm>
          <a:off x="0" y="0"/>
          <a:ext cx="0" cy="0"/>
          <a:chOff x="0" y="0"/>
          <a:chExt cx="0" cy="0"/>
        </a:xfrm>
      </p:grpSpPr>
      <p:sp>
        <p:nvSpPr>
          <p:cNvPr id="2" name="Title 1"/>
          <p:cNvSpPr>
            <a:spLocks noGrp="1"/>
          </p:cNvSpPr>
          <p:nvPr>
            <p:ph type="title"/>
          </p:nvPr>
        </p:nvSpPr>
        <p:spPr>
          <a:xfrm>
            <a:off x="-86109" y="-147738"/>
            <a:ext cx="2511257" cy="581773"/>
          </a:xfrm>
          <a:prstGeom prst="round2DiagRect">
            <a:avLst>
              <a:gd name="adj1" fmla="val 24968"/>
              <a:gd name="adj2" fmla="val 0"/>
            </a:avLst>
          </a:prstGeom>
          <a:solidFill>
            <a:schemeClr val="accent3"/>
          </a:solidFill>
        </p:spPr>
        <p:txBody>
          <a:bodyPr lIns="365760" anchor="b">
            <a:normAutofit/>
          </a:bodyPr>
          <a:lstStyle>
            <a:lvl1pPr algn="l">
              <a:defRPr sz="1050" b="1" cap="all" baseline="0">
                <a:solidFill>
                  <a:schemeClr val="bg1"/>
                </a:solidFill>
                <a:latin typeface="Tahoma" panose="020B0604030504040204" pitchFamily="34" charset="0"/>
                <a:ea typeface="Tahoma" panose="020B0604030504040204" pitchFamily="34" charset="0"/>
                <a:cs typeface="Tahoma" panose="020B0604030504040204" pitchFamily="34" charset="0"/>
              </a:defRPr>
            </a:lvl1pPr>
          </a:lstStyle>
          <a:p>
            <a:r>
              <a:rPr lang="en-US"/>
              <a:t>Click to edit Master title style</a:t>
            </a:r>
          </a:p>
        </p:txBody>
      </p:sp>
      <p:sp>
        <p:nvSpPr>
          <p:cNvPr id="3" name="Content Placeholder 2"/>
          <p:cNvSpPr>
            <a:spLocks noGrp="1"/>
          </p:cNvSpPr>
          <p:nvPr>
            <p:ph idx="1"/>
          </p:nvPr>
        </p:nvSpPr>
        <p:spPr>
          <a:xfrm>
            <a:off x="764931" y="2098996"/>
            <a:ext cx="7614139" cy="2610469"/>
          </a:xfrm>
        </p:spPr>
        <p:txBody>
          <a:bodyPr>
            <a:normAutofit/>
          </a:bodyPr>
          <a:lstStyle>
            <a:lvl1pPr marL="171450" indent="-171450">
              <a:buFontTx/>
              <a:buBlip>
                <a:blip r:embed="rId2"/>
              </a:buBlip>
              <a:defRPr sz="1800">
                <a:latin typeface="Tahoma" panose="020B0604030504040204" pitchFamily="34" charset="0"/>
                <a:ea typeface="Tahoma" panose="020B0604030504040204" pitchFamily="34" charset="0"/>
                <a:cs typeface="Tahoma" panose="020B0604030504040204" pitchFamily="34" charset="0"/>
              </a:defRPr>
            </a:lvl1pPr>
            <a:lvl2pPr marL="514350" indent="-171450">
              <a:buFontTx/>
              <a:buBlip>
                <a:blip r:embed="rId2"/>
              </a:buBlip>
              <a:defRPr sz="1500">
                <a:latin typeface="Tahoma" panose="020B0604030504040204" pitchFamily="34" charset="0"/>
                <a:ea typeface="Tahoma" panose="020B0604030504040204" pitchFamily="34" charset="0"/>
                <a:cs typeface="Tahoma" panose="020B0604030504040204" pitchFamily="34" charset="0"/>
              </a:defRPr>
            </a:lvl2pPr>
            <a:lvl3pPr marL="857250" indent="-171450">
              <a:buFontTx/>
              <a:buBlip>
                <a:blip r:embed="rId2"/>
              </a:buBlip>
              <a:defRPr sz="1350">
                <a:latin typeface="Tahoma" panose="020B0604030504040204" pitchFamily="34" charset="0"/>
                <a:ea typeface="Tahoma" panose="020B0604030504040204" pitchFamily="34" charset="0"/>
                <a:cs typeface="Tahoma" panose="020B0604030504040204" pitchFamily="34" charset="0"/>
              </a:defRPr>
            </a:lvl3pPr>
            <a:lvl4pPr marL="1200150" indent="-171450">
              <a:buFontTx/>
              <a:buBlip>
                <a:blip r:embed="rId2"/>
              </a:buBlip>
              <a:defRPr sz="1200">
                <a:latin typeface="Tahoma" panose="020B0604030504040204" pitchFamily="34" charset="0"/>
                <a:ea typeface="Tahoma" panose="020B0604030504040204" pitchFamily="34" charset="0"/>
                <a:cs typeface="Tahoma" panose="020B0604030504040204" pitchFamily="34" charset="0"/>
              </a:defRPr>
            </a:lvl4pPr>
            <a:lvl5pPr marL="1543050" indent="-171450">
              <a:buFontTx/>
              <a:buBlip>
                <a:blip r:embed="rId2"/>
              </a:buBlip>
              <a:defRPr sz="1200">
                <a:latin typeface="Tahoma" panose="020B0604030504040204" pitchFamily="34" charset="0"/>
                <a:ea typeface="Tahoma" panose="020B0604030504040204" pitchFamily="34" charset="0"/>
                <a:cs typeface="Tahoma" panose="020B060403050404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ext Placeholder 8"/>
          <p:cNvSpPr>
            <a:spLocks noGrp="1"/>
          </p:cNvSpPr>
          <p:nvPr>
            <p:ph type="body" sz="quarter" idx="13"/>
          </p:nvPr>
        </p:nvSpPr>
        <p:spPr>
          <a:xfrm>
            <a:off x="764930" y="1049499"/>
            <a:ext cx="7614139" cy="742949"/>
          </a:xfrm>
        </p:spPr>
        <p:txBody>
          <a:bodyPr>
            <a:normAutofit/>
          </a:bodyPr>
          <a:lstStyle>
            <a:lvl1pPr marL="0" indent="0" algn="l">
              <a:buNone/>
              <a:defRPr sz="2400" b="1">
                <a:latin typeface="Aleo" pitchFamily="2" charset="77"/>
              </a:defRPr>
            </a:lvl1pPr>
          </a:lstStyle>
          <a:p>
            <a:pPr lvl="0"/>
            <a:r>
              <a:rPr lang="en-US"/>
              <a:t>Click to edit Master text styles</a:t>
            </a:r>
          </a:p>
        </p:txBody>
      </p:sp>
    </p:spTree>
    <p:extLst>
      <p:ext uri="{BB962C8B-B14F-4D97-AF65-F5344CB8AC3E}">
        <p14:creationId xmlns:p14="http://schemas.microsoft.com/office/powerpoint/2010/main" val="478750350"/>
      </p:ext>
    </p:extLst>
  </p:cSld>
  <p:clrMapOvr>
    <a:masterClrMapping/>
  </p:clrMapOvr>
  <p:hf sldNum="0" hdr="0" ftr="0" dt="0"/>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tab sidebar GREEN">
    <p:spTree>
      <p:nvGrpSpPr>
        <p:cNvPr id="1" name=""/>
        <p:cNvGrpSpPr/>
        <p:nvPr/>
      </p:nvGrpSpPr>
      <p:grpSpPr>
        <a:xfrm>
          <a:off x="0" y="0"/>
          <a:ext cx="0" cy="0"/>
          <a:chOff x="0" y="0"/>
          <a:chExt cx="0" cy="0"/>
        </a:xfrm>
      </p:grpSpPr>
      <p:sp>
        <p:nvSpPr>
          <p:cNvPr id="9" name="Text Placeholder 8"/>
          <p:cNvSpPr>
            <a:spLocks noGrp="1"/>
          </p:cNvSpPr>
          <p:nvPr>
            <p:ph type="body" sz="quarter" idx="13"/>
          </p:nvPr>
        </p:nvSpPr>
        <p:spPr>
          <a:xfrm>
            <a:off x="764930" y="1049499"/>
            <a:ext cx="4728924" cy="742949"/>
          </a:xfrm>
        </p:spPr>
        <p:txBody>
          <a:bodyPr>
            <a:normAutofit/>
          </a:bodyPr>
          <a:lstStyle>
            <a:lvl1pPr marL="0" indent="0" algn="l">
              <a:buNone/>
              <a:defRPr sz="2400" b="1">
                <a:latin typeface="Aleo" pitchFamily="2" charset="77"/>
              </a:defRPr>
            </a:lvl1pPr>
          </a:lstStyle>
          <a:p>
            <a:pPr lvl="0"/>
            <a:r>
              <a:rPr lang="en-US"/>
              <a:t>Click to edit Master text styles</a:t>
            </a:r>
          </a:p>
        </p:txBody>
      </p:sp>
      <p:sp>
        <p:nvSpPr>
          <p:cNvPr id="4" name="Text Placeholder 6"/>
          <p:cNvSpPr>
            <a:spLocks noGrp="1"/>
          </p:cNvSpPr>
          <p:nvPr>
            <p:ph type="body" sz="quarter" idx="15"/>
          </p:nvPr>
        </p:nvSpPr>
        <p:spPr>
          <a:xfrm>
            <a:off x="6067839" y="0"/>
            <a:ext cx="3076161" cy="5143500"/>
          </a:xfrm>
          <a:solidFill>
            <a:schemeClr val="accent3">
              <a:lumMod val="40000"/>
              <a:lumOff val="60000"/>
              <a:alpha val="23137"/>
            </a:schemeClr>
          </a:solidFill>
          <a:ln>
            <a:noFill/>
          </a:ln>
        </p:spPr>
        <p:txBody>
          <a:bodyPr anchor="ctr">
            <a:normAutofit/>
          </a:bodyPr>
          <a:lstStyle>
            <a:lvl1pPr marL="0" indent="0" algn="ctr">
              <a:buNone/>
              <a:defRPr sz="1050">
                <a:latin typeface="Tahoma" panose="020B0604030504040204" pitchFamily="34" charset="0"/>
                <a:ea typeface="Tahoma" panose="020B0604030504040204" pitchFamily="34" charset="0"/>
                <a:cs typeface="Tahoma" panose="020B0604030504040204" pitchFamily="34" charset="0"/>
              </a:defRPr>
            </a:lvl1pPr>
            <a:lvl2pPr marL="342900" indent="0">
              <a:buNone/>
              <a:defRPr sz="1200"/>
            </a:lvl2pPr>
            <a:lvl3pPr marL="685800" indent="0">
              <a:buNone/>
              <a:defRPr sz="1050"/>
            </a:lvl3pPr>
            <a:lvl4pPr marL="1028700" indent="0">
              <a:buNone/>
              <a:defRPr sz="900"/>
            </a:lvl4pPr>
            <a:lvl5pPr marL="1371600" indent="0">
              <a:buNone/>
              <a:defRPr sz="900"/>
            </a:lvl5pPr>
          </a:lstStyle>
          <a:p>
            <a:pPr lvl="0"/>
            <a:r>
              <a:rPr lang="en-US"/>
              <a:t>Click to edit Master text styles</a:t>
            </a:r>
          </a:p>
        </p:txBody>
      </p:sp>
      <p:sp>
        <p:nvSpPr>
          <p:cNvPr id="5" name="Content Placeholder 2"/>
          <p:cNvSpPr>
            <a:spLocks noGrp="1"/>
          </p:cNvSpPr>
          <p:nvPr>
            <p:ph idx="1"/>
          </p:nvPr>
        </p:nvSpPr>
        <p:spPr>
          <a:xfrm>
            <a:off x="764931" y="2098996"/>
            <a:ext cx="4728923" cy="2610469"/>
          </a:xfrm>
        </p:spPr>
        <p:txBody>
          <a:bodyPr>
            <a:normAutofit/>
          </a:bodyPr>
          <a:lstStyle>
            <a:lvl1pPr marL="171450" indent="-171450">
              <a:buFontTx/>
              <a:buBlip>
                <a:blip r:embed="rId2"/>
              </a:buBlip>
              <a:defRPr sz="1800">
                <a:latin typeface="Tahoma" panose="020B0604030504040204" pitchFamily="34" charset="0"/>
                <a:ea typeface="Tahoma" panose="020B0604030504040204" pitchFamily="34" charset="0"/>
                <a:cs typeface="Tahoma" panose="020B0604030504040204" pitchFamily="34" charset="0"/>
              </a:defRPr>
            </a:lvl1pPr>
            <a:lvl2pPr marL="514350" indent="-171450">
              <a:buFontTx/>
              <a:buBlip>
                <a:blip r:embed="rId2"/>
              </a:buBlip>
              <a:defRPr sz="1500">
                <a:latin typeface="Tahoma" panose="020B0604030504040204" pitchFamily="34" charset="0"/>
                <a:ea typeface="Tahoma" panose="020B0604030504040204" pitchFamily="34" charset="0"/>
                <a:cs typeface="Tahoma" panose="020B0604030504040204" pitchFamily="34" charset="0"/>
              </a:defRPr>
            </a:lvl2pPr>
            <a:lvl3pPr marL="857250" indent="-171450">
              <a:buFontTx/>
              <a:buBlip>
                <a:blip r:embed="rId2"/>
              </a:buBlip>
              <a:defRPr sz="1350">
                <a:latin typeface="Tahoma" panose="020B0604030504040204" pitchFamily="34" charset="0"/>
                <a:ea typeface="Tahoma" panose="020B0604030504040204" pitchFamily="34" charset="0"/>
                <a:cs typeface="Tahoma" panose="020B0604030504040204" pitchFamily="34" charset="0"/>
              </a:defRPr>
            </a:lvl3pPr>
            <a:lvl4pPr marL="1200150" indent="-171450">
              <a:buFontTx/>
              <a:buBlip>
                <a:blip r:embed="rId2"/>
              </a:buBlip>
              <a:defRPr sz="1200">
                <a:latin typeface="Tahoma" panose="020B0604030504040204" pitchFamily="34" charset="0"/>
                <a:ea typeface="Tahoma" panose="020B0604030504040204" pitchFamily="34" charset="0"/>
                <a:cs typeface="Tahoma" panose="020B0604030504040204" pitchFamily="34" charset="0"/>
              </a:defRPr>
            </a:lvl4pPr>
            <a:lvl5pPr marL="1543050" indent="-171450">
              <a:buFontTx/>
              <a:buBlip>
                <a:blip r:embed="rId2"/>
              </a:buBlip>
              <a:defRPr sz="1200">
                <a:latin typeface="Tahoma" panose="020B0604030504040204" pitchFamily="34" charset="0"/>
                <a:ea typeface="Tahoma" panose="020B0604030504040204" pitchFamily="34" charset="0"/>
                <a:cs typeface="Tahoma" panose="020B060403050404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itle 1"/>
          <p:cNvSpPr>
            <a:spLocks noGrp="1"/>
          </p:cNvSpPr>
          <p:nvPr>
            <p:ph type="title"/>
          </p:nvPr>
        </p:nvSpPr>
        <p:spPr>
          <a:xfrm>
            <a:off x="-86109" y="-147738"/>
            <a:ext cx="2511257" cy="581773"/>
          </a:xfrm>
          <a:prstGeom prst="round2DiagRect">
            <a:avLst>
              <a:gd name="adj1" fmla="val 24968"/>
              <a:gd name="adj2" fmla="val 0"/>
            </a:avLst>
          </a:prstGeom>
          <a:solidFill>
            <a:schemeClr val="accent3"/>
          </a:solidFill>
        </p:spPr>
        <p:txBody>
          <a:bodyPr lIns="365760" anchor="b">
            <a:normAutofit/>
          </a:bodyPr>
          <a:lstStyle>
            <a:lvl1pPr algn="l">
              <a:defRPr sz="1050" b="1" cap="all" baseline="0">
                <a:solidFill>
                  <a:schemeClr val="bg1"/>
                </a:solidFill>
                <a:latin typeface="Tahoma" panose="020B0604030504040204" pitchFamily="34" charset="0"/>
                <a:ea typeface="Tahoma" panose="020B0604030504040204" pitchFamily="34" charset="0"/>
                <a:cs typeface="Tahoma" panose="020B0604030504040204" pitchFamily="34" charset="0"/>
              </a:defRPr>
            </a:lvl1pPr>
          </a:lstStyle>
          <a:p>
            <a:r>
              <a:rPr lang="en-US"/>
              <a:t>Click to edit Master title style</a:t>
            </a:r>
          </a:p>
        </p:txBody>
      </p:sp>
      <p:sp>
        <p:nvSpPr>
          <p:cNvPr id="7" name="Text Placeholder 8"/>
          <p:cNvSpPr>
            <a:spLocks noGrp="1"/>
          </p:cNvSpPr>
          <p:nvPr>
            <p:ph type="body" sz="quarter" idx="17"/>
          </p:nvPr>
        </p:nvSpPr>
        <p:spPr>
          <a:xfrm>
            <a:off x="7040647" y="2297274"/>
            <a:ext cx="1130546" cy="171449"/>
          </a:xfrm>
        </p:spPr>
        <p:txBody>
          <a:bodyPr>
            <a:normAutofit/>
          </a:bodyPr>
          <a:lstStyle>
            <a:lvl1pPr marL="0" indent="0" algn="l">
              <a:buNone/>
              <a:defRPr sz="900" b="0">
                <a:latin typeface="Tahoma" panose="020B0604030504040204" pitchFamily="34" charset="0"/>
                <a:ea typeface="Tahoma" panose="020B0604030504040204" pitchFamily="34" charset="0"/>
                <a:cs typeface="Tahoma" panose="020B0604030504040204" pitchFamily="34" charset="0"/>
              </a:defRPr>
            </a:lvl1pPr>
          </a:lstStyle>
          <a:p>
            <a:pPr lvl="0"/>
            <a:r>
              <a:rPr lang="en-US"/>
              <a:t>Click to edit Master text styles</a:t>
            </a:r>
          </a:p>
        </p:txBody>
      </p:sp>
    </p:spTree>
    <p:extLst>
      <p:ext uri="{BB962C8B-B14F-4D97-AF65-F5344CB8AC3E}">
        <p14:creationId xmlns:p14="http://schemas.microsoft.com/office/powerpoint/2010/main" val="1414861411"/>
      </p:ext>
    </p:extLst>
  </p:cSld>
  <p:clrMapOvr>
    <a:masterClrMapping/>
  </p:clrMapOvr>
  <p:transition spd="slow"/>
  <p:hf sldNum="0" hdr="0" ftr="0" dt="0"/>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tab graphic and description GREEN">
    <p:spTree>
      <p:nvGrpSpPr>
        <p:cNvPr id="1" name=""/>
        <p:cNvGrpSpPr/>
        <p:nvPr/>
      </p:nvGrpSpPr>
      <p:grpSpPr>
        <a:xfrm>
          <a:off x="0" y="0"/>
          <a:ext cx="0" cy="0"/>
          <a:chOff x="0" y="0"/>
          <a:chExt cx="0" cy="0"/>
        </a:xfrm>
      </p:grpSpPr>
      <p:sp>
        <p:nvSpPr>
          <p:cNvPr id="6" name="Text Placeholder 6"/>
          <p:cNvSpPr>
            <a:spLocks noGrp="1"/>
          </p:cNvSpPr>
          <p:nvPr>
            <p:ph type="body" sz="quarter" idx="17"/>
          </p:nvPr>
        </p:nvSpPr>
        <p:spPr>
          <a:xfrm>
            <a:off x="0" y="1585266"/>
            <a:ext cx="9144000" cy="3558234"/>
          </a:xfrm>
          <a:solidFill>
            <a:schemeClr val="accent3">
              <a:lumMod val="40000"/>
              <a:lumOff val="60000"/>
              <a:alpha val="23137"/>
            </a:schemeClr>
          </a:solidFill>
          <a:ln>
            <a:noFill/>
          </a:ln>
        </p:spPr>
        <p:txBody>
          <a:bodyPr anchor="ctr">
            <a:normAutofit/>
          </a:bodyPr>
          <a:lstStyle>
            <a:lvl1pPr marL="0" indent="0" algn="ctr">
              <a:buNone/>
              <a:defRPr sz="1050">
                <a:latin typeface="Tahoma" panose="020B0604030504040204" pitchFamily="34" charset="0"/>
                <a:ea typeface="Tahoma" panose="020B0604030504040204" pitchFamily="34" charset="0"/>
                <a:cs typeface="Tahoma" panose="020B0604030504040204" pitchFamily="34" charset="0"/>
              </a:defRPr>
            </a:lvl1pPr>
            <a:lvl2pPr marL="342900" indent="0">
              <a:buNone/>
              <a:defRPr sz="1200"/>
            </a:lvl2pPr>
            <a:lvl3pPr marL="685800" indent="0">
              <a:buNone/>
              <a:defRPr sz="1050"/>
            </a:lvl3pPr>
            <a:lvl4pPr marL="1028700" indent="0">
              <a:buNone/>
              <a:defRPr sz="900"/>
            </a:lvl4pPr>
            <a:lvl5pPr marL="1371600" indent="0">
              <a:buNone/>
              <a:defRPr sz="900"/>
            </a:lvl5pPr>
          </a:lstStyle>
          <a:p>
            <a:pPr lvl="0"/>
            <a:r>
              <a:rPr lang="en-US"/>
              <a:t>Click to edit Master text styles</a:t>
            </a:r>
          </a:p>
        </p:txBody>
      </p:sp>
      <p:sp>
        <p:nvSpPr>
          <p:cNvPr id="9" name="Text Placeholder 8"/>
          <p:cNvSpPr>
            <a:spLocks noGrp="1"/>
          </p:cNvSpPr>
          <p:nvPr>
            <p:ph type="body" sz="quarter" idx="13"/>
          </p:nvPr>
        </p:nvSpPr>
        <p:spPr>
          <a:xfrm>
            <a:off x="764929" y="628651"/>
            <a:ext cx="7731371" cy="762000"/>
          </a:xfrm>
        </p:spPr>
        <p:txBody>
          <a:bodyPr>
            <a:normAutofit/>
          </a:bodyPr>
          <a:lstStyle>
            <a:lvl1pPr marL="0" indent="0" algn="ctr">
              <a:buNone/>
              <a:defRPr sz="2400" b="0">
                <a:latin typeface="Aleo" pitchFamily="2" charset="77"/>
              </a:defRPr>
            </a:lvl1pPr>
          </a:lstStyle>
          <a:p>
            <a:pPr lvl="0"/>
            <a:r>
              <a:rPr lang="en-US"/>
              <a:t>Click to edit Master text styles</a:t>
            </a:r>
          </a:p>
        </p:txBody>
      </p:sp>
      <p:sp>
        <p:nvSpPr>
          <p:cNvPr id="3" name="Text Placeholder 8"/>
          <p:cNvSpPr>
            <a:spLocks noGrp="1"/>
          </p:cNvSpPr>
          <p:nvPr>
            <p:ph type="body" sz="quarter" idx="16"/>
          </p:nvPr>
        </p:nvSpPr>
        <p:spPr>
          <a:xfrm>
            <a:off x="4065342" y="3192934"/>
            <a:ext cx="1130546" cy="171449"/>
          </a:xfrm>
        </p:spPr>
        <p:txBody>
          <a:bodyPr>
            <a:normAutofit/>
          </a:bodyPr>
          <a:lstStyle>
            <a:lvl1pPr marL="0" indent="0" algn="l">
              <a:buNone/>
              <a:defRPr sz="900" b="0">
                <a:latin typeface="Tahoma" panose="020B0604030504040204" pitchFamily="34" charset="0"/>
                <a:ea typeface="Tahoma" panose="020B0604030504040204" pitchFamily="34" charset="0"/>
                <a:cs typeface="Tahoma" panose="020B0604030504040204" pitchFamily="34" charset="0"/>
              </a:defRPr>
            </a:lvl1pPr>
          </a:lstStyle>
          <a:p>
            <a:pPr lvl="0"/>
            <a:r>
              <a:rPr lang="en-US"/>
              <a:t>Click to edit Master text styles</a:t>
            </a:r>
          </a:p>
        </p:txBody>
      </p:sp>
      <p:sp>
        <p:nvSpPr>
          <p:cNvPr id="7" name="Title 1"/>
          <p:cNvSpPr>
            <a:spLocks noGrp="1"/>
          </p:cNvSpPr>
          <p:nvPr>
            <p:ph type="title"/>
          </p:nvPr>
        </p:nvSpPr>
        <p:spPr>
          <a:xfrm>
            <a:off x="-86109" y="-147738"/>
            <a:ext cx="2511257" cy="581773"/>
          </a:xfrm>
          <a:prstGeom prst="round2DiagRect">
            <a:avLst>
              <a:gd name="adj1" fmla="val 24968"/>
              <a:gd name="adj2" fmla="val 0"/>
            </a:avLst>
          </a:prstGeom>
          <a:solidFill>
            <a:schemeClr val="accent3"/>
          </a:solidFill>
        </p:spPr>
        <p:txBody>
          <a:bodyPr lIns="365760" anchor="b">
            <a:normAutofit/>
          </a:bodyPr>
          <a:lstStyle>
            <a:lvl1pPr algn="l">
              <a:defRPr sz="1050" b="1" cap="all" baseline="0">
                <a:solidFill>
                  <a:schemeClr val="bg1"/>
                </a:solidFill>
                <a:latin typeface="Tahoma" panose="020B0604030504040204" pitchFamily="34" charset="0"/>
                <a:ea typeface="Tahoma" panose="020B0604030504040204" pitchFamily="34" charset="0"/>
                <a:cs typeface="Tahoma" panose="020B0604030504040204" pitchFamily="34" charset="0"/>
              </a:defRPr>
            </a:lvl1pPr>
          </a:lstStyle>
          <a:p>
            <a:r>
              <a:rPr lang="en-US"/>
              <a:t>Click to edit Master title style</a:t>
            </a:r>
          </a:p>
        </p:txBody>
      </p:sp>
    </p:spTree>
    <p:extLst>
      <p:ext uri="{BB962C8B-B14F-4D97-AF65-F5344CB8AC3E}">
        <p14:creationId xmlns:p14="http://schemas.microsoft.com/office/powerpoint/2010/main" val="594162786"/>
      </p:ext>
    </p:extLst>
  </p:cSld>
  <p:clrMapOvr>
    <a:masterClrMapping/>
  </p:clrMapOvr>
  <p:transition spd="slow"/>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ection divider NAVY">
    <p:spTree>
      <p:nvGrpSpPr>
        <p:cNvPr id="1" name=""/>
        <p:cNvGrpSpPr/>
        <p:nvPr/>
      </p:nvGrpSpPr>
      <p:grpSpPr>
        <a:xfrm>
          <a:off x="0" y="0"/>
          <a:ext cx="0" cy="0"/>
          <a:chOff x="0" y="0"/>
          <a:chExt cx="0" cy="0"/>
        </a:xfrm>
      </p:grpSpPr>
      <p:pic>
        <p:nvPicPr>
          <p:cNvPr id="3" name="Picture 6" descr="A picture containing person, clothing, indoor, person&#10;&#10;Description automatically generated">
            <a:extLst>
              <a:ext uri="{FF2B5EF4-FFF2-40B4-BE49-F238E27FC236}">
                <a16:creationId xmlns:a16="http://schemas.microsoft.com/office/drawing/2014/main" id="{C8456298-C151-F41F-AB69-6DBA7F79DF2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a:extLst>
              <a:ext uri="{FF2B5EF4-FFF2-40B4-BE49-F238E27FC236}">
                <a16:creationId xmlns:a16="http://schemas.microsoft.com/office/drawing/2014/main" id="{18D300FE-BB24-9D0E-DF04-E9285640F727}"/>
              </a:ext>
            </a:extLst>
          </p:cNvPr>
          <p:cNvSpPr/>
          <p:nvPr/>
        </p:nvSpPr>
        <p:spPr>
          <a:xfrm>
            <a:off x="0" y="0"/>
            <a:ext cx="9144000" cy="5143500"/>
          </a:xfrm>
          <a:prstGeom prst="rect">
            <a:avLst/>
          </a:prstGeom>
          <a:solidFill>
            <a:schemeClr val="tx1">
              <a:lumMod val="40000"/>
              <a:lumOff val="60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350"/>
          </a:p>
        </p:txBody>
      </p:sp>
      <p:sp>
        <p:nvSpPr>
          <p:cNvPr id="5" name="Round Single Corner Rectangle 8">
            <a:extLst>
              <a:ext uri="{FF2B5EF4-FFF2-40B4-BE49-F238E27FC236}">
                <a16:creationId xmlns:a16="http://schemas.microsoft.com/office/drawing/2014/main" id="{1B49EB7E-0BB1-A150-2141-32D8CECDB60F}"/>
              </a:ext>
            </a:extLst>
          </p:cNvPr>
          <p:cNvSpPr/>
          <p:nvPr/>
        </p:nvSpPr>
        <p:spPr>
          <a:xfrm rot="10800000" flipV="1">
            <a:off x="3020616" y="3309937"/>
            <a:ext cx="6123384" cy="1833563"/>
          </a:xfrm>
          <a:prstGeom prst="round1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350"/>
          </a:p>
        </p:txBody>
      </p:sp>
      <p:sp>
        <p:nvSpPr>
          <p:cNvPr id="2" name="Title 1"/>
          <p:cNvSpPr>
            <a:spLocks noGrp="1"/>
          </p:cNvSpPr>
          <p:nvPr>
            <p:ph type="title"/>
          </p:nvPr>
        </p:nvSpPr>
        <p:spPr>
          <a:xfrm>
            <a:off x="3534508" y="3692769"/>
            <a:ext cx="4972050" cy="1200150"/>
          </a:xfrm>
        </p:spPr>
        <p:txBody>
          <a:bodyPr>
            <a:normAutofit/>
          </a:bodyPr>
          <a:lstStyle>
            <a:lvl1pPr algn="l">
              <a:defRPr sz="4050">
                <a:solidFill>
                  <a:schemeClr val="bg1"/>
                </a:solidFill>
                <a:latin typeface="Aleo" pitchFamily="2" charset="77"/>
              </a:defRPr>
            </a:lvl1pPr>
          </a:lstStyle>
          <a:p>
            <a:r>
              <a:rPr lang="en-US"/>
              <a:t>Click to edit Master title style</a:t>
            </a:r>
          </a:p>
        </p:txBody>
      </p:sp>
    </p:spTree>
    <p:extLst>
      <p:ext uri="{BB962C8B-B14F-4D97-AF65-F5344CB8AC3E}">
        <p14:creationId xmlns:p14="http://schemas.microsoft.com/office/powerpoint/2010/main" val="1299597195"/>
      </p:ext>
    </p:extLst>
  </p:cSld>
  <p:clrMapOvr>
    <a:masterClrMapping/>
  </p:clrMapOvr>
  <p:hf sldNum="0" hdr="0" ftr="0" dt="0"/>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pull quote NAVY">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329BFE7-5C1C-EB0E-88E4-1CD9AD1F99A6}"/>
              </a:ext>
            </a:extLst>
          </p:cNvPr>
          <p:cNvSpPr/>
          <p:nvPr/>
        </p:nvSpPr>
        <p:spPr>
          <a:xfrm>
            <a:off x="0" y="0"/>
            <a:ext cx="9144000" cy="5143500"/>
          </a:xfrm>
          <a:prstGeom prst="rect">
            <a:avLst/>
          </a:prstGeom>
          <a:solidFill>
            <a:schemeClr val="tx1">
              <a:lumMod val="20000"/>
              <a:lumOff val="80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350"/>
          </a:p>
        </p:txBody>
      </p:sp>
      <p:sp>
        <p:nvSpPr>
          <p:cNvPr id="4" name="Round Single Corner Rectangle 7">
            <a:extLst>
              <a:ext uri="{FF2B5EF4-FFF2-40B4-BE49-F238E27FC236}">
                <a16:creationId xmlns:a16="http://schemas.microsoft.com/office/drawing/2014/main" id="{97E9C829-6209-302E-9CAA-F9DEF3A5EB47}"/>
              </a:ext>
            </a:extLst>
          </p:cNvPr>
          <p:cNvSpPr/>
          <p:nvPr/>
        </p:nvSpPr>
        <p:spPr>
          <a:xfrm flipV="1">
            <a:off x="1" y="1"/>
            <a:ext cx="8214122" cy="4032647"/>
          </a:xfrm>
          <a:prstGeom prst="round1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350"/>
          </a:p>
        </p:txBody>
      </p:sp>
      <p:pic>
        <p:nvPicPr>
          <p:cNvPr id="5" name="Picture 8" descr="A gray quote marks on a black background&#10;&#10;Description automatically generated with low confidence">
            <a:extLst>
              <a:ext uri="{FF2B5EF4-FFF2-40B4-BE49-F238E27FC236}">
                <a16:creationId xmlns:a16="http://schemas.microsoft.com/office/drawing/2014/main" id="{D927E545-7961-2A44-644D-8B81DF61CBB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9588" y="479823"/>
            <a:ext cx="763191" cy="7631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1384027" y="759941"/>
            <a:ext cx="5853944" cy="2882213"/>
          </a:xfrm>
        </p:spPr>
        <p:txBody>
          <a:bodyPr anchor="t">
            <a:noAutofit/>
          </a:bodyPr>
          <a:lstStyle>
            <a:lvl1pPr algn="l">
              <a:defRPr sz="3300">
                <a:solidFill>
                  <a:schemeClr val="bg1"/>
                </a:solidFill>
                <a:latin typeface="Aleo" pitchFamily="2" charset="77"/>
              </a:defRPr>
            </a:lvl1pPr>
          </a:lstStyle>
          <a:p>
            <a:pPr lvl="0"/>
            <a:r>
              <a:rPr lang="en-US"/>
              <a:t>Click to edit Master title style</a:t>
            </a:r>
          </a:p>
        </p:txBody>
      </p:sp>
    </p:spTree>
    <p:extLst>
      <p:ext uri="{BB962C8B-B14F-4D97-AF65-F5344CB8AC3E}">
        <p14:creationId xmlns:p14="http://schemas.microsoft.com/office/powerpoint/2010/main" val="616171097"/>
      </p:ext>
    </p:extLst>
  </p:cSld>
  <p:clrMapOvr>
    <a:masterClrMapping/>
  </p:clrMapOvr>
  <p:transition spd="slow"/>
  <p:hf sldNum="0" hdr="0" ftr="0" dt="0"/>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pull quote GO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03839FF-64EE-C1DB-8A60-D9538C9E1910}"/>
              </a:ext>
            </a:extLst>
          </p:cNvPr>
          <p:cNvSpPr/>
          <p:nvPr/>
        </p:nvSpPr>
        <p:spPr>
          <a:xfrm>
            <a:off x="0" y="0"/>
            <a:ext cx="9144000" cy="5143500"/>
          </a:xfrm>
          <a:prstGeom prst="rect">
            <a:avLst/>
          </a:prstGeom>
          <a:solidFill>
            <a:schemeClr val="tx2">
              <a:lumMod val="20000"/>
              <a:lumOff val="80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350"/>
          </a:p>
        </p:txBody>
      </p:sp>
      <p:sp>
        <p:nvSpPr>
          <p:cNvPr id="4" name="Round Single Corner Rectangle 7">
            <a:extLst>
              <a:ext uri="{FF2B5EF4-FFF2-40B4-BE49-F238E27FC236}">
                <a16:creationId xmlns:a16="http://schemas.microsoft.com/office/drawing/2014/main" id="{E7547404-71AC-AE5C-DE10-21FB5FED4EF4}"/>
              </a:ext>
            </a:extLst>
          </p:cNvPr>
          <p:cNvSpPr/>
          <p:nvPr/>
        </p:nvSpPr>
        <p:spPr>
          <a:xfrm flipV="1">
            <a:off x="1" y="1"/>
            <a:ext cx="8214122" cy="4032647"/>
          </a:xfrm>
          <a:prstGeom prst="round1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350"/>
          </a:p>
        </p:txBody>
      </p:sp>
      <p:pic>
        <p:nvPicPr>
          <p:cNvPr id="5" name="Picture 8" descr="A white quote marks on a black background&#10;&#10;Description automatically generated with low confidence">
            <a:extLst>
              <a:ext uri="{FF2B5EF4-FFF2-40B4-BE49-F238E27FC236}">
                <a16:creationId xmlns:a16="http://schemas.microsoft.com/office/drawing/2014/main" id="{4BA6A182-A234-3956-F0E7-8A89A8A84DB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7688" y="479823"/>
            <a:ext cx="763191" cy="7631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1384027" y="759941"/>
            <a:ext cx="5853944" cy="2882213"/>
          </a:xfrm>
        </p:spPr>
        <p:txBody>
          <a:bodyPr anchor="t">
            <a:noAutofit/>
          </a:bodyPr>
          <a:lstStyle>
            <a:lvl1pPr algn="l">
              <a:defRPr sz="3300">
                <a:solidFill>
                  <a:schemeClr val="bg1"/>
                </a:solidFill>
                <a:latin typeface="Aleo" pitchFamily="2" charset="77"/>
              </a:defRPr>
            </a:lvl1pPr>
          </a:lstStyle>
          <a:p>
            <a:pPr lvl="0"/>
            <a:r>
              <a:rPr lang="en-US"/>
              <a:t>Click to edit Master title style</a:t>
            </a:r>
          </a:p>
        </p:txBody>
      </p:sp>
    </p:spTree>
    <p:extLst>
      <p:ext uri="{BB962C8B-B14F-4D97-AF65-F5344CB8AC3E}">
        <p14:creationId xmlns:p14="http://schemas.microsoft.com/office/powerpoint/2010/main" val="1795922374"/>
      </p:ext>
    </p:extLst>
  </p:cSld>
  <p:clrMapOvr>
    <a:masterClrMapping/>
  </p:clrMapOvr>
  <p:transition spd="slow"/>
  <p:hf sldNum="0" hdr="0" ftr="0" dt="0"/>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pull quote PURPL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AFA92A4F-F305-7BBD-BC6C-A393FF551774}"/>
              </a:ext>
            </a:extLst>
          </p:cNvPr>
          <p:cNvSpPr/>
          <p:nvPr/>
        </p:nvSpPr>
        <p:spPr>
          <a:xfrm>
            <a:off x="0" y="0"/>
            <a:ext cx="9144000" cy="5143500"/>
          </a:xfrm>
          <a:prstGeom prst="rect">
            <a:avLst/>
          </a:prstGeom>
          <a:solidFill>
            <a:schemeClr val="bg2">
              <a:lumMod val="20000"/>
              <a:lumOff val="80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350"/>
          </a:p>
        </p:txBody>
      </p:sp>
      <p:sp>
        <p:nvSpPr>
          <p:cNvPr id="4" name="Round Single Corner Rectangle 7">
            <a:extLst>
              <a:ext uri="{FF2B5EF4-FFF2-40B4-BE49-F238E27FC236}">
                <a16:creationId xmlns:a16="http://schemas.microsoft.com/office/drawing/2014/main" id="{3E699D1F-D515-91B9-52D0-3B5488AFA05E}"/>
              </a:ext>
            </a:extLst>
          </p:cNvPr>
          <p:cNvSpPr/>
          <p:nvPr/>
        </p:nvSpPr>
        <p:spPr>
          <a:xfrm flipV="1">
            <a:off x="1" y="1"/>
            <a:ext cx="8214122" cy="4032647"/>
          </a:xfrm>
          <a:prstGeom prst="round1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350"/>
          </a:p>
        </p:txBody>
      </p:sp>
      <p:pic>
        <p:nvPicPr>
          <p:cNvPr id="5" name="Picture 8" descr="A pink quote marks on a black background&#10;&#10;Description automatically generated with low confidence">
            <a:extLst>
              <a:ext uri="{FF2B5EF4-FFF2-40B4-BE49-F238E27FC236}">
                <a16:creationId xmlns:a16="http://schemas.microsoft.com/office/drawing/2014/main" id="{E8ACEE6A-0604-3C30-58C5-51E71395393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9588" y="479823"/>
            <a:ext cx="763191" cy="7631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1384027" y="759941"/>
            <a:ext cx="5853944" cy="2882213"/>
          </a:xfrm>
        </p:spPr>
        <p:txBody>
          <a:bodyPr anchor="t">
            <a:noAutofit/>
          </a:bodyPr>
          <a:lstStyle>
            <a:lvl1pPr algn="l">
              <a:defRPr sz="3300">
                <a:solidFill>
                  <a:schemeClr val="bg1"/>
                </a:solidFill>
                <a:latin typeface="Aleo" pitchFamily="2" charset="77"/>
              </a:defRPr>
            </a:lvl1pPr>
          </a:lstStyle>
          <a:p>
            <a:pPr lvl="0"/>
            <a:r>
              <a:rPr lang="en-US"/>
              <a:t>Click to edit Master title style</a:t>
            </a:r>
          </a:p>
        </p:txBody>
      </p:sp>
    </p:spTree>
    <p:extLst>
      <p:ext uri="{BB962C8B-B14F-4D97-AF65-F5344CB8AC3E}">
        <p14:creationId xmlns:p14="http://schemas.microsoft.com/office/powerpoint/2010/main" val="2598948204"/>
      </p:ext>
    </p:extLst>
  </p:cSld>
  <p:clrMapOvr>
    <a:masterClrMapping/>
  </p:clrMapOvr>
  <p:transition spd="slow"/>
  <p:hf sldNum="0" hdr="0" ftr="0" dt="0"/>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pull quote BLU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A473E12E-B4B9-36BB-999D-B318B55C0E9D}"/>
              </a:ext>
            </a:extLst>
          </p:cNvPr>
          <p:cNvSpPr/>
          <p:nvPr/>
        </p:nvSpPr>
        <p:spPr>
          <a:xfrm>
            <a:off x="0" y="0"/>
            <a:ext cx="9144000" cy="5143500"/>
          </a:xfrm>
          <a:prstGeom prst="rect">
            <a:avLst/>
          </a:prstGeom>
          <a:solidFill>
            <a:schemeClr val="accent1">
              <a:lumMod val="20000"/>
              <a:lumOff val="80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350"/>
          </a:p>
        </p:txBody>
      </p:sp>
      <p:sp>
        <p:nvSpPr>
          <p:cNvPr id="4" name="Round Single Corner Rectangle 7">
            <a:extLst>
              <a:ext uri="{FF2B5EF4-FFF2-40B4-BE49-F238E27FC236}">
                <a16:creationId xmlns:a16="http://schemas.microsoft.com/office/drawing/2014/main" id="{679CCCD1-4D7A-0056-9A2E-71C91E839990}"/>
              </a:ext>
            </a:extLst>
          </p:cNvPr>
          <p:cNvSpPr/>
          <p:nvPr/>
        </p:nvSpPr>
        <p:spPr>
          <a:xfrm flipV="1">
            <a:off x="1" y="1"/>
            <a:ext cx="8214122" cy="4032647"/>
          </a:xfrm>
          <a:prstGeom prst="round1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350"/>
          </a:p>
        </p:txBody>
      </p:sp>
      <p:pic>
        <p:nvPicPr>
          <p:cNvPr id="5" name="Picture 8" descr="A picture containing logo, graphics, symbol, design&#10;&#10;Description automatically generated">
            <a:extLst>
              <a:ext uri="{FF2B5EF4-FFF2-40B4-BE49-F238E27FC236}">
                <a16:creationId xmlns:a16="http://schemas.microsoft.com/office/drawing/2014/main" id="{12C632D2-4835-B5DD-5509-0659AD9109E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7688" y="479823"/>
            <a:ext cx="763191" cy="7631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1384027" y="759941"/>
            <a:ext cx="5853944" cy="2882213"/>
          </a:xfrm>
        </p:spPr>
        <p:txBody>
          <a:bodyPr anchor="t">
            <a:noAutofit/>
          </a:bodyPr>
          <a:lstStyle>
            <a:lvl1pPr algn="l">
              <a:defRPr sz="3300">
                <a:solidFill>
                  <a:schemeClr val="bg1"/>
                </a:solidFill>
                <a:latin typeface="Aleo" pitchFamily="2" charset="77"/>
              </a:defRPr>
            </a:lvl1pPr>
          </a:lstStyle>
          <a:p>
            <a:pPr lvl="0"/>
            <a:r>
              <a:rPr lang="en-US"/>
              <a:t>Click to edit Master title style</a:t>
            </a:r>
          </a:p>
        </p:txBody>
      </p:sp>
    </p:spTree>
    <p:extLst>
      <p:ext uri="{BB962C8B-B14F-4D97-AF65-F5344CB8AC3E}">
        <p14:creationId xmlns:p14="http://schemas.microsoft.com/office/powerpoint/2010/main" val="3034780195"/>
      </p:ext>
    </p:extLst>
  </p:cSld>
  <p:clrMapOvr>
    <a:masterClrMapping/>
  </p:clrMapOvr>
  <p:transition spd="slow"/>
  <p:hf sldNum="0" hdr="0" ftr="0" dt="0"/>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pull quote RE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2D4CEEA-C667-27FB-42BE-D0637DD1EF41}"/>
              </a:ext>
            </a:extLst>
          </p:cNvPr>
          <p:cNvSpPr/>
          <p:nvPr/>
        </p:nvSpPr>
        <p:spPr>
          <a:xfrm>
            <a:off x="0" y="0"/>
            <a:ext cx="9144000" cy="5143500"/>
          </a:xfrm>
          <a:prstGeom prst="rect">
            <a:avLst/>
          </a:prstGeom>
          <a:solidFill>
            <a:schemeClr val="accent2">
              <a:lumMod val="20000"/>
              <a:lumOff val="80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350"/>
          </a:p>
        </p:txBody>
      </p:sp>
      <p:sp>
        <p:nvSpPr>
          <p:cNvPr id="4" name="Round Single Corner Rectangle 7">
            <a:extLst>
              <a:ext uri="{FF2B5EF4-FFF2-40B4-BE49-F238E27FC236}">
                <a16:creationId xmlns:a16="http://schemas.microsoft.com/office/drawing/2014/main" id="{40B20D09-A56F-6CE7-E584-D5AAD1F29029}"/>
              </a:ext>
            </a:extLst>
          </p:cNvPr>
          <p:cNvSpPr/>
          <p:nvPr/>
        </p:nvSpPr>
        <p:spPr>
          <a:xfrm flipV="1">
            <a:off x="1" y="1"/>
            <a:ext cx="8214122" cy="4032647"/>
          </a:xfrm>
          <a:prstGeom prst="round1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350"/>
          </a:p>
        </p:txBody>
      </p:sp>
      <p:pic>
        <p:nvPicPr>
          <p:cNvPr id="5" name="Picture 8" descr="A pink quote marks on a black background&#10;&#10;Description automatically generated with low confidence">
            <a:extLst>
              <a:ext uri="{FF2B5EF4-FFF2-40B4-BE49-F238E27FC236}">
                <a16:creationId xmlns:a16="http://schemas.microsoft.com/office/drawing/2014/main" id="{E740A6E4-ECB3-F872-B552-956CB3CAE07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9588" y="475060"/>
            <a:ext cx="763191" cy="7631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1384027" y="759941"/>
            <a:ext cx="5853944" cy="2882213"/>
          </a:xfrm>
        </p:spPr>
        <p:txBody>
          <a:bodyPr anchor="t">
            <a:noAutofit/>
          </a:bodyPr>
          <a:lstStyle>
            <a:lvl1pPr algn="l">
              <a:defRPr sz="3300">
                <a:solidFill>
                  <a:schemeClr val="bg1"/>
                </a:solidFill>
                <a:latin typeface="Aleo" pitchFamily="2" charset="77"/>
              </a:defRPr>
            </a:lvl1pPr>
          </a:lstStyle>
          <a:p>
            <a:pPr lvl="0"/>
            <a:r>
              <a:rPr lang="en-US"/>
              <a:t>Click to edit Master title style</a:t>
            </a:r>
          </a:p>
        </p:txBody>
      </p:sp>
    </p:spTree>
    <p:extLst>
      <p:ext uri="{BB962C8B-B14F-4D97-AF65-F5344CB8AC3E}">
        <p14:creationId xmlns:p14="http://schemas.microsoft.com/office/powerpoint/2010/main" val="3184130912"/>
      </p:ext>
    </p:extLst>
  </p:cSld>
  <p:clrMapOvr>
    <a:masterClrMapping/>
  </p:clrMapOvr>
  <p:transition spd="slow"/>
  <p:hf sldNum="0" hdr="0" ftr="0" dt="0"/>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pull quote GREEN">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197C14B-2942-ED83-A67A-385B94C110F5}"/>
              </a:ext>
            </a:extLst>
          </p:cNvPr>
          <p:cNvSpPr/>
          <p:nvPr/>
        </p:nvSpPr>
        <p:spPr>
          <a:xfrm>
            <a:off x="0" y="0"/>
            <a:ext cx="9144000" cy="5143500"/>
          </a:xfrm>
          <a:prstGeom prst="rect">
            <a:avLst/>
          </a:prstGeom>
          <a:solidFill>
            <a:schemeClr val="accent3">
              <a:lumMod val="20000"/>
              <a:lumOff val="80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350"/>
          </a:p>
        </p:txBody>
      </p:sp>
      <p:sp>
        <p:nvSpPr>
          <p:cNvPr id="4" name="Round Single Corner Rectangle 7">
            <a:extLst>
              <a:ext uri="{FF2B5EF4-FFF2-40B4-BE49-F238E27FC236}">
                <a16:creationId xmlns:a16="http://schemas.microsoft.com/office/drawing/2014/main" id="{13888A22-ACBE-F7E2-647C-F9BFA3B9D93D}"/>
              </a:ext>
            </a:extLst>
          </p:cNvPr>
          <p:cNvSpPr/>
          <p:nvPr/>
        </p:nvSpPr>
        <p:spPr>
          <a:xfrm flipV="1">
            <a:off x="1" y="1"/>
            <a:ext cx="8214122" cy="4032647"/>
          </a:xfrm>
          <a:prstGeom prst="round1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350"/>
          </a:p>
        </p:txBody>
      </p:sp>
      <p:pic>
        <p:nvPicPr>
          <p:cNvPr id="5" name="Picture 8" descr="A white quote marks on a black background&#10;&#10;Description automatically generated with low confidence">
            <a:extLst>
              <a:ext uri="{FF2B5EF4-FFF2-40B4-BE49-F238E27FC236}">
                <a16:creationId xmlns:a16="http://schemas.microsoft.com/office/drawing/2014/main" id="{DBEE113B-D6AF-6C27-0434-3F3E2FBB372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6017" y="483394"/>
            <a:ext cx="763190" cy="7631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1384027" y="759941"/>
            <a:ext cx="5853944" cy="2882213"/>
          </a:xfrm>
        </p:spPr>
        <p:txBody>
          <a:bodyPr anchor="t">
            <a:noAutofit/>
          </a:bodyPr>
          <a:lstStyle>
            <a:lvl1pPr algn="l">
              <a:defRPr sz="3300">
                <a:solidFill>
                  <a:schemeClr val="bg1"/>
                </a:solidFill>
                <a:latin typeface="Aleo" pitchFamily="2" charset="77"/>
              </a:defRPr>
            </a:lvl1pPr>
          </a:lstStyle>
          <a:p>
            <a:pPr lvl="0"/>
            <a:r>
              <a:rPr lang="en-US"/>
              <a:t>Click to edit Master title style</a:t>
            </a:r>
          </a:p>
        </p:txBody>
      </p:sp>
    </p:spTree>
    <p:extLst>
      <p:ext uri="{BB962C8B-B14F-4D97-AF65-F5344CB8AC3E}">
        <p14:creationId xmlns:p14="http://schemas.microsoft.com/office/powerpoint/2010/main" val="1907246053"/>
      </p:ext>
    </p:extLst>
  </p:cSld>
  <p:clrMapOvr>
    <a:masterClrMapping/>
  </p:clrMapOvr>
  <p:transition spd="slow"/>
  <p:hf sldNum="0" hdr="0" ftr="0" dt="0"/>
</p:sldLayout>
</file>

<file path=ppt/slideLayouts/slideLayout4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495961893"/>
      </p:ext>
    </p:extLst>
  </p:cSld>
  <p:clrMapOvr>
    <a:masterClrMapping/>
  </p:clrMapOvr>
  <p:hf sldNum="0" hdr="0" ftr="0" dt="0"/>
</p:sldLayout>
</file>

<file path=ppt/slideLayouts/slideLayout47.xml><?xml version="1.0" encoding="utf-8"?>
<p:sldLayout xmlns:a="http://schemas.openxmlformats.org/drawingml/2006/main" xmlns:r="http://schemas.openxmlformats.org/officeDocument/2006/relationships" xmlns:p="http://schemas.openxmlformats.org/presentationml/2006/main">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9755508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Illustration set slide 1">
  <p:cSld name="Illustration set slide 1">
    <p:spTree>
      <p:nvGrpSpPr>
        <p:cNvPr id="1" name="Shape 55"/>
        <p:cNvGrpSpPr/>
        <p:nvPr/>
      </p:nvGrpSpPr>
      <p:grpSpPr>
        <a:xfrm>
          <a:off x="0" y="0"/>
          <a:ext cx="0" cy="0"/>
          <a:chOff x="0" y="0"/>
          <a:chExt cx="0" cy="0"/>
        </a:xfrm>
      </p:grpSpPr>
      <p:sp>
        <p:nvSpPr>
          <p:cNvPr id="59" name="Google Shape;59;p14"/>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algn="r"/>
            <a:fld id="{00000000-1234-1234-1234-123412341234}" type="slidenum">
              <a:rPr lang="en" smtClean="0"/>
              <a:pPr algn="r"/>
              <a:t>‹#›</a:t>
            </a:fld>
            <a:endParaRPr lang="en"/>
          </a:p>
        </p:txBody>
      </p:sp>
      <p:sp>
        <p:nvSpPr>
          <p:cNvPr id="60" name="Google Shape;60;p14"/>
          <p:cNvSpPr txBox="1">
            <a:spLocks noGrp="1"/>
          </p:cNvSpPr>
          <p:nvPr>
            <p:ph type="title"/>
          </p:nvPr>
        </p:nvSpPr>
        <p:spPr>
          <a:xfrm>
            <a:off x="1060100" y="1085125"/>
            <a:ext cx="3525300" cy="2023500"/>
          </a:xfrm>
          <a:prstGeom prst="rect">
            <a:avLst/>
          </a:prstGeom>
        </p:spPr>
        <p:txBody>
          <a:bodyPr spcFirstLastPara="1" wrap="square" lIns="91425" tIns="91425" rIns="91425" bIns="91425" anchor="t" anchorCtr="0">
            <a:normAutofit/>
          </a:bodyPr>
          <a:lstStyle>
            <a:lvl1pPr lvl="0" rtl="0">
              <a:spcBef>
                <a:spcPts val="0"/>
              </a:spcBef>
              <a:spcAft>
                <a:spcPts val="0"/>
              </a:spcAft>
              <a:buNone/>
              <a:defRPr sz="3000" b="1">
                <a:solidFill>
                  <a:srgbClr val="361214"/>
                </a:solidFill>
                <a:latin typeface="Source Sans Pro"/>
                <a:ea typeface="Source Sans Pro"/>
                <a:cs typeface="Source Sans Pro"/>
                <a:sym typeface="Source Sans Pro"/>
              </a:defRPr>
            </a:lvl1pPr>
            <a:lvl2pPr lvl="1" rtl="0">
              <a:spcBef>
                <a:spcPts val="0"/>
              </a:spcBef>
              <a:spcAft>
                <a:spcPts val="0"/>
              </a:spcAft>
              <a:buNone/>
              <a:defRPr sz="4000">
                <a:latin typeface="Lato"/>
                <a:ea typeface="Lato"/>
                <a:cs typeface="Lato"/>
                <a:sym typeface="Lato"/>
              </a:defRPr>
            </a:lvl2pPr>
            <a:lvl3pPr lvl="2" rtl="0">
              <a:spcBef>
                <a:spcPts val="0"/>
              </a:spcBef>
              <a:spcAft>
                <a:spcPts val="0"/>
              </a:spcAft>
              <a:buNone/>
              <a:defRPr sz="4000">
                <a:latin typeface="Lato"/>
                <a:ea typeface="Lato"/>
                <a:cs typeface="Lato"/>
                <a:sym typeface="Lato"/>
              </a:defRPr>
            </a:lvl3pPr>
            <a:lvl4pPr lvl="3" rtl="0">
              <a:spcBef>
                <a:spcPts val="0"/>
              </a:spcBef>
              <a:spcAft>
                <a:spcPts val="0"/>
              </a:spcAft>
              <a:buNone/>
              <a:defRPr sz="4000">
                <a:latin typeface="Lato"/>
                <a:ea typeface="Lato"/>
                <a:cs typeface="Lato"/>
                <a:sym typeface="Lato"/>
              </a:defRPr>
            </a:lvl4pPr>
            <a:lvl5pPr lvl="4" rtl="0">
              <a:spcBef>
                <a:spcPts val="0"/>
              </a:spcBef>
              <a:spcAft>
                <a:spcPts val="0"/>
              </a:spcAft>
              <a:buNone/>
              <a:defRPr sz="4000">
                <a:latin typeface="Lato"/>
                <a:ea typeface="Lato"/>
                <a:cs typeface="Lato"/>
                <a:sym typeface="Lato"/>
              </a:defRPr>
            </a:lvl5pPr>
            <a:lvl6pPr lvl="5" rtl="0">
              <a:spcBef>
                <a:spcPts val="0"/>
              </a:spcBef>
              <a:spcAft>
                <a:spcPts val="0"/>
              </a:spcAft>
              <a:buNone/>
              <a:defRPr sz="4000">
                <a:latin typeface="Lato"/>
                <a:ea typeface="Lato"/>
                <a:cs typeface="Lato"/>
                <a:sym typeface="Lato"/>
              </a:defRPr>
            </a:lvl6pPr>
            <a:lvl7pPr lvl="6" rtl="0">
              <a:spcBef>
                <a:spcPts val="0"/>
              </a:spcBef>
              <a:spcAft>
                <a:spcPts val="0"/>
              </a:spcAft>
              <a:buNone/>
              <a:defRPr sz="4000">
                <a:latin typeface="Lato"/>
                <a:ea typeface="Lato"/>
                <a:cs typeface="Lato"/>
                <a:sym typeface="Lato"/>
              </a:defRPr>
            </a:lvl7pPr>
            <a:lvl8pPr lvl="7" rtl="0">
              <a:spcBef>
                <a:spcPts val="0"/>
              </a:spcBef>
              <a:spcAft>
                <a:spcPts val="0"/>
              </a:spcAft>
              <a:buNone/>
              <a:defRPr sz="4000">
                <a:latin typeface="Lato"/>
                <a:ea typeface="Lato"/>
                <a:cs typeface="Lato"/>
                <a:sym typeface="Lato"/>
              </a:defRPr>
            </a:lvl8pPr>
            <a:lvl9pPr lvl="8" rtl="0">
              <a:spcBef>
                <a:spcPts val="0"/>
              </a:spcBef>
              <a:spcAft>
                <a:spcPts val="0"/>
              </a:spcAft>
              <a:buNone/>
              <a:defRPr sz="4000">
                <a:latin typeface="Lato"/>
                <a:ea typeface="Lato"/>
                <a:cs typeface="Lato"/>
                <a:sym typeface="Lato"/>
              </a:defRPr>
            </a:lvl9pPr>
          </a:lstStyle>
          <a:p>
            <a:endParaRPr/>
          </a:p>
        </p:txBody>
      </p:sp>
      <p:sp>
        <p:nvSpPr>
          <p:cNvPr id="61" name="Google Shape;61;p14"/>
          <p:cNvSpPr txBox="1">
            <a:spLocks noGrp="1"/>
          </p:cNvSpPr>
          <p:nvPr>
            <p:ph type="subTitle" idx="1"/>
          </p:nvPr>
        </p:nvSpPr>
        <p:spPr>
          <a:xfrm>
            <a:off x="1060100" y="2053000"/>
            <a:ext cx="3525300" cy="2772000"/>
          </a:xfrm>
          <a:prstGeom prst="rect">
            <a:avLst/>
          </a:prstGeom>
        </p:spPr>
        <p:txBody>
          <a:bodyPr spcFirstLastPara="1" wrap="square" lIns="91425" tIns="91425" rIns="91425" bIns="91425" anchor="t" anchorCtr="0">
            <a:normAutofit/>
          </a:bodyPr>
          <a:lstStyle>
            <a:lvl1pPr lvl="0" rtl="0">
              <a:spcBef>
                <a:spcPts val="0"/>
              </a:spcBef>
              <a:spcAft>
                <a:spcPts val="0"/>
              </a:spcAft>
              <a:buNone/>
              <a:defRPr sz="1400">
                <a:solidFill>
                  <a:srgbClr val="361214"/>
                </a:solidFill>
                <a:latin typeface="Source Sans Pro"/>
                <a:ea typeface="Source Sans Pro"/>
                <a:cs typeface="Source Sans Pro"/>
                <a:sym typeface="Source Sans Pro"/>
              </a:defRPr>
            </a:lvl1pPr>
            <a:lvl2pPr lvl="1" rtl="0">
              <a:spcBef>
                <a:spcPts val="1200"/>
              </a:spcBef>
              <a:spcAft>
                <a:spcPts val="0"/>
              </a:spcAft>
              <a:buNone/>
              <a:defRPr/>
            </a:lvl2pPr>
            <a:lvl3pPr lvl="2" rtl="0">
              <a:spcBef>
                <a:spcPts val="1200"/>
              </a:spcBef>
              <a:spcAft>
                <a:spcPts val="0"/>
              </a:spcAft>
              <a:buNone/>
              <a:defRPr/>
            </a:lvl3pPr>
            <a:lvl4pPr lvl="3" rtl="0">
              <a:spcBef>
                <a:spcPts val="1200"/>
              </a:spcBef>
              <a:spcAft>
                <a:spcPts val="0"/>
              </a:spcAft>
              <a:buNone/>
              <a:defRPr/>
            </a:lvl4pPr>
            <a:lvl5pPr lvl="4" rtl="0">
              <a:spcBef>
                <a:spcPts val="1200"/>
              </a:spcBef>
              <a:spcAft>
                <a:spcPts val="0"/>
              </a:spcAft>
              <a:buNone/>
              <a:defRPr/>
            </a:lvl5pPr>
            <a:lvl6pPr lvl="5" rtl="0">
              <a:spcBef>
                <a:spcPts val="1200"/>
              </a:spcBef>
              <a:spcAft>
                <a:spcPts val="0"/>
              </a:spcAft>
              <a:buNone/>
              <a:defRPr/>
            </a:lvl6pPr>
            <a:lvl7pPr lvl="6" rtl="0">
              <a:spcBef>
                <a:spcPts val="1200"/>
              </a:spcBef>
              <a:spcAft>
                <a:spcPts val="0"/>
              </a:spcAft>
              <a:buNone/>
              <a:defRPr/>
            </a:lvl7pPr>
            <a:lvl8pPr lvl="7" rtl="0">
              <a:spcBef>
                <a:spcPts val="1200"/>
              </a:spcBef>
              <a:spcAft>
                <a:spcPts val="0"/>
              </a:spcAft>
              <a:buNone/>
              <a:defRPr/>
            </a:lvl8pPr>
            <a:lvl9pPr lvl="8" rtl="0">
              <a:spcBef>
                <a:spcPts val="1200"/>
              </a:spcBef>
              <a:spcAft>
                <a:spcPts val="1200"/>
              </a:spcAft>
              <a:buNone/>
              <a:defRPr/>
            </a:lvl9pPr>
          </a:lstStyle>
          <a:p>
            <a:endParaRPr/>
          </a:p>
        </p:txBody>
      </p:sp>
    </p:spTree>
    <p:extLst>
      <p:ext uri="{BB962C8B-B14F-4D97-AF65-F5344CB8AC3E}">
        <p14:creationId xmlns:p14="http://schemas.microsoft.com/office/powerpoint/2010/main" val="41177162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userDrawn="1">
  <p:cSld name="1_tab title content GOLD">
    <p:spTree>
      <p:nvGrpSpPr>
        <p:cNvPr id="1" name=""/>
        <p:cNvGrpSpPr/>
        <p:nvPr/>
      </p:nvGrpSpPr>
      <p:grpSpPr>
        <a:xfrm>
          <a:off x="0" y="0"/>
          <a:ext cx="0" cy="0"/>
          <a:chOff x="0" y="0"/>
          <a:chExt cx="0" cy="0"/>
        </a:xfrm>
      </p:grpSpPr>
      <p:sp>
        <p:nvSpPr>
          <p:cNvPr id="2" name="Title 1"/>
          <p:cNvSpPr>
            <a:spLocks noGrp="1"/>
          </p:cNvSpPr>
          <p:nvPr>
            <p:ph type="title"/>
          </p:nvPr>
        </p:nvSpPr>
        <p:spPr>
          <a:xfrm>
            <a:off x="-86109" y="-147738"/>
            <a:ext cx="2511257" cy="581773"/>
          </a:xfrm>
          <a:prstGeom prst="round2DiagRect">
            <a:avLst>
              <a:gd name="adj1" fmla="val 24968"/>
              <a:gd name="adj2" fmla="val 0"/>
            </a:avLst>
          </a:prstGeom>
          <a:solidFill>
            <a:schemeClr val="tx2"/>
          </a:solidFill>
        </p:spPr>
        <p:txBody>
          <a:bodyPr lIns="365760" anchor="b">
            <a:normAutofit/>
          </a:bodyPr>
          <a:lstStyle>
            <a:lvl1pPr algn="l">
              <a:defRPr sz="1050" b="1" cap="all" baseline="0">
                <a:solidFill>
                  <a:schemeClr val="bg1"/>
                </a:solidFill>
                <a:latin typeface="Tahoma" panose="020B0604030504040204" pitchFamily="34" charset="0"/>
                <a:ea typeface="Tahoma" panose="020B0604030504040204" pitchFamily="34" charset="0"/>
                <a:cs typeface="Tahoma" panose="020B0604030504040204" pitchFamily="34" charset="0"/>
              </a:defRPr>
            </a:lvl1pPr>
          </a:lstStyle>
          <a:p>
            <a:r>
              <a:rPr lang="en-US"/>
              <a:t>Click to edit Master title style</a:t>
            </a:r>
          </a:p>
        </p:txBody>
      </p:sp>
      <p:sp>
        <p:nvSpPr>
          <p:cNvPr id="3" name="Content Placeholder 2"/>
          <p:cNvSpPr>
            <a:spLocks noGrp="1"/>
          </p:cNvSpPr>
          <p:nvPr>
            <p:ph idx="1"/>
          </p:nvPr>
        </p:nvSpPr>
        <p:spPr>
          <a:xfrm>
            <a:off x="764931" y="2098996"/>
            <a:ext cx="7614139" cy="2610469"/>
          </a:xfrm>
        </p:spPr>
        <p:txBody>
          <a:bodyPr>
            <a:normAutofit/>
          </a:bodyPr>
          <a:lstStyle>
            <a:lvl1pPr marL="171450" indent="-171450">
              <a:buFontTx/>
              <a:buBlip>
                <a:blip r:embed="rId2"/>
              </a:buBlip>
              <a:defRPr sz="1800">
                <a:latin typeface="Tahoma" panose="020B0604030504040204" pitchFamily="34" charset="0"/>
                <a:ea typeface="Tahoma" panose="020B0604030504040204" pitchFamily="34" charset="0"/>
                <a:cs typeface="Tahoma" panose="020B0604030504040204" pitchFamily="34" charset="0"/>
              </a:defRPr>
            </a:lvl1pPr>
            <a:lvl2pPr marL="514350" indent="-171450">
              <a:buFontTx/>
              <a:buBlip>
                <a:blip r:embed="rId2"/>
              </a:buBlip>
              <a:defRPr sz="1500">
                <a:latin typeface="Tahoma" panose="020B0604030504040204" pitchFamily="34" charset="0"/>
                <a:ea typeface="Tahoma" panose="020B0604030504040204" pitchFamily="34" charset="0"/>
                <a:cs typeface="Tahoma" panose="020B0604030504040204" pitchFamily="34" charset="0"/>
              </a:defRPr>
            </a:lvl2pPr>
            <a:lvl3pPr marL="857250" indent="-171450">
              <a:buFontTx/>
              <a:buBlip>
                <a:blip r:embed="rId2"/>
              </a:buBlip>
              <a:defRPr sz="1350">
                <a:latin typeface="Tahoma" panose="020B0604030504040204" pitchFamily="34" charset="0"/>
                <a:ea typeface="Tahoma" panose="020B0604030504040204" pitchFamily="34" charset="0"/>
                <a:cs typeface="Tahoma" panose="020B0604030504040204" pitchFamily="34" charset="0"/>
              </a:defRPr>
            </a:lvl3pPr>
            <a:lvl4pPr marL="1200150" indent="-171450">
              <a:buFontTx/>
              <a:buBlip>
                <a:blip r:embed="rId2"/>
              </a:buBlip>
              <a:defRPr sz="1200">
                <a:latin typeface="Tahoma" panose="020B0604030504040204" pitchFamily="34" charset="0"/>
                <a:ea typeface="Tahoma" panose="020B0604030504040204" pitchFamily="34" charset="0"/>
                <a:cs typeface="Tahoma" panose="020B0604030504040204" pitchFamily="34" charset="0"/>
              </a:defRPr>
            </a:lvl4pPr>
            <a:lvl5pPr marL="1543050" indent="-171450">
              <a:buFontTx/>
              <a:buBlip>
                <a:blip r:embed="rId2"/>
              </a:buBlip>
              <a:defRPr sz="1200">
                <a:latin typeface="Tahoma" panose="020B0604030504040204" pitchFamily="34" charset="0"/>
                <a:ea typeface="Tahoma" panose="020B0604030504040204" pitchFamily="34" charset="0"/>
                <a:cs typeface="Tahoma" panose="020B060403050404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ext Placeholder 8"/>
          <p:cNvSpPr>
            <a:spLocks noGrp="1"/>
          </p:cNvSpPr>
          <p:nvPr>
            <p:ph type="body" sz="quarter" idx="13"/>
          </p:nvPr>
        </p:nvSpPr>
        <p:spPr>
          <a:xfrm>
            <a:off x="764930" y="1049499"/>
            <a:ext cx="7614139" cy="742949"/>
          </a:xfrm>
        </p:spPr>
        <p:txBody>
          <a:bodyPr>
            <a:normAutofit/>
          </a:bodyPr>
          <a:lstStyle>
            <a:lvl1pPr marL="0" indent="0" algn="l">
              <a:buNone/>
              <a:defRPr sz="2400" b="1">
                <a:latin typeface="Aleo" pitchFamily="2" charset="77"/>
              </a:defRPr>
            </a:lvl1pPr>
          </a:lstStyle>
          <a:p>
            <a:pPr lvl="0"/>
            <a:r>
              <a:rPr lang="en-US"/>
              <a:t>Click to edit Master text styles</a:t>
            </a:r>
          </a:p>
        </p:txBody>
      </p:sp>
    </p:spTree>
    <p:extLst>
      <p:ext uri="{BB962C8B-B14F-4D97-AF65-F5344CB8AC3E}">
        <p14:creationId xmlns:p14="http://schemas.microsoft.com/office/powerpoint/2010/main" val="10023903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ection divider GOLD">
    <p:spTree>
      <p:nvGrpSpPr>
        <p:cNvPr id="1" name=""/>
        <p:cNvGrpSpPr/>
        <p:nvPr/>
      </p:nvGrpSpPr>
      <p:grpSpPr>
        <a:xfrm>
          <a:off x="0" y="0"/>
          <a:ext cx="0" cy="0"/>
          <a:chOff x="0" y="0"/>
          <a:chExt cx="0" cy="0"/>
        </a:xfrm>
      </p:grpSpPr>
      <p:pic>
        <p:nvPicPr>
          <p:cNvPr id="3" name="Picture 6" descr="A group of people wearing face masks&#10;&#10;Description automatically generated">
            <a:extLst>
              <a:ext uri="{FF2B5EF4-FFF2-40B4-BE49-F238E27FC236}">
                <a16:creationId xmlns:a16="http://schemas.microsoft.com/office/drawing/2014/main" id="{A352F941-7227-FD86-CFE8-C9BDD419E72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a:extLst>
              <a:ext uri="{FF2B5EF4-FFF2-40B4-BE49-F238E27FC236}">
                <a16:creationId xmlns:a16="http://schemas.microsoft.com/office/drawing/2014/main" id="{3EAEB5CD-5C92-AB31-3186-0028E0406C4F}"/>
              </a:ext>
            </a:extLst>
          </p:cNvPr>
          <p:cNvSpPr/>
          <p:nvPr/>
        </p:nvSpPr>
        <p:spPr>
          <a:xfrm>
            <a:off x="0" y="0"/>
            <a:ext cx="9144000" cy="5143500"/>
          </a:xfrm>
          <a:prstGeom prst="rect">
            <a:avLst/>
          </a:prstGeom>
          <a:solidFill>
            <a:schemeClr val="tx2">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350"/>
          </a:p>
        </p:txBody>
      </p:sp>
      <p:sp>
        <p:nvSpPr>
          <p:cNvPr id="5" name="Round Single Corner Rectangle 8">
            <a:extLst>
              <a:ext uri="{FF2B5EF4-FFF2-40B4-BE49-F238E27FC236}">
                <a16:creationId xmlns:a16="http://schemas.microsoft.com/office/drawing/2014/main" id="{0E24611E-7480-413A-FC61-5916AF6133AA}"/>
              </a:ext>
            </a:extLst>
          </p:cNvPr>
          <p:cNvSpPr/>
          <p:nvPr/>
        </p:nvSpPr>
        <p:spPr>
          <a:xfrm rot="10800000" flipV="1">
            <a:off x="3020616" y="3309937"/>
            <a:ext cx="6123384" cy="1833563"/>
          </a:xfrm>
          <a:prstGeom prst="round1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350"/>
          </a:p>
        </p:txBody>
      </p:sp>
      <p:sp>
        <p:nvSpPr>
          <p:cNvPr id="2" name="Title 1"/>
          <p:cNvSpPr>
            <a:spLocks noGrp="1"/>
          </p:cNvSpPr>
          <p:nvPr>
            <p:ph type="title"/>
          </p:nvPr>
        </p:nvSpPr>
        <p:spPr>
          <a:xfrm>
            <a:off x="3534508" y="3692769"/>
            <a:ext cx="4972050" cy="1200150"/>
          </a:xfrm>
        </p:spPr>
        <p:txBody>
          <a:bodyPr>
            <a:normAutofit/>
          </a:bodyPr>
          <a:lstStyle>
            <a:lvl1pPr algn="l">
              <a:defRPr sz="4050">
                <a:solidFill>
                  <a:schemeClr val="bg1"/>
                </a:solidFill>
                <a:latin typeface="Aleo" pitchFamily="2" charset="77"/>
              </a:defRPr>
            </a:lvl1pPr>
          </a:lstStyle>
          <a:p>
            <a:r>
              <a:rPr lang="en-US"/>
              <a:t>Click to edit Master title style</a:t>
            </a:r>
          </a:p>
        </p:txBody>
      </p:sp>
    </p:spTree>
    <p:extLst>
      <p:ext uri="{BB962C8B-B14F-4D97-AF65-F5344CB8AC3E}">
        <p14:creationId xmlns:p14="http://schemas.microsoft.com/office/powerpoint/2010/main" val="3129002975"/>
      </p:ext>
    </p:extLst>
  </p:cSld>
  <p:clrMapOvr>
    <a:masterClrMapping/>
  </p:clrMapOvr>
  <p:hf sldNum="0" hdr="0" ftr="0" dt="0"/>
</p:sldLayout>
</file>

<file path=ppt/slideLayouts/slideLayout50.xml><?xml version="1.0" encoding="utf-8"?>
<p:sldLayout xmlns:a="http://schemas.openxmlformats.org/drawingml/2006/main" xmlns:r="http://schemas.openxmlformats.org/officeDocument/2006/relationships" xmlns:p="http://schemas.openxmlformats.org/presentationml/2006/main" userDrawn="1">
  <p:cSld name="D. Title and Text">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42DB92CF-99AF-444D-90BC-C4209747C9F5}"/>
              </a:ext>
            </a:extLst>
          </p:cNvPr>
          <p:cNvGraphicFramePr>
            <a:graphicFrameLocks noChangeAspect="1"/>
          </p:cNvGraphicFramePr>
          <p:nvPr userDrawn="1">
            <p:custDataLst>
              <p:tags r:id="rId1"/>
            </p:custDataLst>
          </p:nvPr>
        </p:nvGraphicFramePr>
        <p:xfrm>
          <a:off x="1191" y="1191"/>
          <a:ext cx="1191" cy="1191"/>
        </p:xfrm>
        <a:graphic>
          <a:graphicData uri="http://schemas.openxmlformats.org/presentationml/2006/ole">
            <mc:AlternateContent xmlns:mc="http://schemas.openxmlformats.org/markup-compatibility/2006">
              <mc:Choice xmlns:v="urn:schemas-microsoft-com:vml" Requires="v">
                <p:oleObj name="think-cell Slide" r:id="rId3" imgW="351" imgH="363" progId="TCLayout.ActiveDocument.1">
                  <p:embed/>
                </p:oleObj>
              </mc:Choice>
              <mc:Fallback>
                <p:oleObj name="think-cell Slide" r:id="rId3" imgW="351" imgH="363" progId="TCLayout.ActiveDocument.1">
                  <p:embed/>
                  <p:pic>
                    <p:nvPicPr>
                      <p:cNvPr id="5" name="think-cell data - do not delete" hidden="1">
                        <a:extLst>
                          <a:ext uri="{FF2B5EF4-FFF2-40B4-BE49-F238E27FC236}">
                            <a16:creationId xmlns:a16="http://schemas.microsoft.com/office/drawing/2014/main" id="{42DB92CF-99AF-444D-90BC-C4209747C9F5}"/>
                          </a:ext>
                        </a:extLst>
                      </p:cNvPr>
                      <p:cNvPicPr/>
                      <p:nvPr/>
                    </p:nvPicPr>
                    <p:blipFill>
                      <a:blip r:embed="rId4"/>
                      <a:stretch>
                        <a:fillRect/>
                      </a:stretch>
                    </p:blipFill>
                    <p:spPr>
                      <a:xfrm>
                        <a:off x="1191" y="1191"/>
                        <a:ext cx="1191" cy="1191"/>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AB083126-25E7-42D8-B799-608CFD4DF6C3}"/>
              </a:ext>
            </a:extLst>
          </p:cNvPr>
          <p:cNvSpPr>
            <a:spLocks noGrp="1"/>
          </p:cNvSpPr>
          <p:nvPr>
            <p:ph type="title" hasCustomPrompt="1"/>
          </p:nvPr>
        </p:nvSpPr>
        <p:spPr>
          <a:xfrm>
            <a:off x="351065" y="467101"/>
            <a:ext cx="8441870" cy="249299"/>
          </a:xfrm>
        </p:spPr>
        <p:txBody>
          <a:bodyPr vert="horz" wrap="square" lIns="0" tIns="0" rIns="0" bIns="0" rtlCol="0" anchor="ctr">
            <a:noAutofit/>
          </a:bodyPr>
          <a:lstStyle>
            <a:lvl1pPr>
              <a:defRPr lang="en-US" dirty="0">
                <a:latin typeface="+mj-lt"/>
                <a:ea typeface="+mj-ea"/>
                <a:cs typeface="+mj-cs"/>
              </a:defRPr>
            </a:lvl1pPr>
          </a:lstStyle>
          <a:p>
            <a:pPr marL="0" lvl="0"/>
            <a:r>
              <a:rPr lang="en-US"/>
              <a:t>Click to add title</a:t>
            </a:r>
          </a:p>
        </p:txBody>
      </p:sp>
      <p:sp>
        <p:nvSpPr>
          <p:cNvPr id="6" name="Text Placeholder 5">
            <a:extLst>
              <a:ext uri="{FF2B5EF4-FFF2-40B4-BE49-F238E27FC236}">
                <a16:creationId xmlns:a16="http://schemas.microsoft.com/office/drawing/2014/main" id="{FAD1DA01-0E73-44DE-A132-B4FF1E70A315}"/>
              </a:ext>
            </a:extLst>
          </p:cNvPr>
          <p:cNvSpPr>
            <a:spLocks noGrp="1"/>
          </p:cNvSpPr>
          <p:nvPr>
            <p:ph type="body" sz="quarter" idx="10" hasCustomPrompt="1"/>
          </p:nvPr>
        </p:nvSpPr>
        <p:spPr>
          <a:xfrm>
            <a:off x="351065" y="1369218"/>
            <a:ext cx="8441870" cy="2933360"/>
          </a:xfrm>
        </p:spPr>
        <p:txBody>
          <a:bodyPr/>
          <a:lstStyle>
            <a:lvl1pPr>
              <a:lnSpc>
                <a:spcPct val="100000"/>
              </a:lnSpc>
              <a:spcBef>
                <a:spcPts val="0"/>
              </a:spcBef>
              <a:spcAft>
                <a:spcPts val="0"/>
              </a:spcAft>
              <a:defRPr>
                <a:latin typeface="+mn-lt"/>
                <a:ea typeface="+mn-ea"/>
                <a:cs typeface="+mn-cs"/>
              </a:defRPr>
            </a:lvl1pPr>
            <a:lvl2pPr>
              <a:lnSpc>
                <a:spcPct val="100000"/>
              </a:lnSpc>
              <a:spcBef>
                <a:spcPts val="0"/>
              </a:spcBef>
              <a:spcAft>
                <a:spcPts val="0"/>
              </a:spcAft>
              <a:defRPr>
                <a:latin typeface="+mn-lt"/>
                <a:ea typeface="+mn-ea"/>
                <a:cs typeface="+mn-cs"/>
              </a:defRPr>
            </a:lvl2pPr>
            <a:lvl3pPr>
              <a:lnSpc>
                <a:spcPct val="100000"/>
              </a:lnSpc>
              <a:spcBef>
                <a:spcPts val="0"/>
              </a:spcBef>
              <a:spcAft>
                <a:spcPts val="0"/>
              </a:spcAft>
              <a:defRPr>
                <a:latin typeface="+mn-lt"/>
                <a:ea typeface="+mn-ea"/>
                <a:cs typeface="+mn-cs"/>
              </a:defRPr>
            </a:lvl3pPr>
            <a:lvl4pPr>
              <a:lnSpc>
                <a:spcPct val="100000"/>
              </a:lnSpc>
              <a:spcBef>
                <a:spcPts val="0"/>
              </a:spcBef>
              <a:spcAft>
                <a:spcPts val="0"/>
              </a:spcAft>
              <a:defRPr>
                <a:latin typeface="+mn-lt"/>
                <a:ea typeface="+mn-ea"/>
                <a:cs typeface="+mn-cs"/>
              </a:defRPr>
            </a:lvl4pPr>
            <a:lvl5pPr>
              <a:lnSpc>
                <a:spcPct val="100000"/>
              </a:lnSpc>
              <a:spcBef>
                <a:spcPts val="0"/>
              </a:spcBef>
              <a:spcAft>
                <a:spcPts val="0"/>
              </a:spcAft>
              <a:defRPr>
                <a:latin typeface="+mn-lt"/>
                <a:ea typeface="+mn-ea"/>
                <a:cs typeface="+mn-cs"/>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10" name="Group 9">
            <a:extLst>
              <a:ext uri="{FF2B5EF4-FFF2-40B4-BE49-F238E27FC236}">
                <a16:creationId xmlns:a16="http://schemas.microsoft.com/office/drawing/2014/main" id="{385E5A51-6B10-4BBC-8B80-EC8B29FCC3B2}"/>
              </a:ext>
            </a:extLst>
          </p:cNvPr>
          <p:cNvGrpSpPr/>
          <p:nvPr userDrawn="1"/>
        </p:nvGrpSpPr>
        <p:grpSpPr>
          <a:xfrm>
            <a:off x="0" y="4521276"/>
            <a:ext cx="9144000" cy="34871"/>
            <a:chOff x="0" y="5953007"/>
            <a:chExt cx="12191999" cy="46494"/>
          </a:xfrm>
        </p:grpSpPr>
        <p:sp>
          <p:nvSpPr>
            <p:cNvPr id="11" name="Rectangle 10">
              <a:extLst>
                <a:ext uri="{FF2B5EF4-FFF2-40B4-BE49-F238E27FC236}">
                  <a16:creationId xmlns:a16="http://schemas.microsoft.com/office/drawing/2014/main" id="{A23BFB2F-B323-48C0-A13E-8E33231E5B26}"/>
                </a:ext>
              </a:extLst>
            </p:cNvPr>
            <p:cNvSpPr/>
            <p:nvPr userDrawn="1"/>
          </p:nvSpPr>
          <p:spPr>
            <a:xfrm>
              <a:off x="0" y="5953007"/>
              <a:ext cx="4064000" cy="46492"/>
            </a:xfrm>
            <a:prstGeom prst="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latin typeface="+mn-lt"/>
                <a:ea typeface="+mn-ea"/>
                <a:cs typeface="+mn-cs"/>
              </a:endParaRPr>
            </a:p>
          </p:txBody>
        </p:sp>
        <p:sp>
          <p:nvSpPr>
            <p:cNvPr id="12" name="Rectangle: Top Corners Rounded 11">
              <a:extLst>
                <a:ext uri="{FF2B5EF4-FFF2-40B4-BE49-F238E27FC236}">
                  <a16:creationId xmlns:a16="http://schemas.microsoft.com/office/drawing/2014/main" id="{B0CDAE81-6504-409A-B1F8-C468559491AF}"/>
                </a:ext>
              </a:extLst>
            </p:cNvPr>
            <p:cNvSpPr/>
            <p:nvPr userDrawn="1"/>
          </p:nvSpPr>
          <p:spPr>
            <a:xfrm rot="16200000">
              <a:off x="6053706" y="3944255"/>
              <a:ext cx="46492" cy="4063999"/>
            </a:xfrm>
            <a:prstGeom prst="round2SameRect">
              <a:avLst>
                <a:gd name="adj1" fmla="val 1278413"/>
                <a:gd name="adj2"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latin typeface="+mn-lt"/>
                <a:ea typeface="+mn-ea"/>
                <a:cs typeface="+mn-cs"/>
              </a:endParaRPr>
            </a:p>
          </p:txBody>
        </p:sp>
        <p:sp>
          <p:nvSpPr>
            <p:cNvPr id="13" name="Rectangle: Top Corners Rounded 12">
              <a:extLst>
                <a:ext uri="{FF2B5EF4-FFF2-40B4-BE49-F238E27FC236}">
                  <a16:creationId xmlns:a16="http://schemas.microsoft.com/office/drawing/2014/main" id="{D3648FA4-A0F7-40B6-8CE8-47852ABCF5DD}"/>
                </a:ext>
              </a:extLst>
            </p:cNvPr>
            <p:cNvSpPr/>
            <p:nvPr userDrawn="1"/>
          </p:nvSpPr>
          <p:spPr>
            <a:xfrm rot="16200000">
              <a:off x="10112942" y="3920443"/>
              <a:ext cx="46492" cy="4111623"/>
            </a:xfrm>
            <a:prstGeom prst="round2SameRect">
              <a:avLst>
                <a:gd name="adj1" fmla="val 1278413"/>
                <a:gd name="adj2" fmla="val 0"/>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latin typeface="+mn-lt"/>
                <a:ea typeface="+mn-ea"/>
                <a:cs typeface="+mn-cs"/>
              </a:endParaRPr>
            </a:p>
          </p:txBody>
        </p:sp>
      </p:grpSp>
    </p:spTree>
    <p:extLst>
      <p:ext uri="{BB962C8B-B14F-4D97-AF65-F5344CB8AC3E}">
        <p14:creationId xmlns:p14="http://schemas.microsoft.com/office/powerpoint/2010/main" val="113094524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type="title" preserve="1">
  <p:cSld name="Title dual logo">
    <p:spTree>
      <p:nvGrpSpPr>
        <p:cNvPr id="1" name=""/>
        <p:cNvGrpSpPr/>
        <p:nvPr/>
      </p:nvGrpSpPr>
      <p:grpSpPr>
        <a:xfrm>
          <a:off x="0" y="0"/>
          <a:ext cx="0" cy="0"/>
          <a:chOff x="0" y="0"/>
          <a:chExt cx="0" cy="0"/>
        </a:xfrm>
      </p:grpSpPr>
      <p:sp>
        <p:nvSpPr>
          <p:cNvPr id="4" name="Round Single Corner Rectangle 6">
            <a:extLst>
              <a:ext uri="{FF2B5EF4-FFF2-40B4-BE49-F238E27FC236}">
                <a16:creationId xmlns:a16="http://schemas.microsoft.com/office/drawing/2014/main" id="{81155006-F1B7-A075-A0E2-7EC2DA71C380}"/>
              </a:ext>
            </a:extLst>
          </p:cNvPr>
          <p:cNvSpPr/>
          <p:nvPr/>
        </p:nvSpPr>
        <p:spPr>
          <a:xfrm flipV="1">
            <a:off x="0" y="0"/>
            <a:ext cx="9144000" cy="3712369"/>
          </a:xfrm>
          <a:prstGeom prst="round1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5" name="Picture 7" descr="A blue text on a black background&#10;&#10;Description automatically generated with medium confidence">
            <a:extLst>
              <a:ext uri="{FF2B5EF4-FFF2-40B4-BE49-F238E27FC236}">
                <a16:creationId xmlns:a16="http://schemas.microsoft.com/office/drawing/2014/main" id="{4B7E9939-A7B2-D2EB-EB61-2C188120628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3894" y="4106466"/>
            <a:ext cx="2114550"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8" descr="A picture containing font, screenshot, text, graphics&#10;&#10;Description automatically generated">
            <a:extLst>
              <a:ext uri="{FF2B5EF4-FFF2-40B4-BE49-F238E27FC236}">
                <a16:creationId xmlns:a16="http://schemas.microsoft.com/office/drawing/2014/main" id="{3BAEB4AB-1206-64AF-B1E4-6D1D91B8A47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50569" y="4121944"/>
            <a:ext cx="2981325" cy="619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673376" y="501409"/>
            <a:ext cx="6858000" cy="1503811"/>
          </a:xfrm>
        </p:spPr>
        <p:txBody>
          <a:bodyPr>
            <a:normAutofit/>
          </a:bodyPr>
          <a:lstStyle>
            <a:lvl1pPr algn="l">
              <a:defRPr sz="4050">
                <a:solidFill>
                  <a:schemeClr val="bg1"/>
                </a:solidFill>
                <a:latin typeface="Aleo" pitchFamily="2" charset="77"/>
              </a:defRPr>
            </a:lvl1pPr>
          </a:lstStyle>
          <a:p>
            <a:r>
              <a:rPr lang="en-US"/>
              <a:t>Click to edit Master title style</a:t>
            </a:r>
          </a:p>
        </p:txBody>
      </p:sp>
      <p:sp>
        <p:nvSpPr>
          <p:cNvPr id="3" name="Subtitle 2"/>
          <p:cNvSpPr>
            <a:spLocks noGrp="1"/>
          </p:cNvSpPr>
          <p:nvPr>
            <p:ph type="subTitle" idx="1"/>
          </p:nvPr>
        </p:nvSpPr>
        <p:spPr>
          <a:xfrm>
            <a:off x="673376" y="2202087"/>
            <a:ext cx="6858000" cy="772198"/>
          </a:xfrm>
        </p:spPr>
        <p:txBody>
          <a:bodyPr/>
          <a:lstStyle>
            <a:lvl1pPr marL="0" indent="0" algn="l">
              <a:buNone/>
              <a:defRPr sz="1800">
                <a:solidFill>
                  <a:schemeClr val="tx2"/>
                </a:solidFill>
                <a:latin typeface="Tahoma" panose="020B0604030504040204" pitchFamily="34" charset="0"/>
                <a:ea typeface="Tahoma" panose="020B0604030504040204" pitchFamily="34" charset="0"/>
                <a:cs typeface="Tahoma" panose="020B060403050404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Tree>
    <p:extLst>
      <p:ext uri="{BB962C8B-B14F-4D97-AF65-F5344CB8AC3E}">
        <p14:creationId xmlns:p14="http://schemas.microsoft.com/office/powerpoint/2010/main" val="204534215"/>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itle" preserve="1">
  <p:cSld name="Title single logo">
    <p:spTree>
      <p:nvGrpSpPr>
        <p:cNvPr id="1" name=""/>
        <p:cNvGrpSpPr/>
        <p:nvPr/>
      </p:nvGrpSpPr>
      <p:grpSpPr>
        <a:xfrm>
          <a:off x="0" y="0"/>
          <a:ext cx="0" cy="0"/>
          <a:chOff x="0" y="0"/>
          <a:chExt cx="0" cy="0"/>
        </a:xfrm>
      </p:grpSpPr>
      <p:sp>
        <p:nvSpPr>
          <p:cNvPr id="4" name="Round Single Corner Rectangle 6">
            <a:extLst>
              <a:ext uri="{FF2B5EF4-FFF2-40B4-BE49-F238E27FC236}">
                <a16:creationId xmlns:a16="http://schemas.microsoft.com/office/drawing/2014/main" id="{BFF1AB7C-9B04-4629-5F02-BFCF7351F634}"/>
              </a:ext>
            </a:extLst>
          </p:cNvPr>
          <p:cNvSpPr/>
          <p:nvPr/>
        </p:nvSpPr>
        <p:spPr>
          <a:xfrm flipV="1">
            <a:off x="0" y="0"/>
            <a:ext cx="9144000" cy="3712369"/>
          </a:xfrm>
          <a:prstGeom prst="round1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5" name="Picture 7" descr="A blue text on a black background&#10;&#10;Description automatically generated with medium confidence">
            <a:extLst>
              <a:ext uri="{FF2B5EF4-FFF2-40B4-BE49-F238E27FC236}">
                <a16:creationId xmlns:a16="http://schemas.microsoft.com/office/drawing/2014/main" id="{7794FB2A-FDCE-7B79-4C51-DE3C7648BFE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44841" y="4106466"/>
            <a:ext cx="2114550"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673376" y="501409"/>
            <a:ext cx="6858000" cy="1503811"/>
          </a:xfrm>
        </p:spPr>
        <p:txBody>
          <a:bodyPr>
            <a:normAutofit/>
          </a:bodyPr>
          <a:lstStyle>
            <a:lvl1pPr algn="l">
              <a:defRPr sz="4050">
                <a:solidFill>
                  <a:schemeClr val="bg1"/>
                </a:solidFill>
                <a:latin typeface="Aleo" pitchFamily="2" charset="77"/>
              </a:defRPr>
            </a:lvl1pPr>
          </a:lstStyle>
          <a:p>
            <a:r>
              <a:rPr lang="en-US"/>
              <a:t>Click to edit Master title style</a:t>
            </a:r>
          </a:p>
        </p:txBody>
      </p:sp>
      <p:sp>
        <p:nvSpPr>
          <p:cNvPr id="3" name="Subtitle 2"/>
          <p:cNvSpPr>
            <a:spLocks noGrp="1"/>
          </p:cNvSpPr>
          <p:nvPr>
            <p:ph type="subTitle" idx="1"/>
          </p:nvPr>
        </p:nvSpPr>
        <p:spPr>
          <a:xfrm>
            <a:off x="673376" y="2202087"/>
            <a:ext cx="6858000" cy="772198"/>
          </a:xfrm>
        </p:spPr>
        <p:txBody>
          <a:bodyPr/>
          <a:lstStyle>
            <a:lvl1pPr marL="0" indent="0" algn="l">
              <a:buNone/>
              <a:defRPr sz="1800">
                <a:solidFill>
                  <a:schemeClr val="tx2"/>
                </a:solidFill>
                <a:latin typeface="Tahoma" panose="020B0604030504040204" pitchFamily="34" charset="0"/>
                <a:ea typeface="Tahoma" panose="020B0604030504040204" pitchFamily="34" charset="0"/>
                <a:cs typeface="Tahoma" panose="020B060403050404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Tree>
    <p:extLst>
      <p:ext uri="{BB962C8B-B14F-4D97-AF65-F5344CB8AC3E}">
        <p14:creationId xmlns:p14="http://schemas.microsoft.com/office/powerpoint/2010/main" val="74699256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obj" preserve="1">
  <p:cSld name="Overview/ contents">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ACEBC99-C8B1-AF3D-FCBA-FC9F2088D9A0}"/>
              </a:ext>
            </a:extLst>
          </p:cNvPr>
          <p:cNvSpPr/>
          <p:nvPr/>
        </p:nvSpPr>
        <p:spPr>
          <a:xfrm>
            <a:off x="0" y="0"/>
            <a:ext cx="9144000" cy="5143500"/>
          </a:xfrm>
          <a:prstGeom prst="rect">
            <a:avLst/>
          </a:prstGeom>
          <a:solidFill>
            <a:srgbClr val="CAD2EA">
              <a:alpha val="5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5" name="Round Single Corner Rectangle 7">
            <a:extLst>
              <a:ext uri="{FF2B5EF4-FFF2-40B4-BE49-F238E27FC236}">
                <a16:creationId xmlns:a16="http://schemas.microsoft.com/office/drawing/2014/main" id="{3616FC9C-53D9-37C3-3A04-D5A11455937F}"/>
              </a:ext>
            </a:extLst>
          </p:cNvPr>
          <p:cNvSpPr/>
          <p:nvPr/>
        </p:nvSpPr>
        <p:spPr>
          <a:xfrm rot="16200000" flipV="1">
            <a:off x="-493514" y="493514"/>
            <a:ext cx="5143500" cy="4156472"/>
          </a:xfrm>
          <a:prstGeom prst="round1Rect">
            <a:avLst>
              <a:gd name="adj" fmla="val 11855"/>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2" name="Title 1"/>
          <p:cNvSpPr>
            <a:spLocks noGrp="1"/>
          </p:cNvSpPr>
          <p:nvPr>
            <p:ph type="title"/>
          </p:nvPr>
        </p:nvSpPr>
        <p:spPr>
          <a:xfrm>
            <a:off x="480579" y="386834"/>
            <a:ext cx="3195205" cy="994172"/>
          </a:xfrm>
        </p:spPr>
        <p:txBody>
          <a:bodyPr anchor="b"/>
          <a:lstStyle>
            <a:lvl1pPr>
              <a:defRPr sz="4500" b="0" i="0">
                <a:solidFill>
                  <a:schemeClr val="bg1"/>
                </a:solidFill>
                <a:latin typeface="Aleo" pitchFamily="2" charset="77"/>
              </a:defRPr>
            </a:lvl1pPr>
          </a:lstStyle>
          <a:p>
            <a:r>
              <a:rPr lang="en-US"/>
              <a:t>Click to edit Master title style</a:t>
            </a:r>
          </a:p>
        </p:txBody>
      </p:sp>
      <p:sp>
        <p:nvSpPr>
          <p:cNvPr id="3" name="Content Placeholder 2"/>
          <p:cNvSpPr>
            <a:spLocks noGrp="1"/>
          </p:cNvSpPr>
          <p:nvPr>
            <p:ph idx="1"/>
          </p:nvPr>
        </p:nvSpPr>
        <p:spPr>
          <a:xfrm>
            <a:off x="4717473" y="1081453"/>
            <a:ext cx="3945949" cy="3719147"/>
          </a:xfrm>
        </p:spPr>
        <p:txBody>
          <a:bodyPr/>
          <a:lstStyle>
            <a:lvl1pPr marL="342900" indent="-342900">
              <a:buClr>
                <a:schemeClr val="tx1"/>
              </a:buClr>
              <a:buSzPct val="100000"/>
              <a:buFontTx/>
              <a:buBlip>
                <a:blip r:embed="rId2"/>
              </a:buBlip>
              <a:defRPr>
                <a:latin typeface="Tahoma" panose="020B0604030504040204" pitchFamily="34" charset="0"/>
                <a:ea typeface="Tahoma" panose="020B0604030504040204" pitchFamily="34" charset="0"/>
                <a:cs typeface="Tahoma" panose="020B0604030504040204" pitchFamily="34" charset="0"/>
              </a:defRPr>
            </a:lvl1pPr>
            <a:lvl2pPr marL="600075" indent="-257175">
              <a:buClr>
                <a:schemeClr val="tx1"/>
              </a:buClr>
              <a:buSzPct val="100000"/>
              <a:buFontTx/>
              <a:buBlip>
                <a:blip r:embed="rId2"/>
              </a:buBlip>
              <a:defRPr>
                <a:latin typeface="Tahoma" panose="020B0604030504040204" pitchFamily="34" charset="0"/>
                <a:ea typeface="Tahoma" panose="020B0604030504040204" pitchFamily="34" charset="0"/>
                <a:cs typeface="Tahoma" panose="020B0604030504040204" pitchFamily="34" charset="0"/>
              </a:defRPr>
            </a:lvl2pPr>
            <a:lvl3pPr marL="942975" indent="-257175">
              <a:buClr>
                <a:schemeClr val="tx1"/>
              </a:buClr>
              <a:buSzPct val="100000"/>
              <a:buFontTx/>
              <a:buBlip>
                <a:blip r:embed="rId2"/>
              </a:buBlip>
              <a:defRPr>
                <a:latin typeface="Tahoma" panose="020B0604030504040204" pitchFamily="34" charset="0"/>
                <a:ea typeface="Tahoma" panose="020B0604030504040204" pitchFamily="34" charset="0"/>
                <a:cs typeface="Tahoma" panose="020B0604030504040204" pitchFamily="34" charset="0"/>
              </a:defRPr>
            </a:lvl3pPr>
            <a:lvl4pPr marL="1243013" indent="-214313">
              <a:buClr>
                <a:schemeClr val="tx1"/>
              </a:buClr>
              <a:buSzPct val="100000"/>
              <a:buFontTx/>
              <a:buBlip>
                <a:blip r:embed="rId2"/>
              </a:buBlip>
              <a:defRPr>
                <a:latin typeface="Tahoma" panose="020B0604030504040204" pitchFamily="34" charset="0"/>
                <a:ea typeface="Tahoma" panose="020B0604030504040204" pitchFamily="34" charset="0"/>
                <a:cs typeface="Tahoma" panose="020B0604030504040204" pitchFamily="34" charset="0"/>
              </a:defRPr>
            </a:lvl4pPr>
            <a:lvl5pPr marL="1585913" indent="-214313">
              <a:buClr>
                <a:schemeClr val="tx1"/>
              </a:buClr>
              <a:buSzPct val="100000"/>
              <a:buFontTx/>
              <a:buBlip>
                <a:blip r:embed="rId2"/>
              </a:buBlip>
              <a:defRPr>
                <a:latin typeface="Tahoma" panose="020B0604030504040204" pitchFamily="34" charset="0"/>
                <a:ea typeface="Tahoma" panose="020B0604030504040204" pitchFamily="34" charset="0"/>
                <a:cs typeface="Tahoma" panose="020B060403050404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09102357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Section divider NAVY">
    <p:spTree>
      <p:nvGrpSpPr>
        <p:cNvPr id="1" name=""/>
        <p:cNvGrpSpPr/>
        <p:nvPr/>
      </p:nvGrpSpPr>
      <p:grpSpPr>
        <a:xfrm>
          <a:off x="0" y="0"/>
          <a:ext cx="0" cy="0"/>
          <a:chOff x="0" y="0"/>
          <a:chExt cx="0" cy="0"/>
        </a:xfrm>
      </p:grpSpPr>
      <p:pic>
        <p:nvPicPr>
          <p:cNvPr id="3" name="Picture 6" descr="A picture containing person, clothing, indoor, person&#10;&#10;Description automatically generated">
            <a:extLst>
              <a:ext uri="{FF2B5EF4-FFF2-40B4-BE49-F238E27FC236}">
                <a16:creationId xmlns:a16="http://schemas.microsoft.com/office/drawing/2014/main" id="{BDD83789-1591-EF0A-F4ED-A24C9F9E118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a:extLst>
              <a:ext uri="{FF2B5EF4-FFF2-40B4-BE49-F238E27FC236}">
                <a16:creationId xmlns:a16="http://schemas.microsoft.com/office/drawing/2014/main" id="{5CDD3167-B6FA-8245-1452-F9A1601E015B}"/>
              </a:ext>
            </a:extLst>
          </p:cNvPr>
          <p:cNvSpPr/>
          <p:nvPr/>
        </p:nvSpPr>
        <p:spPr>
          <a:xfrm>
            <a:off x="0" y="0"/>
            <a:ext cx="9144000" cy="5143500"/>
          </a:xfrm>
          <a:prstGeom prst="rect">
            <a:avLst/>
          </a:prstGeom>
          <a:solidFill>
            <a:schemeClr val="tx1">
              <a:lumMod val="40000"/>
              <a:lumOff val="60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5" name="Round Single Corner Rectangle 8">
            <a:extLst>
              <a:ext uri="{FF2B5EF4-FFF2-40B4-BE49-F238E27FC236}">
                <a16:creationId xmlns:a16="http://schemas.microsoft.com/office/drawing/2014/main" id="{1697E763-8E41-7473-3126-276A036673A9}"/>
              </a:ext>
            </a:extLst>
          </p:cNvPr>
          <p:cNvSpPr/>
          <p:nvPr/>
        </p:nvSpPr>
        <p:spPr>
          <a:xfrm rot="10800000" flipV="1">
            <a:off x="3020616" y="3309937"/>
            <a:ext cx="6123384" cy="1833563"/>
          </a:xfrm>
          <a:prstGeom prst="round1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2" name="Title 1"/>
          <p:cNvSpPr>
            <a:spLocks noGrp="1"/>
          </p:cNvSpPr>
          <p:nvPr>
            <p:ph type="title"/>
          </p:nvPr>
        </p:nvSpPr>
        <p:spPr>
          <a:xfrm>
            <a:off x="3534508" y="3692769"/>
            <a:ext cx="4972050" cy="1200150"/>
          </a:xfrm>
        </p:spPr>
        <p:txBody>
          <a:bodyPr>
            <a:normAutofit/>
          </a:bodyPr>
          <a:lstStyle>
            <a:lvl1pPr algn="l">
              <a:defRPr sz="4050">
                <a:solidFill>
                  <a:schemeClr val="bg1"/>
                </a:solidFill>
                <a:latin typeface="Aleo" pitchFamily="2" charset="77"/>
              </a:defRPr>
            </a:lvl1pPr>
          </a:lstStyle>
          <a:p>
            <a:r>
              <a:rPr lang="en-US"/>
              <a:t>Click to edit Master title style</a:t>
            </a:r>
          </a:p>
        </p:txBody>
      </p:sp>
    </p:spTree>
    <p:extLst>
      <p:ext uri="{BB962C8B-B14F-4D97-AF65-F5344CB8AC3E}">
        <p14:creationId xmlns:p14="http://schemas.microsoft.com/office/powerpoint/2010/main" val="218372862"/>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Section divider GOLD">
    <p:spTree>
      <p:nvGrpSpPr>
        <p:cNvPr id="1" name=""/>
        <p:cNvGrpSpPr/>
        <p:nvPr/>
      </p:nvGrpSpPr>
      <p:grpSpPr>
        <a:xfrm>
          <a:off x="0" y="0"/>
          <a:ext cx="0" cy="0"/>
          <a:chOff x="0" y="0"/>
          <a:chExt cx="0" cy="0"/>
        </a:xfrm>
      </p:grpSpPr>
      <p:pic>
        <p:nvPicPr>
          <p:cNvPr id="3" name="Picture 6" descr="A group of people wearing face masks&#10;&#10;Description automatically generated">
            <a:extLst>
              <a:ext uri="{FF2B5EF4-FFF2-40B4-BE49-F238E27FC236}">
                <a16:creationId xmlns:a16="http://schemas.microsoft.com/office/drawing/2014/main" id="{21DE6DD4-5E76-5F52-A963-A677E5315C3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a:extLst>
              <a:ext uri="{FF2B5EF4-FFF2-40B4-BE49-F238E27FC236}">
                <a16:creationId xmlns:a16="http://schemas.microsoft.com/office/drawing/2014/main" id="{CAD9BC0B-3320-AD5F-E7E5-F46A17AB8018}"/>
              </a:ext>
            </a:extLst>
          </p:cNvPr>
          <p:cNvSpPr/>
          <p:nvPr/>
        </p:nvSpPr>
        <p:spPr>
          <a:xfrm>
            <a:off x="0" y="0"/>
            <a:ext cx="9144000" cy="5143500"/>
          </a:xfrm>
          <a:prstGeom prst="rect">
            <a:avLst/>
          </a:prstGeom>
          <a:solidFill>
            <a:schemeClr val="tx2">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5" name="Round Single Corner Rectangle 8">
            <a:extLst>
              <a:ext uri="{FF2B5EF4-FFF2-40B4-BE49-F238E27FC236}">
                <a16:creationId xmlns:a16="http://schemas.microsoft.com/office/drawing/2014/main" id="{3FC868B9-7A84-F649-C18E-0DFC295E23C0}"/>
              </a:ext>
            </a:extLst>
          </p:cNvPr>
          <p:cNvSpPr/>
          <p:nvPr/>
        </p:nvSpPr>
        <p:spPr>
          <a:xfrm rot="10800000" flipV="1">
            <a:off x="3020616" y="3309937"/>
            <a:ext cx="6123384" cy="1833563"/>
          </a:xfrm>
          <a:prstGeom prst="round1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2" name="Title 1"/>
          <p:cNvSpPr>
            <a:spLocks noGrp="1"/>
          </p:cNvSpPr>
          <p:nvPr>
            <p:ph type="title"/>
          </p:nvPr>
        </p:nvSpPr>
        <p:spPr>
          <a:xfrm>
            <a:off x="3534508" y="3692769"/>
            <a:ext cx="4972050" cy="1200150"/>
          </a:xfrm>
        </p:spPr>
        <p:txBody>
          <a:bodyPr>
            <a:normAutofit/>
          </a:bodyPr>
          <a:lstStyle>
            <a:lvl1pPr algn="l">
              <a:defRPr sz="4050">
                <a:solidFill>
                  <a:schemeClr val="bg1"/>
                </a:solidFill>
                <a:latin typeface="Aleo" pitchFamily="2" charset="77"/>
              </a:defRPr>
            </a:lvl1pPr>
          </a:lstStyle>
          <a:p>
            <a:r>
              <a:rPr lang="en-US"/>
              <a:t>Click to edit Master title style</a:t>
            </a:r>
          </a:p>
        </p:txBody>
      </p:sp>
    </p:spTree>
    <p:extLst>
      <p:ext uri="{BB962C8B-B14F-4D97-AF65-F5344CB8AC3E}">
        <p14:creationId xmlns:p14="http://schemas.microsoft.com/office/powerpoint/2010/main" val="4037154623"/>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Section divider PURPLE">
    <p:spTree>
      <p:nvGrpSpPr>
        <p:cNvPr id="1" name=""/>
        <p:cNvGrpSpPr/>
        <p:nvPr/>
      </p:nvGrpSpPr>
      <p:grpSpPr>
        <a:xfrm>
          <a:off x="0" y="0"/>
          <a:ext cx="0" cy="0"/>
          <a:chOff x="0" y="0"/>
          <a:chExt cx="0" cy="0"/>
        </a:xfrm>
      </p:grpSpPr>
      <p:pic>
        <p:nvPicPr>
          <p:cNvPr id="3" name="Picture 6" descr="A group of people looking at papers&#10;&#10;Description automatically generated with medium confidence">
            <a:extLst>
              <a:ext uri="{FF2B5EF4-FFF2-40B4-BE49-F238E27FC236}">
                <a16:creationId xmlns:a16="http://schemas.microsoft.com/office/drawing/2014/main" id="{1DAB8633-712B-1E70-2E3B-AB0E3682B04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a:extLst>
              <a:ext uri="{FF2B5EF4-FFF2-40B4-BE49-F238E27FC236}">
                <a16:creationId xmlns:a16="http://schemas.microsoft.com/office/drawing/2014/main" id="{2AD28455-BBB0-E6C9-43BD-081ED5661160}"/>
              </a:ext>
            </a:extLst>
          </p:cNvPr>
          <p:cNvSpPr/>
          <p:nvPr/>
        </p:nvSpPr>
        <p:spPr>
          <a:xfrm>
            <a:off x="0" y="0"/>
            <a:ext cx="9144000" cy="5143500"/>
          </a:xfrm>
          <a:prstGeom prst="rect">
            <a:avLst/>
          </a:prstGeom>
          <a:solidFill>
            <a:schemeClr val="bg2">
              <a:lumMod val="60000"/>
              <a:lumOff val="40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5" name="Round Single Corner Rectangle 8">
            <a:extLst>
              <a:ext uri="{FF2B5EF4-FFF2-40B4-BE49-F238E27FC236}">
                <a16:creationId xmlns:a16="http://schemas.microsoft.com/office/drawing/2014/main" id="{1BC6113A-78DB-B372-C5BD-B6BA096985D9}"/>
              </a:ext>
            </a:extLst>
          </p:cNvPr>
          <p:cNvSpPr/>
          <p:nvPr/>
        </p:nvSpPr>
        <p:spPr>
          <a:xfrm rot="10800000" flipV="1">
            <a:off x="3020616" y="3309937"/>
            <a:ext cx="6123384" cy="1833563"/>
          </a:xfrm>
          <a:prstGeom prst="round1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2" name="Title 1"/>
          <p:cNvSpPr>
            <a:spLocks noGrp="1"/>
          </p:cNvSpPr>
          <p:nvPr>
            <p:ph type="title"/>
          </p:nvPr>
        </p:nvSpPr>
        <p:spPr>
          <a:xfrm>
            <a:off x="3534508" y="3692769"/>
            <a:ext cx="4972050" cy="1200150"/>
          </a:xfrm>
        </p:spPr>
        <p:txBody>
          <a:bodyPr>
            <a:normAutofit/>
          </a:bodyPr>
          <a:lstStyle>
            <a:lvl1pPr algn="l">
              <a:defRPr sz="4050">
                <a:solidFill>
                  <a:schemeClr val="bg1"/>
                </a:solidFill>
                <a:latin typeface="Aleo" pitchFamily="2" charset="77"/>
              </a:defRPr>
            </a:lvl1pPr>
          </a:lstStyle>
          <a:p>
            <a:r>
              <a:rPr lang="en-US"/>
              <a:t>Click to edit Master title style</a:t>
            </a:r>
          </a:p>
        </p:txBody>
      </p:sp>
    </p:spTree>
    <p:extLst>
      <p:ext uri="{BB962C8B-B14F-4D97-AF65-F5344CB8AC3E}">
        <p14:creationId xmlns:p14="http://schemas.microsoft.com/office/powerpoint/2010/main" val="1106430947"/>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Section divider BLUE">
    <p:spTree>
      <p:nvGrpSpPr>
        <p:cNvPr id="1" name=""/>
        <p:cNvGrpSpPr/>
        <p:nvPr/>
      </p:nvGrpSpPr>
      <p:grpSpPr>
        <a:xfrm>
          <a:off x="0" y="0"/>
          <a:ext cx="0" cy="0"/>
          <a:chOff x="0" y="0"/>
          <a:chExt cx="0" cy="0"/>
        </a:xfrm>
      </p:grpSpPr>
      <p:pic>
        <p:nvPicPr>
          <p:cNvPr id="3" name="Picture 6" descr="A group of people standing outside a building&#10;&#10;Description automatically generated with low confidence">
            <a:extLst>
              <a:ext uri="{FF2B5EF4-FFF2-40B4-BE49-F238E27FC236}">
                <a16:creationId xmlns:a16="http://schemas.microsoft.com/office/drawing/2014/main" id="{B98B4D49-B684-7DA5-315A-944CA7529EA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382"/>
            <a:ext cx="9148763" cy="51411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a:extLst>
              <a:ext uri="{FF2B5EF4-FFF2-40B4-BE49-F238E27FC236}">
                <a16:creationId xmlns:a16="http://schemas.microsoft.com/office/drawing/2014/main" id="{84A25CA2-2D70-6E9A-FE8D-891565600301}"/>
              </a:ext>
            </a:extLst>
          </p:cNvPr>
          <p:cNvSpPr/>
          <p:nvPr/>
        </p:nvSpPr>
        <p:spPr>
          <a:xfrm>
            <a:off x="0" y="0"/>
            <a:ext cx="9144000" cy="5143500"/>
          </a:xfrm>
          <a:prstGeom prst="rect">
            <a:avLst/>
          </a:prstGeom>
          <a:solidFill>
            <a:schemeClr val="accent1">
              <a:lumMod val="20000"/>
              <a:lumOff val="80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5" name="Round Single Corner Rectangle 8">
            <a:extLst>
              <a:ext uri="{FF2B5EF4-FFF2-40B4-BE49-F238E27FC236}">
                <a16:creationId xmlns:a16="http://schemas.microsoft.com/office/drawing/2014/main" id="{E47385FC-C000-7F14-B7C0-93D9AFD1F938}"/>
              </a:ext>
            </a:extLst>
          </p:cNvPr>
          <p:cNvSpPr/>
          <p:nvPr/>
        </p:nvSpPr>
        <p:spPr>
          <a:xfrm rot="10800000" flipV="1">
            <a:off x="3020616" y="3309937"/>
            <a:ext cx="6123384" cy="1833563"/>
          </a:xfrm>
          <a:prstGeom prst="round1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2" name="Title 1"/>
          <p:cNvSpPr>
            <a:spLocks noGrp="1"/>
          </p:cNvSpPr>
          <p:nvPr>
            <p:ph type="title"/>
          </p:nvPr>
        </p:nvSpPr>
        <p:spPr>
          <a:xfrm>
            <a:off x="3534508" y="3692769"/>
            <a:ext cx="4972050" cy="1200150"/>
          </a:xfrm>
        </p:spPr>
        <p:txBody>
          <a:bodyPr>
            <a:normAutofit/>
          </a:bodyPr>
          <a:lstStyle>
            <a:lvl1pPr algn="l">
              <a:defRPr sz="4050">
                <a:solidFill>
                  <a:schemeClr val="bg1"/>
                </a:solidFill>
                <a:latin typeface="Aleo" pitchFamily="2" charset="77"/>
              </a:defRPr>
            </a:lvl1pPr>
          </a:lstStyle>
          <a:p>
            <a:r>
              <a:rPr lang="en-US"/>
              <a:t>Click to edit Master title style</a:t>
            </a:r>
          </a:p>
        </p:txBody>
      </p:sp>
    </p:spTree>
    <p:extLst>
      <p:ext uri="{BB962C8B-B14F-4D97-AF65-F5344CB8AC3E}">
        <p14:creationId xmlns:p14="http://schemas.microsoft.com/office/powerpoint/2010/main" val="527839297"/>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Section divider RED">
    <p:spTree>
      <p:nvGrpSpPr>
        <p:cNvPr id="1" name=""/>
        <p:cNvGrpSpPr/>
        <p:nvPr/>
      </p:nvGrpSpPr>
      <p:grpSpPr>
        <a:xfrm>
          <a:off x="0" y="0"/>
          <a:ext cx="0" cy="0"/>
          <a:chOff x="0" y="0"/>
          <a:chExt cx="0" cy="0"/>
        </a:xfrm>
      </p:grpSpPr>
      <p:pic>
        <p:nvPicPr>
          <p:cNvPr id="3" name="Picture 6" descr="A person giving a presentation&#10;&#10;Description automatically generated with medium confidence">
            <a:extLst>
              <a:ext uri="{FF2B5EF4-FFF2-40B4-BE49-F238E27FC236}">
                <a16:creationId xmlns:a16="http://schemas.microsoft.com/office/drawing/2014/main" id="{A7C856D8-A1DB-4730-97FF-DDE2A790287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2" r="674" b="624"/>
          <a:stretch>
            <a:fillRect/>
          </a:stretch>
        </p:blipFill>
        <p:spPr bwMode="auto">
          <a:xfrm>
            <a:off x="0" y="2382"/>
            <a:ext cx="9144000" cy="51411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a:extLst>
              <a:ext uri="{FF2B5EF4-FFF2-40B4-BE49-F238E27FC236}">
                <a16:creationId xmlns:a16="http://schemas.microsoft.com/office/drawing/2014/main" id="{C0EF5397-0647-B508-E23A-25209CB8B0C3}"/>
              </a:ext>
            </a:extLst>
          </p:cNvPr>
          <p:cNvSpPr/>
          <p:nvPr/>
        </p:nvSpPr>
        <p:spPr>
          <a:xfrm>
            <a:off x="0" y="0"/>
            <a:ext cx="9144000" cy="5143500"/>
          </a:xfrm>
          <a:prstGeom prst="rect">
            <a:avLst/>
          </a:prstGeom>
          <a:solidFill>
            <a:schemeClr val="accent2">
              <a:lumMod val="60000"/>
              <a:lumOff val="40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5" name="Round Single Corner Rectangle 8">
            <a:extLst>
              <a:ext uri="{FF2B5EF4-FFF2-40B4-BE49-F238E27FC236}">
                <a16:creationId xmlns:a16="http://schemas.microsoft.com/office/drawing/2014/main" id="{08D2D35C-CB19-DB79-3682-89DC8AFB6ED2}"/>
              </a:ext>
            </a:extLst>
          </p:cNvPr>
          <p:cNvSpPr/>
          <p:nvPr/>
        </p:nvSpPr>
        <p:spPr>
          <a:xfrm rot="10800000" flipV="1">
            <a:off x="3020616" y="3309937"/>
            <a:ext cx="6123384" cy="1833563"/>
          </a:xfrm>
          <a:prstGeom prst="round1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2" name="Title 1"/>
          <p:cNvSpPr>
            <a:spLocks noGrp="1"/>
          </p:cNvSpPr>
          <p:nvPr>
            <p:ph type="title"/>
          </p:nvPr>
        </p:nvSpPr>
        <p:spPr>
          <a:xfrm>
            <a:off x="3534508" y="3692769"/>
            <a:ext cx="4972050" cy="1200150"/>
          </a:xfrm>
        </p:spPr>
        <p:txBody>
          <a:bodyPr>
            <a:normAutofit/>
          </a:bodyPr>
          <a:lstStyle>
            <a:lvl1pPr algn="l">
              <a:defRPr sz="4050">
                <a:solidFill>
                  <a:schemeClr val="bg1"/>
                </a:solidFill>
                <a:latin typeface="Aleo" pitchFamily="2" charset="77"/>
              </a:defRPr>
            </a:lvl1pPr>
          </a:lstStyle>
          <a:p>
            <a:r>
              <a:rPr lang="en-US"/>
              <a:t>Click to edit Master title style</a:t>
            </a:r>
          </a:p>
        </p:txBody>
      </p:sp>
    </p:spTree>
    <p:extLst>
      <p:ext uri="{BB962C8B-B14F-4D97-AF65-F5344CB8AC3E}">
        <p14:creationId xmlns:p14="http://schemas.microsoft.com/office/powerpoint/2010/main" val="1841712745"/>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Section divider GREEN">
    <p:spTree>
      <p:nvGrpSpPr>
        <p:cNvPr id="1" name=""/>
        <p:cNvGrpSpPr/>
        <p:nvPr/>
      </p:nvGrpSpPr>
      <p:grpSpPr>
        <a:xfrm>
          <a:off x="0" y="0"/>
          <a:ext cx="0" cy="0"/>
          <a:chOff x="0" y="0"/>
          <a:chExt cx="0" cy="0"/>
        </a:xfrm>
      </p:grpSpPr>
      <p:pic>
        <p:nvPicPr>
          <p:cNvPr id="3" name="Picture 6" descr="A person and person dancing&#10;&#10;Description automatically generated with low confidence">
            <a:extLst>
              <a:ext uri="{FF2B5EF4-FFF2-40B4-BE49-F238E27FC236}">
                <a16:creationId xmlns:a16="http://schemas.microsoft.com/office/drawing/2014/main" id="{DA039403-27CC-B17B-8374-0E54BC76270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381"/>
            <a:ext cx="9144000" cy="5138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a:extLst>
              <a:ext uri="{FF2B5EF4-FFF2-40B4-BE49-F238E27FC236}">
                <a16:creationId xmlns:a16="http://schemas.microsoft.com/office/drawing/2014/main" id="{68F6EC52-A7BA-CF9B-210A-97E423689761}"/>
              </a:ext>
            </a:extLst>
          </p:cNvPr>
          <p:cNvSpPr/>
          <p:nvPr/>
        </p:nvSpPr>
        <p:spPr>
          <a:xfrm>
            <a:off x="0" y="0"/>
            <a:ext cx="9144000" cy="5143500"/>
          </a:xfrm>
          <a:prstGeom prst="rect">
            <a:avLst/>
          </a:prstGeom>
          <a:solidFill>
            <a:schemeClr val="accent3">
              <a:lumMod val="40000"/>
              <a:lumOff val="60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5" name="Round Single Corner Rectangle 8">
            <a:extLst>
              <a:ext uri="{FF2B5EF4-FFF2-40B4-BE49-F238E27FC236}">
                <a16:creationId xmlns:a16="http://schemas.microsoft.com/office/drawing/2014/main" id="{18C6115B-AE5B-939D-CC48-2505576698AB}"/>
              </a:ext>
            </a:extLst>
          </p:cNvPr>
          <p:cNvSpPr/>
          <p:nvPr/>
        </p:nvSpPr>
        <p:spPr>
          <a:xfrm rot="10800000" flipV="1">
            <a:off x="3020616" y="3309937"/>
            <a:ext cx="6123384" cy="1833563"/>
          </a:xfrm>
          <a:prstGeom prst="round1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2" name="Title 1"/>
          <p:cNvSpPr>
            <a:spLocks noGrp="1"/>
          </p:cNvSpPr>
          <p:nvPr>
            <p:ph type="title"/>
          </p:nvPr>
        </p:nvSpPr>
        <p:spPr>
          <a:xfrm>
            <a:off x="3534508" y="3692769"/>
            <a:ext cx="4972050" cy="1200150"/>
          </a:xfrm>
        </p:spPr>
        <p:txBody>
          <a:bodyPr>
            <a:normAutofit/>
          </a:bodyPr>
          <a:lstStyle>
            <a:lvl1pPr algn="l">
              <a:defRPr sz="4050">
                <a:solidFill>
                  <a:schemeClr val="bg1"/>
                </a:solidFill>
                <a:latin typeface="Aleo" pitchFamily="2" charset="77"/>
              </a:defRPr>
            </a:lvl1pPr>
          </a:lstStyle>
          <a:p>
            <a:r>
              <a:rPr lang="en-US"/>
              <a:t>Click to edit Master title style</a:t>
            </a:r>
          </a:p>
        </p:txBody>
      </p:sp>
    </p:spTree>
    <p:extLst>
      <p:ext uri="{BB962C8B-B14F-4D97-AF65-F5344CB8AC3E}">
        <p14:creationId xmlns:p14="http://schemas.microsoft.com/office/powerpoint/2010/main" val="37684410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ection divider PURPLE">
    <p:spTree>
      <p:nvGrpSpPr>
        <p:cNvPr id="1" name=""/>
        <p:cNvGrpSpPr/>
        <p:nvPr/>
      </p:nvGrpSpPr>
      <p:grpSpPr>
        <a:xfrm>
          <a:off x="0" y="0"/>
          <a:ext cx="0" cy="0"/>
          <a:chOff x="0" y="0"/>
          <a:chExt cx="0" cy="0"/>
        </a:xfrm>
      </p:grpSpPr>
      <p:pic>
        <p:nvPicPr>
          <p:cNvPr id="3" name="Picture 6" descr="A group of people looking at papers&#10;&#10;Description automatically generated with medium confidence">
            <a:extLst>
              <a:ext uri="{FF2B5EF4-FFF2-40B4-BE49-F238E27FC236}">
                <a16:creationId xmlns:a16="http://schemas.microsoft.com/office/drawing/2014/main" id="{1E91F1E7-21FD-D192-1879-27CABDD5683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a:extLst>
              <a:ext uri="{FF2B5EF4-FFF2-40B4-BE49-F238E27FC236}">
                <a16:creationId xmlns:a16="http://schemas.microsoft.com/office/drawing/2014/main" id="{00874747-2697-F14B-7439-E0F4919C58C3}"/>
              </a:ext>
            </a:extLst>
          </p:cNvPr>
          <p:cNvSpPr/>
          <p:nvPr/>
        </p:nvSpPr>
        <p:spPr>
          <a:xfrm>
            <a:off x="0" y="0"/>
            <a:ext cx="9144000" cy="5143500"/>
          </a:xfrm>
          <a:prstGeom prst="rect">
            <a:avLst/>
          </a:prstGeom>
          <a:solidFill>
            <a:schemeClr val="bg2">
              <a:lumMod val="60000"/>
              <a:lumOff val="40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350"/>
          </a:p>
        </p:txBody>
      </p:sp>
      <p:sp>
        <p:nvSpPr>
          <p:cNvPr id="5" name="Round Single Corner Rectangle 8">
            <a:extLst>
              <a:ext uri="{FF2B5EF4-FFF2-40B4-BE49-F238E27FC236}">
                <a16:creationId xmlns:a16="http://schemas.microsoft.com/office/drawing/2014/main" id="{E40ABBFD-7EEA-250A-239E-E2B831BD0E25}"/>
              </a:ext>
            </a:extLst>
          </p:cNvPr>
          <p:cNvSpPr/>
          <p:nvPr/>
        </p:nvSpPr>
        <p:spPr>
          <a:xfrm rot="10800000" flipV="1">
            <a:off x="3020616" y="3309937"/>
            <a:ext cx="6123384" cy="1833563"/>
          </a:xfrm>
          <a:prstGeom prst="round1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350"/>
          </a:p>
        </p:txBody>
      </p:sp>
      <p:sp>
        <p:nvSpPr>
          <p:cNvPr id="2" name="Title 1"/>
          <p:cNvSpPr>
            <a:spLocks noGrp="1"/>
          </p:cNvSpPr>
          <p:nvPr>
            <p:ph type="title"/>
          </p:nvPr>
        </p:nvSpPr>
        <p:spPr>
          <a:xfrm>
            <a:off x="3534508" y="3692769"/>
            <a:ext cx="4972050" cy="1200150"/>
          </a:xfrm>
        </p:spPr>
        <p:txBody>
          <a:bodyPr>
            <a:normAutofit/>
          </a:bodyPr>
          <a:lstStyle>
            <a:lvl1pPr algn="l">
              <a:defRPr sz="4050">
                <a:solidFill>
                  <a:schemeClr val="bg1"/>
                </a:solidFill>
                <a:latin typeface="Aleo" pitchFamily="2" charset="77"/>
              </a:defRPr>
            </a:lvl1pPr>
          </a:lstStyle>
          <a:p>
            <a:r>
              <a:rPr lang="en-US"/>
              <a:t>Click to edit Master title style</a:t>
            </a:r>
          </a:p>
        </p:txBody>
      </p:sp>
    </p:spTree>
    <p:extLst>
      <p:ext uri="{BB962C8B-B14F-4D97-AF65-F5344CB8AC3E}">
        <p14:creationId xmlns:p14="http://schemas.microsoft.com/office/powerpoint/2010/main" val="4271349624"/>
      </p:ext>
    </p:extLst>
  </p:cSld>
  <p:clrMapOvr>
    <a:masterClrMapping/>
  </p:clrMapOvr>
  <p:hf sldNum="0" hdr="0" ftr="0" dt="0"/>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Title and content NAVY">
    <p:spTree>
      <p:nvGrpSpPr>
        <p:cNvPr id="1" name=""/>
        <p:cNvGrpSpPr/>
        <p:nvPr/>
      </p:nvGrpSpPr>
      <p:grpSpPr>
        <a:xfrm>
          <a:off x="0" y="0"/>
          <a:ext cx="0" cy="0"/>
          <a:chOff x="0" y="0"/>
          <a:chExt cx="0" cy="0"/>
        </a:xfrm>
      </p:grpSpPr>
      <p:sp>
        <p:nvSpPr>
          <p:cNvPr id="4" name="Round Single Corner Rectangle 6">
            <a:extLst>
              <a:ext uri="{FF2B5EF4-FFF2-40B4-BE49-F238E27FC236}">
                <a16:creationId xmlns:a16="http://schemas.microsoft.com/office/drawing/2014/main" id="{AB1DD785-0A36-DFD2-D6D6-C92FDC5F7433}"/>
              </a:ext>
            </a:extLst>
          </p:cNvPr>
          <p:cNvSpPr/>
          <p:nvPr/>
        </p:nvSpPr>
        <p:spPr>
          <a:xfrm flipV="1">
            <a:off x="0" y="1"/>
            <a:ext cx="9144000" cy="994172"/>
          </a:xfrm>
          <a:prstGeom prst="round1Rect">
            <a:avLst>
              <a:gd name="adj" fmla="val 28606"/>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2" name="Title 1"/>
          <p:cNvSpPr>
            <a:spLocks noGrp="1"/>
          </p:cNvSpPr>
          <p:nvPr>
            <p:ph type="title"/>
          </p:nvPr>
        </p:nvSpPr>
        <p:spPr>
          <a:xfrm>
            <a:off x="764930" y="53259"/>
            <a:ext cx="7614139" cy="830369"/>
          </a:xfrm>
        </p:spPr>
        <p:txBody>
          <a:bodyPr anchor="b">
            <a:normAutofit/>
          </a:bodyPr>
          <a:lstStyle>
            <a:lvl1pPr algn="ctr">
              <a:defRPr sz="4050">
                <a:solidFill>
                  <a:schemeClr val="bg1"/>
                </a:solidFill>
                <a:latin typeface="Aleo" pitchFamily="2" charset="77"/>
              </a:defRPr>
            </a:lvl1pPr>
          </a:lstStyle>
          <a:p>
            <a:r>
              <a:rPr lang="en-US"/>
              <a:t>Click to edit Master title style</a:t>
            </a:r>
          </a:p>
        </p:txBody>
      </p:sp>
      <p:sp>
        <p:nvSpPr>
          <p:cNvPr id="3" name="Content Placeholder 2"/>
          <p:cNvSpPr>
            <a:spLocks noGrp="1"/>
          </p:cNvSpPr>
          <p:nvPr>
            <p:ph idx="1"/>
          </p:nvPr>
        </p:nvSpPr>
        <p:spPr>
          <a:xfrm>
            <a:off x="764931" y="1868738"/>
            <a:ext cx="7614139" cy="2716823"/>
          </a:xfrm>
        </p:spPr>
        <p:txBody>
          <a:bodyPr>
            <a:normAutofit/>
          </a:bodyPr>
          <a:lstStyle>
            <a:lvl1pPr marL="171450" indent="-171450">
              <a:buFontTx/>
              <a:buBlip>
                <a:blip r:embed="rId2"/>
              </a:buBlip>
              <a:defRPr sz="1800">
                <a:latin typeface="Tahoma" panose="020B0604030504040204" pitchFamily="34" charset="0"/>
                <a:ea typeface="Tahoma" panose="020B0604030504040204" pitchFamily="34" charset="0"/>
                <a:cs typeface="Tahoma" panose="020B0604030504040204" pitchFamily="34" charset="0"/>
              </a:defRPr>
            </a:lvl1pPr>
            <a:lvl2pPr marL="514350" indent="-171450">
              <a:buFontTx/>
              <a:buBlip>
                <a:blip r:embed="rId2"/>
              </a:buBlip>
              <a:defRPr sz="1500">
                <a:latin typeface="Tahoma" panose="020B0604030504040204" pitchFamily="34" charset="0"/>
                <a:ea typeface="Tahoma" panose="020B0604030504040204" pitchFamily="34" charset="0"/>
                <a:cs typeface="Tahoma" panose="020B0604030504040204" pitchFamily="34" charset="0"/>
              </a:defRPr>
            </a:lvl2pPr>
            <a:lvl3pPr marL="857250" indent="-171450">
              <a:buFontTx/>
              <a:buBlip>
                <a:blip r:embed="rId2"/>
              </a:buBlip>
              <a:defRPr sz="1350">
                <a:latin typeface="Tahoma" panose="020B0604030504040204" pitchFamily="34" charset="0"/>
                <a:ea typeface="Tahoma" panose="020B0604030504040204" pitchFamily="34" charset="0"/>
                <a:cs typeface="Tahoma" panose="020B0604030504040204" pitchFamily="34" charset="0"/>
              </a:defRPr>
            </a:lvl3pPr>
            <a:lvl4pPr marL="1200150" indent="-171450">
              <a:buFontTx/>
              <a:buBlip>
                <a:blip r:embed="rId2"/>
              </a:buBlip>
              <a:defRPr sz="1200">
                <a:latin typeface="Tahoma" panose="020B0604030504040204" pitchFamily="34" charset="0"/>
                <a:ea typeface="Tahoma" panose="020B0604030504040204" pitchFamily="34" charset="0"/>
                <a:cs typeface="Tahoma" panose="020B0604030504040204" pitchFamily="34" charset="0"/>
              </a:defRPr>
            </a:lvl4pPr>
            <a:lvl5pPr marL="1543050" indent="-171450">
              <a:buFontTx/>
              <a:buBlip>
                <a:blip r:embed="rId2"/>
              </a:buBlip>
              <a:defRPr sz="1200">
                <a:latin typeface="Tahoma" panose="020B0604030504040204" pitchFamily="34" charset="0"/>
                <a:ea typeface="Tahoma" panose="020B0604030504040204" pitchFamily="34" charset="0"/>
                <a:cs typeface="Tahoma" panose="020B060403050404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ext Placeholder 8"/>
          <p:cNvSpPr>
            <a:spLocks noGrp="1"/>
          </p:cNvSpPr>
          <p:nvPr>
            <p:ph type="body" sz="quarter" idx="13"/>
          </p:nvPr>
        </p:nvSpPr>
        <p:spPr>
          <a:xfrm>
            <a:off x="764930" y="1253456"/>
            <a:ext cx="7614139" cy="504737"/>
          </a:xfrm>
        </p:spPr>
        <p:txBody>
          <a:bodyPr/>
          <a:lstStyle>
            <a:lvl1pPr marL="0" indent="0" algn="ctr">
              <a:buNone/>
              <a:defRPr b="1">
                <a:latin typeface="Aleo" pitchFamily="2" charset="77"/>
              </a:defRPr>
            </a:lvl1pPr>
          </a:lstStyle>
          <a:p>
            <a:pPr lvl="0"/>
            <a:r>
              <a:rPr lang="en-US"/>
              <a:t>Click to edit Master text styles</a:t>
            </a:r>
          </a:p>
        </p:txBody>
      </p:sp>
    </p:spTree>
    <p:extLst>
      <p:ext uri="{BB962C8B-B14F-4D97-AF65-F5344CB8AC3E}">
        <p14:creationId xmlns:p14="http://schemas.microsoft.com/office/powerpoint/2010/main" val="3785667882"/>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Title and content GOLD">
    <p:spTree>
      <p:nvGrpSpPr>
        <p:cNvPr id="1" name=""/>
        <p:cNvGrpSpPr/>
        <p:nvPr/>
      </p:nvGrpSpPr>
      <p:grpSpPr>
        <a:xfrm>
          <a:off x="0" y="0"/>
          <a:ext cx="0" cy="0"/>
          <a:chOff x="0" y="0"/>
          <a:chExt cx="0" cy="0"/>
        </a:xfrm>
      </p:grpSpPr>
      <p:sp>
        <p:nvSpPr>
          <p:cNvPr id="4" name="Round Single Corner Rectangle 6">
            <a:extLst>
              <a:ext uri="{FF2B5EF4-FFF2-40B4-BE49-F238E27FC236}">
                <a16:creationId xmlns:a16="http://schemas.microsoft.com/office/drawing/2014/main" id="{15BB6C51-E8FE-5B1A-8F04-A01FBFAB0488}"/>
              </a:ext>
            </a:extLst>
          </p:cNvPr>
          <p:cNvSpPr/>
          <p:nvPr/>
        </p:nvSpPr>
        <p:spPr>
          <a:xfrm flipV="1">
            <a:off x="0" y="1"/>
            <a:ext cx="9144000" cy="994172"/>
          </a:xfrm>
          <a:prstGeom prst="round1Rect">
            <a:avLst>
              <a:gd name="adj" fmla="val 28606"/>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2" name="Title 1"/>
          <p:cNvSpPr>
            <a:spLocks noGrp="1"/>
          </p:cNvSpPr>
          <p:nvPr>
            <p:ph type="title"/>
          </p:nvPr>
        </p:nvSpPr>
        <p:spPr>
          <a:xfrm>
            <a:off x="764930" y="53259"/>
            <a:ext cx="7614139" cy="830369"/>
          </a:xfrm>
        </p:spPr>
        <p:txBody>
          <a:bodyPr anchor="b">
            <a:normAutofit/>
          </a:bodyPr>
          <a:lstStyle>
            <a:lvl1pPr algn="ctr">
              <a:defRPr sz="4050">
                <a:solidFill>
                  <a:schemeClr val="bg1"/>
                </a:solidFill>
                <a:latin typeface="Aleo" pitchFamily="2" charset="77"/>
              </a:defRPr>
            </a:lvl1pPr>
          </a:lstStyle>
          <a:p>
            <a:r>
              <a:rPr lang="en-US"/>
              <a:t>Click to edit Master title style</a:t>
            </a:r>
          </a:p>
        </p:txBody>
      </p:sp>
      <p:sp>
        <p:nvSpPr>
          <p:cNvPr id="3" name="Content Placeholder 2"/>
          <p:cNvSpPr>
            <a:spLocks noGrp="1"/>
          </p:cNvSpPr>
          <p:nvPr>
            <p:ph idx="1"/>
          </p:nvPr>
        </p:nvSpPr>
        <p:spPr>
          <a:xfrm>
            <a:off x="764931" y="1868738"/>
            <a:ext cx="7614139" cy="2716823"/>
          </a:xfrm>
        </p:spPr>
        <p:txBody>
          <a:bodyPr>
            <a:normAutofit/>
          </a:bodyPr>
          <a:lstStyle>
            <a:lvl1pPr marL="171450" indent="-171450">
              <a:buFontTx/>
              <a:buBlip>
                <a:blip r:embed="rId2"/>
              </a:buBlip>
              <a:defRPr sz="1800">
                <a:latin typeface="Tahoma" panose="020B0604030504040204" pitchFamily="34" charset="0"/>
                <a:ea typeface="Tahoma" panose="020B0604030504040204" pitchFamily="34" charset="0"/>
                <a:cs typeface="Tahoma" panose="020B0604030504040204" pitchFamily="34" charset="0"/>
              </a:defRPr>
            </a:lvl1pPr>
            <a:lvl2pPr marL="514350" indent="-171450">
              <a:buFontTx/>
              <a:buBlip>
                <a:blip r:embed="rId2"/>
              </a:buBlip>
              <a:defRPr sz="1500">
                <a:latin typeface="Tahoma" panose="020B0604030504040204" pitchFamily="34" charset="0"/>
                <a:ea typeface="Tahoma" panose="020B0604030504040204" pitchFamily="34" charset="0"/>
                <a:cs typeface="Tahoma" panose="020B0604030504040204" pitchFamily="34" charset="0"/>
              </a:defRPr>
            </a:lvl2pPr>
            <a:lvl3pPr marL="857250" indent="-171450">
              <a:buFontTx/>
              <a:buBlip>
                <a:blip r:embed="rId2"/>
              </a:buBlip>
              <a:defRPr sz="1350">
                <a:latin typeface="Tahoma" panose="020B0604030504040204" pitchFamily="34" charset="0"/>
                <a:ea typeface="Tahoma" panose="020B0604030504040204" pitchFamily="34" charset="0"/>
                <a:cs typeface="Tahoma" panose="020B0604030504040204" pitchFamily="34" charset="0"/>
              </a:defRPr>
            </a:lvl3pPr>
            <a:lvl4pPr marL="1200150" indent="-171450">
              <a:buFontTx/>
              <a:buBlip>
                <a:blip r:embed="rId2"/>
              </a:buBlip>
              <a:defRPr sz="1200">
                <a:latin typeface="Tahoma" panose="020B0604030504040204" pitchFamily="34" charset="0"/>
                <a:ea typeface="Tahoma" panose="020B0604030504040204" pitchFamily="34" charset="0"/>
                <a:cs typeface="Tahoma" panose="020B0604030504040204" pitchFamily="34" charset="0"/>
              </a:defRPr>
            </a:lvl4pPr>
            <a:lvl5pPr marL="1543050" indent="-171450">
              <a:buFontTx/>
              <a:buBlip>
                <a:blip r:embed="rId2"/>
              </a:buBlip>
              <a:defRPr sz="1200">
                <a:latin typeface="Tahoma" panose="020B0604030504040204" pitchFamily="34" charset="0"/>
                <a:ea typeface="Tahoma" panose="020B0604030504040204" pitchFamily="34" charset="0"/>
                <a:cs typeface="Tahoma" panose="020B060403050404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ext Placeholder 8"/>
          <p:cNvSpPr>
            <a:spLocks noGrp="1"/>
          </p:cNvSpPr>
          <p:nvPr>
            <p:ph type="body" sz="quarter" idx="13"/>
          </p:nvPr>
        </p:nvSpPr>
        <p:spPr>
          <a:xfrm>
            <a:off x="764930" y="1253456"/>
            <a:ext cx="7614139" cy="504737"/>
          </a:xfrm>
        </p:spPr>
        <p:txBody>
          <a:bodyPr/>
          <a:lstStyle>
            <a:lvl1pPr marL="0" indent="0" algn="ctr">
              <a:buNone/>
              <a:defRPr b="1">
                <a:latin typeface="Aleo" pitchFamily="2" charset="77"/>
              </a:defRPr>
            </a:lvl1pPr>
          </a:lstStyle>
          <a:p>
            <a:pPr lvl="0"/>
            <a:r>
              <a:rPr lang="en-US"/>
              <a:t>Click to edit Master text styles</a:t>
            </a:r>
          </a:p>
        </p:txBody>
      </p:sp>
    </p:spTree>
    <p:extLst>
      <p:ext uri="{BB962C8B-B14F-4D97-AF65-F5344CB8AC3E}">
        <p14:creationId xmlns:p14="http://schemas.microsoft.com/office/powerpoint/2010/main" val="2179818229"/>
      </p:ext>
    </p:extLst>
  </p:cSld>
  <p:clrMapOvr>
    <a:masterClrMapping/>
  </p:clrMapOvr>
  <p:transition spd="slow"/>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Title and content PURPLE">
    <p:spTree>
      <p:nvGrpSpPr>
        <p:cNvPr id="1" name=""/>
        <p:cNvGrpSpPr/>
        <p:nvPr/>
      </p:nvGrpSpPr>
      <p:grpSpPr>
        <a:xfrm>
          <a:off x="0" y="0"/>
          <a:ext cx="0" cy="0"/>
          <a:chOff x="0" y="0"/>
          <a:chExt cx="0" cy="0"/>
        </a:xfrm>
      </p:grpSpPr>
      <p:sp>
        <p:nvSpPr>
          <p:cNvPr id="4" name="Round Single Corner Rectangle 6">
            <a:extLst>
              <a:ext uri="{FF2B5EF4-FFF2-40B4-BE49-F238E27FC236}">
                <a16:creationId xmlns:a16="http://schemas.microsoft.com/office/drawing/2014/main" id="{882A8A43-1CDD-E23D-BF6C-973DFF80B093}"/>
              </a:ext>
            </a:extLst>
          </p:cNvPr>
          <p:cNvSpPr/>
          <p:nvPr/>
        </p:nvSpPr>
        <p:spPr>
          <a:xfrm flipV="1">
            <a:off x="0" y="1"/>
            <a:ext cx="9144000" cy="994172"/>
          </a:xfrm>
          <a:prstGeom prst="round1Rect">
            <a:avLst>
              <a:gd name="adj" fmla="val 28606"/>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2" name="Title 1"/>
          <p:cNvSpPr>
            <a:spLocks noGrp="1"/>
          </p:cNvSpPr>
          <p:nvPr>
            <p:ph type="title"/>
          </p:nvPr>
        </p:nvSpPr>
        <p:spPr>
          <a:xfrm>
            <a:off x="764930" y="53259"/>
            <a:ext cx="7614139" cy="830369"/>
          </a:xfrm>
        </p:spPr>
        <p:txBody>
          <a:bodyPr anchor="b">
            <a:normAutofit/>
          </a:bodyPr>
          <a:lstStyle>
            <a:lvl1pPr algn="ctr">
              <a:defRPr sz="4050">
                <a:solidFill>
                  <a:schemeClr val="bg1"/>
                </a:solidFill>
                <a:latin typeface="Aleo" pitchFamily="2" charset="77"/>
              </a:defRPr>
            </a:lvl1pPr>
          </a:lstStyle>
          <a:p>
            <a:r>
              <a:rPr lang="en-US"/>
              <a:t>Click to edit Master title style</a:t>
            </a:r>
          </a:p>
        </p:txBody>
      </p:sp>
      <p:sp>
        <p:nvSpPr>
          <p:cNvPr id="3" name="Content Placeholder 2"/>
          <p:cNvSpPr>
            <a:spLocks noGrp="1"/>
          </p:cNvSpPr>
          <p:nvPr>
            <p:ph idx="1"/>
          </p:nvPr>
        </p:nvSpPr>
        <p:spPr>
          <a:xfrm>
            <a:off x="764931" y="1868738"/>
            <a:ext cx="7614139" cy="2716823"/>
          </a:xfrm>
        </p:spPr>
        <p:txBody>
          <a:bodyPr>
            <a:normAutofit/>
          </a:bodyPr>
          <a:lstStyle>
            <a:lvl1pPr marL="171450" indent="-171450">
              <a:buFontTx/>
              <a:buBlip>
                <a:blip r:embed="rId2"/>
              </a:buBlip>
              <a:defRPr sz="1800">
                <a:latin typeface="Tahoma" panose="020B0604030504040204" pitchFamily="34" charset="0"/>
                <a:ea typeface="Tahoma" panose="020B0604030504040204" pitchFamily="34" charset="0"/>
                <a:cs typeface="Tahoma" panose="020B0604030504040204" pitchFamily="34" charset="0"/>
              </a:defRPr>
            </a:lvl1pPr>
            <a:lvl2pPr marL="514350" indent="-171450">
              <a:buFontTx/>
              <a:buBlip>
                <a:blip r:embed="rId2"/>
              </a:buBlip>
              <a:defRPr sz="1500">
                <a:latin typeface="Tahoma" panose="020B0604030504040204" pitchFamily="34" charset="0"/>
                <a:ea typeface="Tahoma" panose="020B0604030504040204" pitchFamily="34" charset="0"/>
                <a:cs typeface="Tahoma" panose="020B0604030504040204" pitchFamily="34" charset="0"/>
              </a:defRPr>
            </a:lvl2pPr>
            <a:lvl3pPr marL="857250" indent="-171450">
              <a:buFontTx/>
              <a:buBlip>
                <a:blip r:embed="rId2"/>
              </a:buBlip>
              <a:defRPr sz="1350">
                <a:latin typeface="Tahoma" panose="020B0604030504040204" pitchFamily="34" charset="0"/>
                <a:ea typeface="Tahoma" panose="020B0604030504040204" pitchFamily="34" charset="0"/>
                <a:cs typeface="Tahoma" panose="020B0604030504040204" pitchFamily="34" charset="0"/>
              </a:defRPr>
            </a:lvl3pPr>
            <a:lvl4pPr marL="1200150" indent="-171450">
              <a:buFontTx/>
              <a:buBlip>
                <a:blip r:embed="rId2"/>
              </a:buBlip>
              <a:defRPr sz="1200">
                <a:latin typeface="Tahoma" panose="020B0604030504040204" pitchFamily="34" charset="0"/>
                <a:ea typeface="Tahoma" panose="020B0604030504040204" pitchFamily="34" charset="0"/>
                <a:cs typeface="Tahoma" panose="020B0604030504040204" pitchFamily="34" charset="0"/>
              </a:defRPr>
            </a:lvl4pPr>
            <a:lvl5pPr marL="1543050" indent="-171450">
              <a:buFontTx/>
              <a:buBlip>
                <a:blip r:embed="rId2"/>
              </a:buBlip>
              <a:defRPr sz="1200">
                <a:latin typeface="Tahoma" panose="020B0604030504040204" pitchFamily="34" charset="0"/>
                <a:ea typeface="Tahoma" panose="020B0604030504040204" pitchFamily="34" charset="0"/>
                <a:cs typeface="Tahoma" panose="020B060403050404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ext Placeholder 8"/>
          <p:cNvSpPr>
            <a:spLocks noGrp="1"/>
          </p:cNvSpPr>
          <p:nvPr>
            <p:ph type="body" sz="quarter" idx="13"/>
          </p:nvPr>
        </p:nvSpPr>
        <p:spPr>
          <a:xfrm>
            <a:off x="764930" y="1253456"/>
            <a:ext cx="7614139" cy="504737"/>
          </a:xfrm>
        </p:spPr>
        <p:txBody>
          <a:bodyPr/>
          <a:lstStyle>
            <a:lvl1pPr marL="0" indent="0" algn="ctr">
              <a:buNone/>
              <a:defRPr b="1">
                <a:latin typeface="Aleo" pitchFamily="2" charset="77"/>
              </a:defRPr>
            </a:lvl1pPr>
          </a:lstStyle>
          <a:p>
            <a:pPr lvl="0"/>
            <a:r>
              <a:rPr lang="en-US"/>
              <a:t>Click to edit Master text styles</a:t>
            </a:r>
          </a:p>
        </p:txBody>
      </p:sp>
    </p:spTree>
    <p:extLst>
      <p:ext uri="{BB962C8B-B14F-4D97-AF65-F5344CB8AC3E}">
        <p14:creationId xmlns:p14="http://schemas.microsoft.com/office/powerpoint/2010/main" val="2203421709"/>
      </p:ext>
    </p:extLst>
  </p:cSld>
  <p:clrMapOvr>
    <a:masterClrMapping/>
  </p:clrMapOvr>
  <p:transition spd="slow"/>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Title and content BLUE">
    <p:spTree>
      <p:nvGrpSpPr>
        <p:cNvPr id="1" name=""/>
        <p:cNvGrpSpPr/>
        <p:nvPr/>
      </p:nvGrpSpPr>
      <p:grpSpPr>
        <a:xfrm>
          <a:off x="0" y="0"/>
          <a:ext cx="0" cy="0"/>
          <a:chOff x="0" y="0"/>
          <a:chExt cx="0" cy="0"/>
        </a:xfrm>
      </p:grpSpPr>
      <p:sp>
        <p:nvSpPr>
          <p:cNvPr id="4" name="Round Single Corner Rectangle 6">
            <a:extLst>
              <a:ext uri="{FF2B5EF4-FFF2-40B4-BE49-F238E27FC236}">
                <a16:creationId xmlns:a16="http://schemas.microsoft.com/office/drawing/2014/main" id="{736715B6-FD3E-CF5E-2013-48BBE5510CA7}"/>
              </a:ext>
            </a:extLst>
          </p:cNvPr>
          <p:cNvSpPr/>
          <p:nvPr/>
        </p:nvSpPr>
        <p:spPr>
          <a:xfrm flipV="1">
            <a:off x="0" y="1"/>
            <a:ext cx="9144000" cy="994172"/>
          </a:xfrm>
          <a:prstGeom prst="round1Rect">
            <a:avLst>
              <a:gd name="adj" fmla="val 28606"/>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2" name="Title 1"/>
          <p:cNvSpPr>
            <a:spLocks noGrp="1"/>
          </p:cNvSpPr>
          <p:nvPr>
            <p:ph type="title"/>
          </p:nvPr>
        </p:nvSpPr>
        <p:spPr>
          <a:xfrm>
            <a:off x="764930" y="53259"/>
            <a:ext cx="7614139" cy="830369"/>
          </a:xfrm>
        </p:spPr>
        <p:txBody>
          <a:bodyPr anchor="b">
            <a:normAutofit/>
          </a:bodyPr>
          <a:lstStyle>
            <a:lvl1pPr algn="ctr">
              <a:defRPr sz="4050">
                <a:solidFill>
                  <a:schemeClr val="bg1"/>
                </a:solidFill>
                <a:latin typeface="Aleo" pitchFamily="2" charset="77"/>
              </a:defRPr>
            </a:lvl1pPr>
          </a:lstStyle>
          <a:p>
            <a:r>
              <a:rPr lang="en-US"/>
              <a:t>Click to edit Master title style</a:t>
            </a:r>
          </a:p>
        </p:txBody>
      </p:sp>
      <p:sp>
        <p:nvSpPr>
          <p:cNvPr id="3" name="Content Placeholder 2"/>
          <p:cNvSpPr>
            <a:spLocks noGrp="1"/>
          </p:cNvSpPr>
          <p:nvPr>
            <p:ph idx="1"/>
          </p:nvPr>
        </p:nvSpPr>
        <p:spPr>
          <a:xfrm>
            <a:off x="764931" y="1868738"/>
            <a:ext cx="7614139" cy="2716823"/>
          </a:xfrm>
        </p:spPr>
        <p:txBody>
          <a:bodyPr>
            <a:normAutofit/>
          </a:bodyPr>
          <a:lstStyle>
            <a:lvl1pPr marL="171450" indent="-171450">
              <a:buFontTx/>
              <a:buBlip>
                <a:blip r:embed="rId2"/>
              </a:buBlip>
              <a:defRPr sz="1800">
                <a:latin typeface="Tahoma" panose="020B0604030504040204" pitchFamily="34" charset="0"/>
                <a:ea typeface="Tahoma" panose="020B0604030504040204" pitchFamily="34" charset="0"/>
                <a:cs typeface="Tahoma" panose="020B0604030504040204" pitchFamily="34" charset="0"/>
              </a:defRPr>
            </a:lvl1pPr>
            <a:lvl2pPr marL="514350" indent="-171450">
              <a:buFontTx/>
              <a:buBlip>
                <a:blip r:embed="rId2"/>
              </a:buBlip>
              <a:defRPr sz="1500">
                <a:latin typeface="Tahoma" panose="020B0604030504040204" pitchFamily="34" charset="0"/>
                <a:ea typeface="Tahoma" panose="020B0604030504040204" pitchFamily="34" charset="0"/>
                <a:cs typeface="Tahoma" panose="020B0604030504040204" pitchFamily="34" charset="0"/>
              </a:defRPr>
            </a:lvl2pPr>
            <a:lvl3pPr marL="857250" indent="-171450">
              <a:buFontTx/>
              <a:buBlip>
                <a:blip r:embed="rId2"/>
              </a:buBlip>
              <a:defRPr sz="1350">
                <a:latin typeface="Tahoma" panose="020B0604030504040204" pitchFamily="34" charset="0"/>
                <a:ea typeface="Tahoma" panose="020B0604030504040204" pitchFamily="34" charset="0"/>
                <a:cs typeface="Tahoma" panose="020B0604030504040204" pitchFamily="34" charset="0"/>
              </a:defRPr>
            </a:lvl3pPr>
            <a:lvl4pPr marL="1200150" indent="-171450">
              <a:buFontTx/>
              <a:buBlip>
                <a:blip r:embed="rId2"/>
              </a:buBlip>
              <a:defRPr sz="1200">
                <a:latin typeface="Tahoma" panose="020B0604030504040204" pitchFamily="34" charset="0"/>
                <a:ea typeface="Tahoma" panose="020B0604030504040204" pitchFamily="34" charset="0"/>
                <a:cs typeface="Tahoma" panose="020B0604030504040204" pitchFamily="34" charset="0"/>
              </a:defRPr>
            </a:lvl4pPr>
            <a:lvl5pPr marL="1543050" indent="-171450">
              <a:buFontTx/>
              <a:buBlip>
                <a:blip r:embed="rId2"/>
              </a:buBlip>
              <a:defRPr sz="1200">
                <a:latin typeface="Tahoma" panose="020B0604030504040204" pitchFamily="34" charset="0"/>
                <a:ea typeface="Tahoma" panose="020B0604030504040204" pitchFamily="34" charset="0"/>
                <a:cs typeface="Tahoma" panose="020B060403050404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ext Placeholder 8"/>
          <p:cNvSpPr>
            <a:spLocks noGrp="1"/>
          </p:cNvSpPr>
          <p:nvPr>
            <p:ph type="body" sz="quarter" idx="13"/>
          </p:nvPr>
        </p:nvSpPr>
        <p:spPr>
          <a:xfrm>
            <a:off x="764930" y="1253456"/>
            <a:ext cx="7614139" cy="504737"/>
          </a:xfrm>
        </p:spPr>
        <p:txBody>
          <a:bodyPr/>
          <a:lstStyle>
            <a:lvl1pPr marL="0" indent="0" algn="ctr">
              <a:buNone/>
              <a:defRPr b="1">
                <a:latin typeface="Aleo" pitchFamily="2" charset="77"/>
              </a:defRPr>
            </a:lvl1pPr>
          </a:lstStyle>
          <a:p>
            <a:pPr lvl="0"/>
            <a:r>
              <a:rPr lang="en-US"/>
              <a:t>Click to edit Master text styles</a:t>
            </a:r>
          </a:p>
        </p:txBody>
      </p:sp>
    </p:spTree>
    <p:extLst>
      <p:ext uri="{BB962C8B-B14F-4D97-AF65-F5344CB8AC3E}">
        <p14:creationId xmlns:p14="http://schemas.microsoft.com/office/powerpoint/2010/main" val="1590266491"/>
      </p:ext>
    </p:extLst>
  </p:cSld>
  <p:clrMapOvr>
    <a:masterClrMapping/>
  </p:clrMapOvr>
  <p:transition spd="slow"/>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Title and content RED">
    <p:spTree>
      <p:nvGrpSpPr>
        <p:cNvPr id="1" name=""/>
        <p:cNvGrpSpPr/>
        <p:nvPr/>
      </p:nvGrpSpPr>
      <p:grpSpPr>
        <a:xfrm>
          <a:off x="0" y="0"/>
          <a:ext cx="0" cy="0"/>
          <a:chOff x="0" y="0"/>
          <a:chExt cx="0" cy="0"/>
        </a:xfrm>
      </p:grpSpPr>
      <p:sp>
        <p:nvSpPr>
          <p:cNvPr id="4" name="Round Single Corner Rectangle 6">
            <a:extLst>
              <a:ext uri="{FF2B5EF4-FFF2-40B4-BE49-F238E27FC236}">
                <a16:creationId xmlns:a16="http://schemas.microsoft.com/office/drawing/2014/main" id="{9F785B39-727E-C645-E7F6-6AD69557B8BD}"/>
              </a:ext>
            </a:extLst>
          </p:cNvPr>
          <p:cNvSpPr/>
          <p:nvPr/>
        </p:nvSpPr>
        <p:spPr>
          <a:xfrm flipV="1">
            <a:off x="0" y="1"/>
            <a:ext cx="9144000" cy="994172"/>
          </a:xfrm>
          <a:prstGeom prst="round1Rect">
            <a:avLst>
              <a:gd name="adj" fmla="val 28606"/>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2" name="Title 1"/>
          <p:cNvSpPr>
            <a:spLocks noGrp="1"/>
          </p:cNvSpPr>
          <p:nvPr>
            <p:ph type="title"/>
          </p:nvPr>
        </p:nvSpPr>
        <p:spPr>
          <a:xfrm>
            <a:off x="764930" y="53259"/>
            <a:ext cx="7614139" cy="830369"/>
          </a:xfrm>
        </p:spPr>
        <p:txBody>
          <a:bodyPr anchor="b">
            <a:normAutofit/>
          </a:bodyPr>
          <a:lstStyle>
            <a:lvl1pPr algn="ctr">
              <a:defRPr sz="4050">
                <a:solidFill>
                  <a:schemeClr val="bg1"/>
                </a:solidFill>
                <a:latin typeface="Aleo" pitchFamily="2" charset="77"/>
              </a:defRPr>
            </a:lvl1pPr>
          </a:lstStyle>
          <a:p>
            <a:r>
              <a:rPr lang="en-US"/>
              <a:t>Click to edit Master title style</a:t>
            </a:r>
          </a:p>
        </p:txBody>
      </p:sp>
      <p:sp>
        <p:nvSpPr>
          <p:cNvPr id="3" name="Content Placeholder 2"/>
          <p:cNvSpPr>
            <a:spLocks noGrp="1"/>
          </p:cNvSpPr>
          <p:nvPr>
            <p:ph idx="1"/>
          </p:nvPr>
        </p:nvSpPr>
        <p:spPr>
          <a:xfrm>
            <a:off x="764931" y="1868738"/>
            <a:ext cx="7614139" cy="2716823"/>
          </a:xfrm>
        </p:spPr>
        <p:txBody>
          <a:bodyPr>
            <a:normAutofit/>
          </a:bodyPr>
          <a:lstStyle>
            <a:lvl1pPr marL="171450" indent="-171450">
              <a:buFontTx/>
              <a:buBlip>
                <a:blip r:embed="rId2"/>
              </a:buBlip>
              <a:defRPr sz="1800">
                <a:latin typeface="Tahoma" panose="020B0604030504040204" pitchFamily="34" charset="0"/>
                <a:ea typeface="Tahoma" panose="020B0604030504040204" pitchFamily="34" charset="0"/>
                <a:cs typeface="Tahoma" panose="020B0604030504040204" pitchFamily="34" charset="0"/>
              </a:defRPr>
            </a:lvl1pPr>
            <a:lvl2pPr marL="514350" indent="-171450">
              <a:buFontTx/>
              <a:buBlip>
                <a:blip r:embed="rId2"/>
              </a:buBlip>
              <a:defRPr sz="1500">
                <a:latin typeface="Tahoma" panose="020B0604030504040204" pitchFamily="34" charset="0"/>
                <a:ea typeface="Tahoma" panose="020B0604030504040204" pitchFamily="34" charset="0"/>
                <a:cs typeface="Tahoma" panose="020B0604030504040204" pitchFamily="34" charset="0"/>
              </a:defRPr>
            </a:lvl2pPr>
            <a:lvl3pPr marL="857250" indent="-171450">
              <a:buFontTx/>
              <a:buBlip>
                <a:blip r:embed="rId2"/>
              </a:buBlip>
              <a:defRPr sz="1350">
                <a:latin typeface="Tahoma" panose="020B0604030504040204" pitchFamily="34" charset="0"/>
                <a:ea typeface="Tahoma" panose="020B0604030504040204" pitchFamily="34" charset="0"/>
                <a:cs typeface="Tahoma" panose="020B0604030504040204" pitchFamily="34" charset="0"/>
              </a:defRPr>
            </a:lvl3pPr>
            <a:lvl4pPr marL="1200150" indent="-171450">
              <a:buFontTx/>
              <a:buBlip>
                <a:blip r:embed="rId2"/>
              </a:buBlip>
              <a:defRPr sz="1200">
                <a:latin typeface="Tahoma" panose="020B0604030504040204" pitchFamily="34" charset="0"/>
                <a:ea typeface="Tahoma" panose="020B0604030504040204" pitchFamily="34" charset="0"/>
                <a:cs typeface="Tahoma" panose="020B0604030504040204" pitchFamily="34" charset="0"/>
              </a:defRPr>
            </a:lvl4pPr>
            <a:lvl5pPr marL="1543050" indent="-171450">
              <a:buFontTx/>
              <a:buBlip>
                <a:blip r:embed="rId2"/>
              </a:buBlip>
              <a:defRPr sz="1200">
                <a:latin typeface="Tahoma" panose="020B0604030504040204" pitchFamily="34" charset="0"/>
                <a:ea typeface="Tahoma" panose="020B0604030504040204" pitchFamily="34" charset="0"/>
                <a:cs typeface="Tahoma" panose="020B060403050404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ext Placeholder 8"/>
          <p:cNvSpPr>
            <a:spLocks noGrp="1"/>
          </p:cNvSpPr>
          <p:nvPr>
            <p:ph type="body" sz="quarter" idx="13"/>
          </p:nvPr>
        </p:nvSpPr>
        <p:spPr>
          <a:xfrm>
            <a:off x="764930" y="1253456"/>
            <a:ext cx="7614139" cy="504737"/>
          </a:xfrm>
        </p:spPr>
        <p:txBody>
          <a:bodyPr/>
          <a:lstStyle>
            <a:lvl1pPr marL="0" indent="0" algn="ctr">
              <a:buNone/>
              <a:defRPr b="1">
                <a:latin typeface="Aleo" pitchFamily="2" charset="77"/>
              </a:defRPr>
            </a:lvl1pPr>
          </a:lstStyle>
          <a:p>
            <a:pPr lvl="0"/>
            <a:r>
              <a:rPr lang="en-US"/>
              <a:t>Click to edit Master text styles</a:t>
            </a:r>
          </a:p>
        </p:txBody>
      </p:sp>
    </p:spTree>
    <p:extLst>
      <p:ext uri="{BB962C8B-B14F-4D97-AF65-F5344CB8AC3E}">
        <p14:creationId xmlns:p14="http://schemas.microsoft.com/office/powerpoint/2010/main" val="979801066"/>
      </p:ext>
    </p:extLst>
  </p:cSld>
  <p:clrMapOvr>
    <a:masterClrMapping/>
  </p:clrMapOvr>
  <p:transition spd="slow"/>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Title and content GREEN">
    <p:spTree>
      <p:nvGrpSpPr>
        <p:cNvPr id="1" name=""/>
        <p:cNvGrpSpPr/>
        <p:nvPr/>
      </p:nvGrpSpPr>
      <p:grpSpPr>
        <a:xfrm>
          <a:off x="0" y="0"/>
          <a:ext cx="0" cy="0"/>
          <a:chOff x="0" y="0"/>
          <a:chExt cx="0" cy="0"/>
        </a:xfrm>
      </p:grpSpPr>
      <p:sp>
        <p:nvSpPr>
          <p:cNvPr id="4" name="Round Single Corner Rectangle 6">
            <a:extLst>
              <a:ext uri="{FF2B5EF4-FFF2-40B4-BE49-F238E27FC236}">
                <a16:creationId xmlns:a16="http://schemas.microsoft.com/office/drawing/2014/main" id="{47EA60A0-3097-CD8F-E1D0-890009EA30E9}"/>
              </a:ext>
            </a:extLst>
          </p:cNvPr>
          <p:cNvSpPr/>
          <p:nvPr/>
        </p:nvSpPr>
        <p:spPr>
          <a:xfrm flipV="1">
            <a:off x="0" y="1"/>
            <a:ext cx="9144000" cy="994172"/>
          </a:xfrm>
          <a:prstGeom prst="round1Rect">
            <a:avLst>
              <a:gd name="adj" fmla="val 28606"/>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2" name="Title 1"/>
          <p:cNvSpPr>
            <a:spLocks noGrp="1"/>
          </p:cNvSpPr>
          <p:nvPr>
            <p:ph type="title"/>
          </p:nvPr>
        </p:nvSpPr>
        <p:spPr>
          <a:xfrm>
            <a:off x="764930" y="53259"/>
            <a:ext cx="7614139" cy="830369"/>
          </a:xfrm>
        </p:spPr>
        <p:txBody>
          <a:bodyPr anchor="b">
            <a:normAutofit/>
          </a:bodyPr>
          <a:lstStyle>
            <a:lvl1pPr algn="ctr">
              <a:defRPr sz="4050">
                <a:solidFill>
                  <a:schemeClr val="bg1"/>
                </a:solidFill>
                <a:latin typeface="Aleo" pitchFamily="2" charset="77"/>
              </a:defRPr>
            </a:lvl1pPr>
          </a:lstStyle>
          <a:p>
            <a:r>
              <a:rPr lang="en-US"/>
              <a:t>Click to edit Master title style</a:t>
            </a:r>
          </a:p>
        </p:txBody>
      </p:sp>
      <p:sp>
        <p:nvSpPr>
          <p:cNvPr id="3" name="Content Placeholder 2"/>
          <p:cNvSpPr>
            <a:spLocks noGrp="1"/>
          </p:cNvSpPr>
          <p:nvPr>
            <p:ph idx="1"/>
          </p:nvPr>
        </p:nvSpPr>
        <p:spPr>
          <a:xfrm>
            <a:off x="764931" y="1868738"/>
            <a:ext cx="7614139" cy="2716823"/>
          </a:xfrm>
        </p:spPr>
        <p:txBody>
          <a:bodyPr>
            <a:normAutofit/>
          </a:bodyPr>
          <a:lstStyle>
            <a:lvl1pPr marL="171450" indent="-171450">
              <a:buFontTx/>
              <a:buBlip>
                <a:blip r:embed="rId2"/>
              </a:buBlip>
              <a:defRPr sz="1800">
                <a:latin typeface="Tahoma" panose="020B0604030504040204" pitchFamily="34" charset="0"/>
                <a:ea typeface="Tahoma" panose="020B0604030504040204" pitchFamily="34" charset="0"/>
                <a:cs typeface="Tahoma" panose="020B0604030504040204" pitchFamily="34" charset="0"/>
              </a:defRPr>
            </a:lvl1pPr>
            <a:lvl2pPr marL="514350" indent="-171450">
              <a:buFontTx/>
              <a:buBlip>
                <a:blip r:embed="rId2"/>
              </a:buBlip>
              <a:defRPr sz="1500">
                <a:latin typeface="Tahoma" panose="020B0604030504040204" pitchFamily="34" charset="0"/>
                <a:ea typeface="Tahoma" panose="020B0604030504040204" pitchFamily="34" charset="0"/>
                <a:cs typeface="Tahoma" panose="020B0604030504040204" pitchFamily="34" charset="0"/>
              </a:defRPr>
            </a:lvl2pPr>
            <a:lvl3pPr marL="857250" indent="-171450">
              <a:buFontTx/>
              <a:buBlip>
                <a:blip r:embed="rId2"/>
              </a:buBlip>
              <a:defRPr sz="1350">
                <a:latin typeface="Tahoma" panose="020B0604030504040204" pitchFamily="34" charset="0"/>
                <a:ea typeface="Tahoma" panose="020B0604030504040204" pitchFamily="34" charset="0"/>
                <a:cs typeface="Tahoma" panose="020B0604030504040204" pitchFamily="34" charset="0"/>
              </a:defRPr>
            </a:lvl3pPr>
            <a:lvl4pPr marL="1200150" indent="-171450">
              <a:buFontTx/>
              <a:buBlip>
                <a:blip r:embed="rId2"/>
              </a:buBlip>
              <a:defRPr sz="1200">
                <a:latin typeface="Tahoma" panose="020B0604030504040204" pitchFamily="34" charset="0"/>
                <a:ea typeface="Tahoma" panose="020B0604030504040204" pitchFamily="34" charset="0"/>
                <a:cs typeface="Tahoma" panose="020B0604030504040204" pitchFamily="34" charset="0"/>
              </a:defRPr>
            </a:lvl4pPr>
            <a:lvl5pPr marL="1543050" indent="-171450">
              <a:buFontTx/>
              <a:buBlip>
                <a:blip r:embed="rId2"/>
              </a:buBlip>
              <a:defRPr sz="1200">
                <a:latin typeface="Tahoma" panose="020B0604030504040204" pitchFamily="34" charset="0"/>
                <a:ea typeface="Tahoma" panose="020B0604030504040204" pitchFamily="34" charset="0"/>
                <a:cs typeface="Tahoma" panose="020B060403050404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ext Placeholder 8"/>
          <p:cNvSpPr>
            <a:spLocks noGrp="1"/>
          </p:cNvSpPr>
          <p:nvPr>
            <p:ph type="body" sz="quarter" idx="13"/>
          </p:nvPr>
        </p:nvSpPr>
        <p:spPr>
          <a:xfrm>
            <a:off x="764930" y="1253456"/>
            <a:ext cx="7614139" cy="504737"/>
          </a:xfrm>
        </p:spPr>
        <p:txBody>
          <a:bodyPr/>
          <a:lstStyle>
            <a:lvl1pPr marL="0" indent="0" algn="ctr">
              <a:buNone/>
              <a:defRPr b="1">
                <a:latin typeface="Aleo" pitchFamily="2" charset="77"/>
              </a:defRPr>
            </a:lvl1pPr>
          </a:lstStyle>
          <a:p>
            <a:pPr lvl="0"/>
            <a:r>
              <a:rPr lang="en-US"/>
              <a:t>Click to edit Master text styles</a:t>
            </a:r>
          </a:p>
        </p:txBody>
      </p:sp>
    </p:spTree>
    <p:extLst>
      <p:ext uri="{BB962C8B-B14F-4D97-AF65-F5344CB8AC3E}">
        <p14:creationId xmlns:p14="http://schemas.microsoft.com/office/powerpoint/2010/main" val="4068334923"/>
      </p:ext>
    </p:extLst>
  </p:cSld>
  <p:clrMapOvr>
    <a:masterClrMapping/>
  </p:clrMapOvr>
  <p:transition spd="slow"/>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Split content NAVY">
    <p:spTree>
      <p:nvGrpSpPr>
        <p:cNvPr id="1" name=""/>
        <p:cNvGrpSpPr/>
        <p:nvPr/>
      </p:nvGrpSpPr>
      <p:grpSpPr>
        <a:xfrm>
          <a:off x="0" y="0"/>
          <a:ext cx="0" cy="0"/>
          <a:chOff x="0" y="0"/>
          <a:chExt cx="0" cy="0"/>
        </a:xfrm>
      </p:grpSpPr>
      <p:sp>
        <p:nvSpPr>
          <p:cNvPr id="4" name="Round Single Corner Rectangle 6">
            <a:extLst>
              <a:ext uri="{FF2B5EF4-FFF2-40B4-BE49-F238E27FC236}">
                <a16:creationId xmlns:a16="http://schemas.microsoft.com/office/drawing/2014/main" id="{6C3528BC-4334-382B-A060-10BC769ECBA3}"/>
              </a:ext>
            </a:extLst>
          </p:cNvPr>
          <p:cNvSpPr/>
          <p:nvPr/>
        </p:nvSpPr>
        <p:spPr>
          <a:xfrm flipV="1">
            <a:off x="4572000" y="-4762"/>
            <a:ext cx="4572000" cy="994172"/>
          </a:xfrm>
          <a:prstGeom prst="round1Rect">
            <a:avLst>
              <a:gd name="adj" fmla="val 28606"/>
            </a:avLst>
          </a:prstGeom>
          <a:solidFill>
            <a:srgbClr val="CAD2EA">
              <a:alpha val="47843"/>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5" name="Round Single Corner Rectangle 7">
            <a:extLst>
              <a:ext uri="{FF2B5EF4-FFF2-40B4-BE49-F238E27FC236}">
                <a16:creationId xmlns:a16="http://schemas.microsoft.com/office/drawing/2014/main" id="{BBA0EEFF-14E4-503C-D19F-BAA92A1772E1}"/>
              </a:ext>
            </a:extLst>
          </p:cNvPr>
          <p:cNvSpPr/>
          <p:nvPr/>
        </p:nvSpPr>
        <p:spPr>
          <a:xfrm flipV="1">
            <a:off x="0" y="994173"/>
            <a:ext cx="4572000" cy="4149328"/>
          </a:xfrm>
          <a:prstGeom prst="round1Rect">
            <a:avLst>
              <a:gd name="adj" fmla="val 0"/>
            </a:avLst>
          </a:prstGeom>
          <a:solidFill>
            <a:srgbClr val="CAD2EA">
              <a:alpha val="47843"/>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3" name="Content Placeholder 2"/>
          <p:cNvSpPr>
            <a:spLocks noGrp="1"/>
          </p:cNvSpPr>
          <p:nvPr>
            <p:ph sz="half" idx="1"/>
          </p:nvPr>
        </p:nvSpPr>
        <p:spPr>
          <a:xfrm>
            <a:off x="602011" y="1369219"/>
            <a:ext cx="3367977" cy="3263504"/>
          </a:xfrm>
        </p:spPr>
        <p:txBody>
          <a:bodyPr>
            <a:normAutofit/>
          </a:bodyPr>
          <a:lstStyle>
            <a:lvl1pPr marL="171450" indent="-171450">
              <a:buFontTx/>
              <a:buBlip>
                <a:blip r:embed="rId2"/>
              </a:buBlip>
              <a:defRPr sz="1800">
                <a:latin typeface="Tahoma" panose="020B0604030504040204" pitchFamily="34" charset="0"/>
                <a:ea typeface="Tahoma" panose="020B0604030504040204" pitchFamily="34" charset="0"/>
                <a:cs typeface="Tahoma" panose="020B0604030504040204" pitchFamily="34" charset="0"/>
              </a:defRPr>
            </a:lvl1pPr>
            <a:lvl2pPr marL="514350" indent="-171450">
              <a:buFontTx/>
              <a:buBlip>
                <a:blip r:embed="rId2"/>
              </a:buBlip>
              <a:defRPr sz="1500">
                <a:latin typeface="Tahoma" panose="020B0604030504040204" pitchFamily="34" charset="0"/>
                <a:ea typeface="Tahoma" panose="020B0604030504040204" pitchFamily="34" charset="0"/>
                <a:cs typeface="Tahoma" panose="020B0604030504040204" pitchFamily="34" charset="0"/>
              </a:defRPr>
            </a:lvl2pPr>
            <a:lvl3pPr marL="857250" indent="-171450">
              <a:buFontTx/>
              <a:buBlip>
                <a:blip r:embed="rId2"/>
              </a:buBlip>
              <a:defRPr sz="1350">
                <a:latin typeface="Tahoma" panose="020B0604030504040204" pitchFamily="34" charset="0"/>
                <a:ea typeface="Tahoma" panose="020B0604030504040204" pitchFamily="34" charset="0"/>
                <a:cs typeface="Tahoma" panose="020B0604030504040204" pitchFamily="34" charset="0"/>
              </a:defRPr>
            </a:lvl3pPr>
            <a:lvl4pPr marL="1200150" indent="-171450">
              <a:buFontTx/>
              <a:buBlip>
                <a:blip r:embed="rId2"/>
              </a:buBlip>
              <a:defRPr sz="1200">
                <a:latin typeface="Tahoma" panose="020B0604030504040204" pitchFamily="34" charset="0"/>
                <a:ea typeface="Tahoma" panose="020B0604030504040204" pitchFamily="34" charset="0"/>
                <a:cs typeface="Tahoma" panose="020B0604030504040204" pitchFamily="34" charset="0"/>
              </a:defRPr>
            </a:lvl4pPr>
            <a:lvl5pPr marL="1543050" indent="-171450">
              <a:buFontTx/>
              <a:buBlip>
                <a:blip r:embed="rId2"/>
              </a:buBlip>
              <a:defRPr sz="1200">
                <a:latin typeface="Tahoma" panose="020B0604030504040204" pitchFamily="34" charset="0"/>
                <a:ea typeface="Tahoma" panose="020B0604030504040204" pitchFamily="34" charset="0"/>
                <a:cs typeface="Tahoma" panose="020B060403050404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Text Placeholder 12"/>
          <p:cNvSpPr>
            <a:spLocks noGrp="1"/>
          </p:cNvSpPr>
          <p:nvPr>
            <p:ph type="body" sz="quarter" idx="10"/>
          </p:nvPr>
        </p:nvSpPr>
        <p:spPr>
          <a:xfrm>
            <a:off x="4572000" y="219653"/>
            <a:ext cx="4572001" cy="584597"/>
          </a:xfrm>
        </p:spPr>
        <p:txBody>
          <a:bodyPr anchor="ctr">
            <a:normAutofit/>
          </a:bodyPr>
          <a:lstStyle>
            <a:lvl1pPr marL="0" indent="0" algn="ctr">
              <a:buNone/>
              <a:defRPr sz="2400" b="1">
                <a:latin typeface="Aleo" pitchFamily="2" charset="77"/>
              </a:defRPr>
            </a:lvl1pPr>
          </a:lstStyle>
          <a:p>
            <a:pPr lvl="0"/>
            <a:r>
              <a:rPr lang="en-US"/>
              <a:t>Click to edit Master text styles</a:t>
            </a:r>
          </a:p>
        </p:txBody>
      </p:sp>
      <p:sp>
        <p:nvSpPr>
          <p:cNvPr id="14" name="Text Placeholder 12"/>
          <p:cNvSpPr>
            <a:spLocks noGrp="1"/>
          </p:cNvSpPr>
          <p:nvPr>
            <p:ph type="body" sz="quarter" idx="11"/>
          </p:nvPr>
        </p:nvSpPr>
        <p:spPr>
          <a:xfrm>
            <a:off x="0" y="219653"/>
            <a:ext cx="4571999" cy="584597"/>
          </a:xfrm>
        </p:spPr>
        <p:txBody>
          <a:bodyPr anchor="ctr">
            <a:normAutofit/>
          </a:bodyPr>
          <a:lstStyle>
            <a:lvl1pPr marL="0" indent="0" algn="ctr">
              <a:buNone/>
              <a:defRPr sz="2400" b="1">
                <a:latin typeface="Aleo" pitchFamily="2" charset="77"/>
              </a:defRPr>
            </a:lvl1pPr>
          </a:lstStyle>
          <a:p>
            <a:pPr lvl="0"/>
            <a:r>
              <a:rPr lang="en-US"/>
              <a:t>Click to edit Master text styles</a:t>
            </a:r>
          </a:p>
        </p:txBody>
      </p:sp>
      <p:sp>
        <p:nvSpPr>
          <p:cNvPr id="2" name="Content Placeholder 2"/>
          <p:cNvSpPr>
            <a:spLocks noGrp="1"/>
          </p:cNvSpPr>
          <p:nvPr>
            <p:ph sz="half" idx="12"/>
          </p:nvPr>
        </p:nvSpPr>
        <p:spPr>
          <a:xfrm>
            <a:off x="5174012" y="1369219"/>
            <a:ext cx="3367977" cy="3263504"/>
          </a:xfrm>
        </p:spPr>
        <p:txBody>
          <a:bodyPr>
            <a:normAutofit/>
          </a:bodyPr>
          <a:lstStyle>
            <a:lvl1pPr marL="171450" indent="-171450">
              <a:buFontTx/>
              <a:buBlip>
                <a:blip r:embed="rId2"/>
              </a:buBlip>
              <a:defRPr sz="1800">
                <a:latin typeface="Tahoma" panose="020B0604030504040204" pitchFamily="34" charset="0"/>
                <a:ea typeface="Tahoma" panose="020B0604030504040204" pitchFamily="34" charset="0"/>
                <a:cs typeface="Tahoma" panose="020B0604030504040204" pitchFamily="34" charset="0"/>
              </a:defRPr>
            </a:lvl1pPr>
            <a:lvl2pPr marL="514350" indent="-171450">
              <a:buFontTx/>
              <a:buBlip>
                <a:blip r:embed="rId2"/>
              </a:buBlip>
              <a:defRPr sz="1500">
                <a:latin typeface="Tahoma" panose="020B0604030504040204" pitchFamily="34" charset="0"/>
                <a:ea typeface="Tahoma" panose="020B0604030504040204" pitchFamily="34" charset="0"/>
                <a:cs typeface="Tahoma" panose="020B0604030504040204" pitchFamily="34" charset="0"/>
              </a:defRPr>
            </a:lvl2pPr>
            <a:lvl3pPr marL="857250" indent="-171450">
              <a:buFontTx/>
              <a:buBlip>
                <a:blip r:embed="rId2"/>
              </a:buBlip>
              <a:defRPr sz="1350">
                <a:latin typeface="Tahoma" panose="020B0604030504040204" pitchFamily="34" charset="0"/>
                <a:ea typeface="Tahoma" panose="020B0604030504040204" pitchFamily="34" charset="0"/>
                <a:cs typeface="Tahoma" panose="020B0604030504040204" pitchFamily="34" charset="0"/>
              </a:defRPr>
            </a:lvl3pPr>
            <a:lvl4pPr marL="1200150" indent="-171450">
              <a:buFontTx/>
              <a:buBlip>
                <a:blip r:embed="rId2"/>
              </a:buBlip>
              <a:defRPr sz="1200">
                <a:latin typeface="Tahoma" panose="020B0604030504040204" pitchFamily="34" charset="0"/>
                <a:ea typeface="Tahoma" panose="020B0604030504040204" pitchFamily="34" charset="0"/>
                <a:cs typeface="Tahoma" panose="020B0604030504040204" pitchFamily="34" charset="0"/>
              </a:defRPr>
            </a:lvl4pPr>
            <a:lvl5pPr marL="1543050" indent="-171450">
              <a:buFontTx/>
              <a:buBlip>
                <a:blip r:embed="rId2"/>
              </a:buBlip>
              <a:defRPr sz="1200">
                <a:latin typeface="Tahoma" panose="020B0604030504040204" pitchFamily="34" charset="0"/>
                <a:ea typeface="Tahoma" panose="020B0604030504040204" pitchFamily="34" charset="0"/>
                <a:cs typeface="Tahoma" panose="020B060403050404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799981089"/>
      </p:ext>
    </p:extLst>
  </p:cSld>
  <p:clrMapOvr>
    <a:masterClrMapping/>
  </p:clrMapOvr>
  <p:transition spd="slow"/>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Split content GOLD">
    <p:spTree>
      <p:nvGrpSpPr>
        <p:cNvPr id="1" name=""/>
        <p:cNvGrpSpPr/>
        <p:nvPr/>
      </p:nvGrpSpPr>
      <p:grpSpPr>
        <a:xfrm>
          <a:off x="0" y="0"/>
          <a:ext cx="0" cy="0"/>
          <a:chOff x="0" y="0"/>
          <a:chExt cx="0" cy="0"/>
        </a:xfrm>
      </p:grpSpPr>
      <p:sp>
        <p:nvSpPr>
          <p:cNvPr id="4" name="Round Single Corner Rectangle 6">
            <a:extLst>
              <a:ext uri="{FF2B5EF4-FFF2-40B4-BE49-F238E27FC236}">
                <a16:creationId xmlns:a16="http://schemas.microsoft.com/office/drawing/2014/main" id="{3B64E9CB-E31E-1EBA-4BBE-0A4A001F35DC}"/>
              </a:ext>
            </a:extLst>
          </p:cNvPr>
          <p:cNvSpPr/>
          <p:nvPr/>
        </p:nvSpPr>
        <p:spPr>
          <a:xfrm flipV="1">
            <a:off x="4572000" y="-4762"/>
            <a:ext cx="4572000" cy="994172"/>
          </a:xfrm>
          <a:prstGeom prst="round1Rect">
            <a:avLst>
              <a:gd name="adj" fmla="val 28606"/>
            </a:avLst>
          </a:prstGeom>
          <a:solidFill>
            <a:schemeClr val="tx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5" name="Round Single Corner Rectangle 7">
            <a:extLst>
              <a:ext uri="{FF2B5EF4-FFF2-40B4-BE49-F238E27FC236}">
                <a16:creationId xmlns:a16="http://schemas.microsoft.com/office/drawing/2014/main" id="{CC003EF5-A82E-57C4-A7C0-D7777E197877}"/>
              </a:ext>
            </a:extLst>
          </p:cNvPr>
          <p:cNvSpPr/>
          <p:nvPr/>
        </p:nvSpPr>
        <p:spPr>
          <a:xfrm flipV="1">
            <a:off x="0" y="994173"/>
            <a:ext cx="4572000" cy="4149328"/>
          </a:xfrm>
          <a:prstGeom prst="round1Rect">
            <a:avLst>
              <a:gd name="adj" fmla="val 0"/>
            </a:avLst>
          </a:prstGeom>
          <a:solidFill>
            <a:schemeClr val="tx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3" name="Content Placeholder 2"/>
          <p:cNvSpPr>
            <a:spLocks noGrp="1"/>
          </p:cNvSpPr>
          <p:nvPr>
            <p:ph sz="half" idx="1"/>
          </p:nvPr>
        </p:nvSpPr>
        <p:spPr>
          <a:xfrm>
            <a:off x="602011" y="1369219"/>
            <a:ext cx="3367977" cy="3263504"/>
          </a:xfrm>
        </p:spPr>
        <p:txBody>
          <a:bodyPr>
            <a:normAutofit/>
          </a:bodyPr>
          <a:lstStyle>
            <a:lvl1pPr marL="171450" indent="-171450">
              <a:buFontTx/>
              <a:buBlip>
                <a:blip r:embed="rId2"/>
              </a:buBlip>
              <a:defRPr sz="1800">
                <a:latin typeface="Tahoma" panose="020B0604030504040204" pitchFamily="34" charset="0"/>
                <a:ea typeface="Tahoma" panose="020B0604030504040204" pitchFamily="34" charset="0"/>
                <a:cs typeface="Tahoma" panose="020B0604030504040204" pitchFamily="34" charset="0"/>
              </a:defRPr>
            </a:lvl1pPr>
            <a:lvl2pPr marL="514350" indent="-171450">
              <a:buFontTx/>
              <a:buBlip>
                <a:blip r:embed="rId2"/>
              </a:buBlip>
              <a:defRPr sz="1500">
                <a:latin typeface="Tahoma" panose="020B0604030504040204" pitchFamily="34" charset="0"/>
                <a:ea typeface="Tahoma" panose="020B0604030504040204" pitchFamily="34" charset="0"/>
                <a:cs typeface="Tahoma" panose="020B0604030504040204" pitchFamily="34" charset="0"/>
              </a:defRPr>
            </a:lvl2pPr>
            <a:lvl3pPr marL="857250" indent="-171450">
              <a:buFontTx/>
              <a:buBlip>
                <a:blip r:embed="rId2"/>
              </a:buBlip>
              <a:defRPr sz="1350">
                <a:latin typeface="Tahoma" panose="020B0604030504040204" pitchFamily="34" charset="0"/>
                <a:ea typeface="Tahoma" panose="020B0604030504040204" pitchFamily="34" charset="0"/>
                <a:cs typeface="Tahoma" panose="020B0604030504040204" pitchFamily="34" charset="0"/>
              </a:defRPr>
            </a:lvl3pPr>
            <a:lvl4pPr marL="1200150" indent="-171450">
              <a:buFontTx/>
              <a:buBlip>
                <a:blip r:embed="rId2"/>
              </a:buBlip>
              <a:defRPr sz="1200">
                <a:latin typeface="Tahoma" panose="020B0604030504040204" pitchFamily="34" charset="0"/>
                <a:ea typeface="Tahoma" panose="020B0604030504040204" pitchFamily="34" charset="0"/>
                <a:cs typeface="Tahoma" panose="020B0604030504040204" pitchFamily="34" charset="0"/>
              </a:defRPr>
            </a:lvl4pPr>
            <a:lvl5pPr marL="1543050" indent="-171450">
              <a:buFontTx/>
              <a:buBlip>
                <a:blip r:embed="rId2"/>
              </a:buBlip>
              <a:defRPr sz="1200">
                <a:latin typeface="Tahoma" panose="020B0604030504040204" pitchFamily="34" charset="0"/>
                <a:ea typeface="Tahoma" panose="020B0604030504040204" pitchFamily="34" charset="0"/>
                <a:cs typeface="Tahoma" panose="020B060403050404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Text Placeholder 12"/>
          <p:cNvSpPr>
            <a:spLocks noGrp="1"/>
          </p:cNvSpPr>
          <p:nvPr>
            <p:ph type="body" sz="quarter" idx="10"/>
          </p:nvPr>
        </p:nvSpPr>
        <p:spPr>
          <a:xfrm>
            <a:off x="4572000" y="219653"/>
            <a:ext cx="4572001" cy="584597"/>
          </a:xfrm>
        </p:spPr>
        <p:txBody>
          <a:bodyPr anchor="ctr">
            <a:normAutofit/>
          </a:bodyPr>
          <a:lstStyle>
            <a:lvl1pPr marL="0" indent="0" algn="ctr">
              <a:buNone/>
              <a:defRPr sz="2400" b="1">
                <a:latin typeface="Aleo" pitchFamily="2" charset="77"/>
              </a:defRPr>
            </a:lvl1pPr>
          </a:lstStyle>
          <a:p>
            <a:pPr lvl="0"/>
            <a:r>
              <a:rPr lang="en-US"/>
              <a:t>Click to edit Master text styles</a:t>
            </a:r>
          </a:p>
        </p:txBody>
      </p:sp>
      <p:sp>
        <p:nvSpPr>
          <p:cNvPr id="14" name="Text Placeholder 12"/>
          <p:cNvSpPr>
            <a:spLocks noGrp="1"/>
          </p:cNvSpPr>
          <p:nvPr>
            <p:ph type="body" sz="quarter" idx="11"/>
          </p:nvPr>
        </p:nvSpPr>
        <p:spPr>
          <a:xfrm>
            <a:off x="0" y="219653"/>
            <a:ext cx="4571999" cy="584597"/>
          </a:xfrm>
        </p:spPr>
        <p:txBody>
          <a:bodyPr anchor="ctr">
            <a:normAutofit/>
          </a:bodyPr>
          <a:lstStyle>
            <a:lvl1pPr marL="0" indent="0" algn="ctr">
              <a:buNone/>
              <a:defRPr sz="2400" b="1">
                <a:latin typeface="Aleo" pitchFamily="2" charset="77"/>
              </a:defRPr>
            </a:lvl1pPr>
          </a:lstStyle>
          <a:p>
            <a:pPr lvl="0"/>
            <a:r>
              <a:rPr lang="en-US"/>
              <a:t>Click to edit Master text styles</a:t>
            </a:r>
          </a:p>
        </p:txBody>
      </p:sp>
      <p:sp>
        <p:nvSpPr>
          <p:cNvPr id="2" name="Content Placeholder 2"/>
          <p:cNvSpPr>
            <a:spLocks noGrp="1"/>
          </p:cNvSpPr>
          <p:nvPr>
            <p:ph sz="half" idx="12"/>
          </p:nvPr>
        </p:nvSpPr>
        <p:spPr>
          <a:xfrm>
            <a:off x="5174010" y="1369219"/>
            <a:ext cx="3367977" cy="3263504"/>
          </a:xfrm>
        </p:spPr>
        <p:txBody>
          <a:bodyPr>
            <a:normAutofit/>
          </a:bodyPr>
          <a:lstStyle>
            <a:lvl1pPr marL="171450" indent="-171450">
              <a:buFontTx/>
              <a:buBlip>
                <a:blip r:embed="rId2"/>
              </a:buBlip>
              <a:defRPr sz="1800">
                <a:latin typeface="Tahoma" panose="020B0604030504040204" pitchFamily="34" charset="0"/>
                <a:ea typeface="Tahoma" panose="020B0604030504040204" pitchFamily="34" charset="0"/>
                <a:cs typeface="Tahoma" panose="020B0604030504040204" pitchFamily="34" charset="0"/>
              </a:defRPr>
            </a:lvl1pPr>
            <a:lvl2pPr marL="514350" indent="-171450">
              <a:buFontTx/>
              <a:buBlip>
                <a:blip r:embed="rId2"/>
              </a:buBlip>
              <a:defRPr sz="1500">
                <a:latin typeface="Tahoma" panose="020B0604030504040204" pitchFamily="34" charset="0"/>
                <a:ea typeface="Tahoma" panose="020B0604030504040204" pitchFamily="34" charset="0"/>
                <a:cs typeface="Tahoma" panose="020B0604030504040204" pitchFamily="34" charset="0"/>
              </a:defRPr>
            </a:lvl2pPr>
            <a:lvl3pPr marL="857250" indent="-171450">
              <a:buFontTx/>
              <a:buBlip>
                <a:blip r:embed="rId2"/>
              </a:buBlip>
              <a:defRPr sz="1350">
                <a:latin typeface="Tahoma" panose="020B0604030504040204" pitchFamily="34" charset="0"/>
                <a:ea typeface="Tahoma" panose="020B0604030504040204" pitchFamily="34" charset="0"/>
                <a:cs typeface="Tahoma" panose="020B0604030504040204" pitchFamily="34" charset="0"/>
              </a:defRPr>
            </a:lvl3pPr>
            <a:lvl4pPr marL="1200150" indent="-171450">
              <a:buFontTx/>
              <a:buBlip>
                <a:blip r:embed="rId2"/>
              </a:buBlip>
              <a:defRPr sz="1200">
                <a:latin typeface="Tahoma" panose="020B0604030504040204" pitchFamily="34" charset="0"/>
                <a:ea typeface="Tahoma" panose="020B0604030504040204" pitchFamily="34" charset="0"/>
                <a:cs typeface="Tahoma" panose="020B0604030504040204" pitchFamily="34" charset="0"/>
              </a:defRPr>
            </a:lvl4pPr>
            <a:lvl5pPr marL="1543050" indent="-171450">
              <a:buFontTx/>
              <a:buBlip>
                <a:blip r:embed="rId2"/>
              </a:buBlip>
              <a:defRPr sz="1200">
                <a:latin typeface="Tahoma" panose="020B0604030504040204" pitchFamily="34" charset="0"/>
                <a:ea typeface="Tahoma" panose="020B0604030504040204" pitchFamily="34" charset="0"/>
                <a:cs typeface="Tahoma" panose="020B060403050404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57537313"/>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Split content PURPLE">
    <p:spTree>
      <p:nvGrpSpPr>
        <p:cNvPr id="1" name=""/>
        <p:cNvGrpSpPr/>
        <p:nvPr/>
      </p:nvGrpSpPr>
      <p:grpSpPr>
        <a:xfrm>
          <a:off x="0" y="0"/>
          <a:ext cx="0" cy="0"/>
          <a:chOff x="0" y="0"/>
          <a:chExt cx="0" cy="0"/>
        </a:xfrm>
      </p:grpSpPr>
      <p:sp>
        <p:nvSpPr>
          <p:cNvPr id="2" name="Round Single Corner Rectangle 6">
            <a:extLst>
              <a:ext uri="{FF2B5EF4-FFF2-40B4-BE49-F238E27FC236}">
                <a16:creationId xmlns:a16="http://schemas.microsoft.com/office/drawing/2014/main" id="{6935C7C1-3AAA-DA21-94E0-8589EC6D0B13}"/>
              </a:ext>
            </a:extLst>
          </p:cNvPr>
          <p:cNvSpPr/>
          <p:nvPr/>
        </p:nvSpPr>
        <p:spPr>
          <a:xfrm flipV="1">
            <a:off x="4572000" y="-4762"/>
            <a:ext cx="4572000" cy="994172"/>
          </a:xfrm>
          <a:prstGeom prst="round1Rect">
            <a:avLst>
              <a:gd name="adj" fmla="val 28606"/>
            </a:avLst>
          </a:prstGeom>
          <a:solidFill>
            <a:schemeClr val="bg2">
              <a:lumMod val="20000"/>
              <a:lumOff val="80000"/>
              <a:alpha val="47843"/>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4" name="Round Single Corner Rectangle 7">
            <a:extLst>
              <a:ext uri="{FF2B5EF4-FFF2-40B4-BE49-F238E27FC236}">
                <a16:creationId xmlns:a16="http://schemas.microsoft.com/office/drawing/2014/main" id="{C1D33C4E-A2DF-4F9E-DD25-FAFBCBF4739E}"/>
              </a:ext>
            </a:extLst>
          </p:cNvPr>
          <p:cNvSpPr/>
          <p:nvPr/>
        </p:nvSpPr>
        <p:spPr>
          <a:xfrm flipV="1">
            <a:off x="0" y="994173"/>
            <a:ext cx="4572000" cy="4149328"/>
          </a:xfrm>
          <a:prstGeom prst="round1Rect">
            <a:avLst>
              <a:gd name="adj" fmla="val 0"/>
            </a:avLst>
          </a:prstGeom>
          <a:solidFill>
            <a:schemeClr val="bg2">
              <a:lumMod val="20000"/>
              <a:lumOff val="80000"/>
              <a:alpha val="47843"/>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3" name="Content Placeholder 2"/>
          <p:cNvSpPr>
            <a:spLocks noGrp="1"/>
          </p:cNvSpPr>
          <p:nvPr>
            <p:ph sz="half" idx="1"/>
          </p:nvPr>
        </p:nvSpPr>
        <p:spPr>
          <a:xfrm>
            <a:off x="602011" y="1369219"/>
            <a:ext cx="3367977" cy="3263504"/>
          </a:xfrm>
        </p:spPr>
        <p:txBody>
          <a:bodyPr>
            <a:normAutofit/>
          </a:bodyPr>
          <a:lstStyle>
            <a:lvl1pPr marL="171450" indent="-171450">
              <a:buFontTx/>
              <a:buBlip>
                <a:blip r:embed="rId2"/>
              </a:buBlip>
              <a:defRPr sz="1800">
                <a:latin typeface="Tahoma" panose="020B0604030504040204" pitchFamily="34" charset="0"/>
                <a:ea typeface="Tahoma" panose="020B0604030504040204" pitchFamily="34" charset="0"/>
                <a:cs typeface="Tahoma" panose="020B0604030504040204" pitchFamily="34" charset="0"/>
              </a:defRPr>
            </a:lvl1pPr>
            <a:lvl2pPr marL="514350" indent="-171450">
              <a:buFontTx/>
              <a:buBlip>
                <a:blip r:embed="rId2"/>
              </a:buBlip>
              <a:defRPr sz="1500">
                <a:latin typeface="Tahoma" panose="020B0604030504040204" pitchFamily="34" charset="0"/>
                <a:ea typeface="Tahoma" panose="020B0604030504040204" pitchFamily="34" charset="0"/>
                <a:cs typeface="Tahoma" panose="020B0604030504040204" pitchFamily="34" charset="0"/>
              </a:defRPr>
            </a:lvl2pPr>
            <a:lvl3pPr marL="857250" indent="-171450">
              <a:buFontTx/>
              <a:buBlip>
                <a:blip r:embed="rId2"/>
              </a:buBlip>
              <a:defRPr sz="1350">
                <a:latin typeface="Tahoma" panose="020B0604030504040204" pitchFamily="34" charset="0"/>
                <a:ea typeface="Tahoma" panose="020B0604030504040204" pitchFamily="34" charset="0"/>
                <a:cs typeface="Tahoma" panose="020B0604030504040204" pitchFamily="34" charset="0"/>
              </a:defRPr>
            </a:lvl3pPr>
            <a:lvl4pPr marL="1200150" indent="-171450">
              <a:buFontTx/>
              <a:buBlip>
                <a:blip r:embed="rId2"/>
              </a:buBlip>
              <a:defRPr sz="1200">
                <a:latin typeface="Tahoma" panose="020B0604030504040204" pitchFamily="34" charset="0"/>
                <a:ea typeface="Tahoma" panose="020B0604030504040204" pitchFamily="34" charset="0"/>
                <a:cs typeface="Tahoma" panose="020B0604030504040204" pitchFamily="34" charset="0"/>
              </a:defRPr>
            </a:lvl4pPr>
            <a:lvl5pPr marL="1543050" indent="-171450">
              <a:buFontTx/>
              <a:buBlip>
                <a:blip r:embed="rId2"/>
              </a:buBlip>
              <a:defRPr sz="1200">
                <a:latin typeface="Tahoma" panose="020B0604030504040204" pitchFamily="34" charset="0"/>
                <a:ea typeface="Tahoma" panose="020B0604030504040204" pitchFamily="34" charset="0"/>
                <a:cs typeface="Tahoma" panose="020B060403050404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Text Placeholder 12"/>
          <p:cNvSpPr>
            <a:spLocks noGrp="1"/>
          </p:cNvSpPr>
          <p:nvPr>
            <p:ph type="body" sz="quarter" idx="10"/>
          </p:nvPr>
        </p:nvSpPr>
        <p:spPr>
          <a:xfrm>
            <a:off x="4572000" y="219653"/>
            <a:ext cx="4572001" cy="584597"/>
          </a:xfrm>
        </p:spPr>
        <p:txBody>
          <a:bodyPr anchor="ctr">
            <a:normAutofit/>
          </a:bodyPr>
          <a:lstStyle>
            <a:lvl1pPr marL="0" indent="0" algn="ctr">
              <a:buNone/>
              <a:defRPr sz="2400" b="1">
                <a:latin typeface="Aleo" pitchFamily="2" charset="77"/>
              </a:defRPr>
            </a:lvl1pPr>
          </a:lstStyle>
          <a:p>
            <a:pPr lvl="0"/>
            <a:r>
              <a:rPr lang="en-US"/>
              <a:t>Click to edit Master text styles</a:t>
            </a:r>
          </a:p>
        </p:txBody>
      </p:sp>
      <p:sp>
        <p:nvSpPr>
          <p:cNvPr id="14" name="Text Placeholder 12"/>
          <p:cNvSpPr>
            <a:spLocks noGrp="1"/>
          </p:cNvSpPr>
          <p:nvPr>
            <p:ph type="body" sz="quarter" idx="11"/>
          </p:nvPr>
        </p:nvSpPr>
        <p:spPr>
          <a:xfrm>
            <a:off x="0" y="219653"/>
            <a:ext cx="4571999" cy="584597"/>
          </a:xfrm>
        </p:spPr>
        <p:txBody>
          <a:bodyPr anchor="ctr">
            <a:normAutofit/>
          </a:bodyPr>
          <a:lstStyle>
            <a:lvl1pPr marL="0" indent="0" algn="ctr">
              <a:buNone/>
              <a:defRPr sz="2400" b="1">
                <a:latin typeface="Aleo" pitchFamily="2" charset="77"/>
              </a:defRPr>
            </a:lvl1pPr>
          </a:lstStyle>
          <a:p>
            <a:pPr lvl="0"/>
            <a:r>
              <a:rPr lang="en-US"/>
              <a:t>Click to edit Master text styles</a:t>
            </a:r>
          </a:p>
        </p:txBody>
      </p:sp>
      <p:sp>
        <p:nvSpPr>
          <p:cNvPr id="5" name="Content Placeholder 2"/>
          <p:cNvSpPr>
            <a:spLocks noGrp="1"/>
          </p:cNvSpPr>
          <p:nvPr>
            <p:ph sz="half" idx="14"/>
          </p:nvPr>
        </p:nvSpPr>
        <p:spPr>
          <a:xfrm>
            <a:off x="5174012" y="1369219"/>
            <a:ext cx="3367977" cy="3263504"/>
          </a:xfrm>
        </p:spPr>
        <p:txBody>
          <a:bodyPr>
            <a:normAutofit/>
          </a:bodyPr>
          <a:lstStyle>
            <a:lvl1pPr marL="171450" indent="-171450">
              <a:buFontTx/>
              <a:buBlip>
                <a:blip r:embed="rId2"/>
              </a:buBlip>
              <a:defRPr sz="1800">
                <a:latin typeface="Tahoma" panose="020B0604030504040204" pitchFamily="34" charset="0"/>
                <a:ea typeface="Tahoma" panose="020B0604030504040204" pitchFamily="34" charset="0"/>
                <a:cs typeface="Tahoma" panose="020B0604030504040204" pitchFamily="34" charset="0"/>
              </a:defRPr>
            </a:lvl1pPr>
            <a:lvl2pPr marL="514350" indent="-171450">
              <a:buFontTx/>
              <a:buBlip>
                <a:blip r:embed="rId2"/>
              </a:buBlip>
              <a:defRPr sz="1500">
                <a:latin typeface="Tahoma" panose="020B0604030504040204" pitchFamily="34" charset="0"/>
                <a:ea typeface="Tahoma" panose="020B0604030504040204" pitchFamily="34" charset="0"/>
                <a:cs typeface="Tahoma" panose="020B0604030504040204" pitchFamily="34" charset="0"/>
              </a:defRPr>
            </a:lvl2pPr>
            <a:lvl3pPr marL="857250" indent="-171450">
              <a:buFontTx/>
              <a:buBlip>
                <a:blip r:embed="rId2"/>
              </a:buBlip>
              <a:defRPr sz="1350">
                <a:latin typeface="Tahoma" panose="020B0604030504040204" pitchFamily="34" charset="0"/>
                <a:ea typeface="Tahoma" panose="020B0604030504040204" pitchFamily="34" charset="0"/>
                <a:cs typeface="Tahoma" panose="020B0604030504040204" pitchFamily="34" charset="0"/>
              </a:defRPr>
            </a:lvl3pPr>
            <a:lvl4pPr marL="1200150" indent="-171450">
              <a:buFontTx/>
              <a:buBlip>
                <a:blip r:embed="rId2"/>
              </a:buBlip>
              <a:defRPr sz="1200">
                <a:latin typeface="Tahoma" panose="020B0604030504040204" pitchFamily="34" charset="0"/>
                <a:ea typeface="Tahoma" panose="020B0604030504040204" pitchFamily="34" charset="0"/>
                <a:cs typeface="Tahoma" panose="020B0604030504040204" pitchFamily="34" charset="0"/>
              </a:defRPr>
            </a:lvl4pPr>
            <a:lvl5pPr marL="1543050" indent="-171450">
              <a:buFontTx/>
              <a:buBlip>
                <a:blip r:embed="rId2"/>
              </a:buBlip>
              <a:defRPr sz="1200">
                <a:latin typeface="Tahoma" panose="020B0604030504040204" pitchFamily="34" charset="0"/>
                <a:ea typeface="Tahoma" panose="020B0604030504040204" pitchFamily="34" charset="0"/>
                <a:cs typeface="Tahoma" panose="020B060403050404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295819922"/>
      </p:ext>
    </p:extLst>
  </p:cSld>
  <p:clrMapOvr>
    <a:masterClrMapping/>
  </p:clrMapOvr>
  <p:transition spd="slow"/>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Split content BLUE">
    <p:spTree>
      <p:nvGrpSpPr>
        <p:cNvPr id="1" name=""/>
        <p:cNvGrpSpPr/>
        <p:nvPr/>
      </p:nvGrpSpPr>
      <p:grpSpPr>
        <a:xfrm>
          <a:off x="0" y="0"/>
          <a:ext cx="0" cy="0"/>
          <a:chOff x="0" y="0"/>
          <a:chExt cx="0" cy="0"/>
        </a:xfrm>
      </p:grpSpPr>
      <p:sp>
        <p:nvSpPr>
          <p:cNvPr id="4" name="Round Single Corner Rectangle 6">
            <a:extLst>
              <a:ext uri="{FF2B5EF4-FFF2-40B4-BE49-F238E27FC236}">
                <a16:creationId xmlns:a16="http://schemas.microsoft.com/office/drawing/2014/main" id="{F67531D0-4998-71A4-D58D-D68775D03CA8}"/>
              </a:ext>
            </a:extLst>
          </p:cNvPr>
          <p:cNvSpPr/>
          <p:nvPr/>
        </p:nvSpPr>
        <p:spPr>
          <a:xfrm flipV="1">
            <a:off x="4572000" y="-4762"/>
            <a:ext cx="4572000" cy="994172"/>
          </a:xfrm>
          <a:prstGeom prst="round1Rect">
            <a:avLst>
              <a:gd name="adj" fmla="val 28606"/>
            </a:avLst>
          </a:prstGeom>
          <a:solidFill>
            <a:schemeClr val="accent1">
              <a:alpha val="21961"/>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5" name="Round Single Corner Rectangle 7">
            <a:extLst>
              <a:ext uri="{FF2B5EF4-FFF2-40B4-BE49-F238E27FC236}">
                <a16:creationId xmlns:a16="http://schemas.microsoft.com/office/drawing/2014/main" id="{669AFEE1-1C7A-65B0-ED7D-4C4FA12AA367}"/>
              </a:ext>
            </a:extLst>
          </p:cNvPr>
          <p:cNvSpPr/>
          <p:nvPr/>
        </p:nvSpPr>
        <p:spPr>
          <a:xfrm flipV="1">
            <a:off x="0" y="994173"/>
            <a:ext cx="4572000" cy="4149328"/>
          </a:xfrm>
          <a:prstGeom prst="round1Rect">
            <a:avLst>
              <a:gd name="adj" fmla="val 0"/>
            </a:avLst>
          </a:prstGeom>
          <a:solidFill>
            <a:schemeClr val="accent1">
              <a:alpha val="21961"/>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3" name="Content Placeholder 2"/>
          <p:cNvSpPr>
            <a:spLocks noGrp="1"/>
          </p:cNvSpPr>
          <p:nvPr>
            <p:ph sz="half" idx="1"/>
          </p:nvPr>
        </p:nvSpPr>
        <p:spPr>
          <a:xfrm>
            <a:off x="602011" y="1369219"/>
            <a:ext cx="3367977" cy="3263504"/>
          </a:xfrm>
        </p:spPr>
        <p:txBody>
          <a:bodyPr>
            <a:normAutofit/>
          </a:bodyPr>
          <a:lstStyle>
            <a:lvl1pPr marL="171450" indent="-171450">
              <a:buFontTx/>
              <a:buBlip>
                <a:blip r:embed="rId2"/>
              </a:buBlip>
              <a:defRPr sz="1800">
                <a:latin typeface="Tahoma" panose="020B0604030504040204" pitchFamily="34" charset="0"/>
                <a:ea typeface="Tahoma" panose="020B0604030504040204" pitchFamily="34" charset="0"/>
                <a:cs typeface="Tahoma" panose="020B0604030504040204" pitchFamily="34" charset="0"/>
              </a:defRPr>
            </a:lvl1pPr>
            <a:lvl2pPr marL="514350" indent="-171450">
              <a:buFontTx/>
              <a:buBlip>
                <a:blip r:embed="rId2"/>
              </a:buBlip>
              <a:defRPr sz="1500">
                <a:latin typeface="Tahoma" panose="020B0604030504040204" pitchFamily="34" charset="0"/>
                <a:ea typeface="Tahoma" panose="020B0604030504040204" pitchFamily="34" charset="0"/>
                <a:cs typeface="Tahoma" panose="020B0604030504040204" pitchFamily="34" charset="0"/>
              </a:defRPr>
            </a:lvl2pPr>
            <a:lvl3pPr marL="857250" indent="-171450">
              <a:buFontTx/>
              <a:buBlip>
                <a:blip r:embed="rId2"/>
              </a:buBlip>
              <a:defRPr sz="1350">
                <a:latin typeface="Tahoma" panose="020B0604030504040204" pitchFamily="34" charset="0"/>
                <a:ea typeface="Tahoma" panose="020B0604030504040204" pitchFamily="34" charset="0"/>
                <a:cs typeface="Tahoma" panose="020B0604030504040204" pitchFamily="34" charset="0"/>
              </a:defRPr>
            </a:lvl3pPr>
            <a:lvl4pPr marL="1200150" indent="-171450">
              <a:buFontTx/>
              <a:buBlip>
                <a:blip r:embed="rId2"/>
              </a:buBlip>
              <a:defRPr sz="1200">
                <a:latin typeface="Tahoma" panose="020B0604030504040204" pitchFamily="34" charset="0"/>
                <a:ea typeface="Tahoma" panose="020B0604030504040204" pitchFamily="34" charset="0"/>
                <a:cs typeface="Tahoma" panose="020B0604030504040204" pitchFamily="34" charset="0"/>
              </a:defRPr>
            </a:lvl4pPr>
            <a:lvl5pPr marL="1543050" indent="-171450">
              <a:buFontTx/>
              <a:buBlip>
                <a:blip r:embed="rId2"/>
              </a:buBlip>
              <a:defRPr sz="1200">
                <a:latin typeface="Tahoma" panose="020B0604030504040204" pitchFamily="34" charset="0"/>
                <a:ea typeface="Tahoma" panose="020B0604030504040204" pitchFamily="34" charset="0"/>
                <a:cs typeface="Tahoma" panose="020B060403050404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Text Placeholder 12"/>
          <p:cNvSpPr>
            <a:spLocks noGrp="1"/>
          </p:cNvSpPr>
          <p:nvPr>
            <p:ph type="body" sz="quarter" idx="10"/>
          </p:nvPr>
        </p:nvSpPr>
        <p:spPr>
          <a:xfrm>
            <a:off x="4572000" y="219653"/>
            <a:ext cx="4572001" cy="584597"/>
          </a:xfrm>
        </p:spPr>
        <p:txBody>
          <a:bodyPr anchor="ctr">
            <a:normAutofit/>
          </a:bodyPr>
          <a:lstStyle>
            <a:lvl1pPr marL="0" indent="0" algn="ctr">
              <a:buNone/>
              <a:defRPr sz="2400" b="1">
                <a:latin typeface="Aleo" pitchFamily="2" charset="77"/>
              </a:defRPr>
            </a:lvl1pPr>
          </a:lstStyle>
          <a:p>
            <a:pPr lvl="0"/>
            <a:r>
              <a:rPr lang="en-US"/>
              <a:t>Click to edit Master text styles</a:t>
            </a:r>
          </a:p>
        </p:txBody>
      </p:sp>
      <p:sp>
        <p:nvSpPr>
          <p:cNvPr id="14" name="Text Placeholder 12"/>
          <p:cNvSpPr>
            <a:spLocks noGrp="1"/>
          </p:cNvSpPr>
          <p:nvPr>
            <p:ph type="body" sz="quarter" idx="11"/>
          </p:nvPr>
        </p:nvSpPr>
        <p:spPr>
          <a:xfrm>
            <a:off x="0" y="219653"/>
            <a:ext cx="4571999" cy="584597"/>
          </a:xfrm>
        </p:spPr>
        <p:txBody>
          <a:bodyPr anchor="ctr">
            <a:normAutofit/>
          </a:bodyPr>
          <a:lstStyle>
            <a:lvl1pPr marL="0" indent="0" algn="ctr">
              <a:buNone/>
              <a:defRPr sz="2400" b="1">
                <a:latin typeface="Aleo" pitchFamily="2" charset="77"/>
              </a:defRPr>
            </a:lvl1pPr>
          </a:lstStyle>
          <a:p>
            <a:pPr lvl="0"/>
            <a:r>
              <a:rPr lang="en-US"/>
              <a:t>Click to edit Master text styles</a:t>
            </a:r>
          </a:p>
        </p:txBody>
      </p:sp>
      <p:sp>
        <p:nvSpPr>
          <p:cNvPr id="2" name="Content Placeholder 2"/>
          <p:cNvSpPr>
            <a:spLocks noGrp="1"/>
          </p:cNvSpPr>
          <p:nvPr>
            <p:ph sz="half" idx="15"/>
          </p:nvPr>
        </p:nvSpPr>
        <p:spPr>
          <a:xfrm>
            <a:off x="5174010" y="1369219"/>
            <a:ext cx="3367977" cy="3263504"/>
          </a:xfrm>
        </p:spPr>
        <p:txBody>
          <a:bodyPr>
            <a:normAutofit/>
          </a:bodyPr>
          <a:lstStyle>
            <a:lvl1pPr marL="171450" indent="-171450">
              <a:buFontTx/>
              <a:buBlip>
                <a:blip r:embed="rId2"/>
              </a:buBlip>
              <a:defRPr sz="1800">
                <a:latin typeface="Tahoma" panose="020B0604030504040204" pitchFamily="34" charset="0"/>
                <a:ea typeface="Tahoma" panose="020B0604030504040204" pitchFamily="34" charset="0"/>
                <a:cs typeface="Tahoma" panose="020B0604030504040204" pitchFamily="34" charset="0"/>
              </a:defRPr>
            </a:lvl1pPr>
            <a:lvl2pPr marL="514350" indent="-171450">
              <a:buFontTx/>
              <a:buBlip>
                <a:blip r:embed="rId2"/>
              </a:buBlip>
              <a:defRPr sz="1500">
                <a:latin typeface="Tahoma" panose="020B0604030504040204" pitchFamily="34" charset="0"/>
                <a:ea typeface="Tahoma" panose="020B0604030504040204" pitchFamily="34" charset="0"/>
                <a:cs typeface="Tahoma" panose="020B0604030504040204" pitchFamily="34" charset="0"/>
              </a:defRPr>
            </a:lvl2pPr>
            <a:lvl3pPr marL="857250" indent="-171450">
              <a:buFontTx/>
              <a:buBlip>
                <a:blip r:embed="rId2"/>
              </a:buBlip>
              <a:defRPr sz="1350">
                <a:latin typeface="Tahoma" panose="020B0604030504040204" pitchFamily="34" charset="0"/>
                <a:ea typeface="Tahoma" panose="020B0604030504040204" pitchFamily="34" charset="0"/>
                <a:cs typeface="Tahoma" panose="020B0604030504040204" pitchFamily="34" charset="0"/>
              </a:defRPr>
            </a:lvl3pPr>
            <a:lvl4pPr marL="1200150" indent="-171450">
              <a:buFontTx/>
              <a:buBlip>
                <a:blip r:embed="rId2"/>
              </a:buBlip>
              <a:defRPr sz="1200">
                <a:latin typeface="Tahoma" panose="020B0604030504040204" pitchFamily="34" charset="0"/>
                <a:ea typeface="Tahoma" panose="020B0604030504040204" pitchFamily="34" charset="0"/>
                <a:cs typeface="Tahoma" panose="020B0604030504040204" pitchFamily="34" charset="0"/>
              </a:defRPr>
            </a:lvl4pPr>
            <a:lvl5pPr marL="1543050" indent="-171450">
              <a:buFontTx/>
              <a:buBlip>
                <a:blip r:embed="rId2"/>
              </a:buBlip>
              <a:defRPr sz="1200">
                <a:latin typeface="Tahoma" panose="020B0604030504040204" pitchFamily="34" charset="0"/>
                <a:ea typeface="Tahoma" panose="020B0604030504040204" pitchFamily="34" charset="0"/>
                <a:cs typeface="Tahoma" panose="020B060403050404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178152631"/>
      </p:ext>
    </p:extLst>
  </p:cSld>
  <p:clrMapOvr>
    <a:masterClrMapping/>
  </p:clrMapOvr>
  <p:transition spd="slow"/>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ection divider BLUE">
    <p:spTree>
      <p:nvGrpSpPr>
        <p:cNvPr id="1" name=""/>
        <p:cNvGrpSpPr/>
        <p:nvPr/>
      </p:nvGrpSpPr>
      <p:grpSpPr>
        <a:xfrm>
          <a:off x="0" y="0"/>
          <a:ext cx="0" cy="0"/>
          <a:chOff x="0" y="0"/>
          <a:chExt cx="0" cy="0"/>
        </a:xfrm>
      </p:grpSpPr>
      <p:pic>
        <p:nvPicPr>
          <p:cNvPr id="3" name="Picture 6" descr="A group of people standing outside a building&#10;&#10;Description automatically generated with low confidence">
            <a:extLst>
              <a:ext uri="{FF2B5EF4-FFF2-40B4-BE49-F238E27FC236}">
                <a16:creationId xmlns:a16="http://schemas.microsoft.com/office/drawing/2014/main" id="{53CAADF5-4CF0-7B39-C951-B69C6FB5090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382"/>
            <a:ext cx="9148763" cy="51411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a:extLst>
              <a:ext uri="{FF2B5EF4-FFF2-40B4-BE49-F238E27FC236}">
                <a16:creationId xmlns:a16="http://schemas.microsoft.com/office/drawing/2014/main" id="{3AF10C3C-FFC1-DED6-5DCB-FEE0BC3A0B0D}"/>
              </a:ext>
            </a:extLst>
          </p:cNvPr>
          <p:cNvSpPr/>
          <p:nvPr/>
        </p:nvSpPr>
        <p:spPr>
          <a:xfrm>
            <a:off x="0" y="0"/>
            <a:ext cx="9144000" cy="5143500"/>
          </a:xfrm>
          <a:prstGeom prst="rect">
            <a:avLst/>
          </a:prstGeom>
          <a:solidFill>
            <a:schemeClr val="accent1">
              <a:lumMod val="20000"/>
              <a:lumOff val="80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350"/>
          </a:p>
        </p:txBody>
      </p:sp>
      <p:sp>
        <p:nvSpPr>
          <p:cNvPr id="5" name="Round Single Corner Rectangle 8">
            <a:extLst>
              <a:ext uri="{FF2B5EF4-FFF2-40B4-BE49-F238E27FC236}">
                <a16:creationId xmlns:a16="http://schemas.microsoft.com/office/drawing/2014/main" id="{96706EF0-6E89-9B8C-8EC7-BEFBF4C986BE}"/>
              </a:ext>
            </a:extLst>
          </p:cNvPr>
          <p:cNvSpPr/>
          <p:nvPr/>
        </p:nvSpPr>
        <p:spPr>
          <a:xfrm rot="10800000" flipV="1">
            <a:off x="3020616" y="3309937"/>
            <a:ext cx="6123384" cy="1833563"/>
          </a:xfrm>
          <a:prstGeom prst="round1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350"/>
          </a:p>
        </p:txBody>
      </p:sp>
      <p:sp>
        <p:nvSpPr>
          <p:cNvPr id="2" name="Title 1"/>
          <p:cNvSpPr>
            <a:spLocks noGrp="1"/>
          </p:cNvSpPr>
          <p:nvPr>
            <p:ph type="title"/>
          </p:nvPr>
        </p:nvSpPr>
        <p:spPr>
          <a:xfrm>
            <a:off x="3534508" y="3692769"/>
            <a:ext cx="4972050" cy="1200150"/>
          </a:xfrm>
        </p:spPr>
        <p:txBody>
          <a:bodyPr>
            <a:normAutofit/>
          </a:bodyPr>
          <a:lstStyle>
            <a:lvl1pPr algn="l">
              <a:defRPr sz="4050">
                <a:solidFill>
                  <a:schemeClr val="bg1"/>
                </a:solidFill>
                <a:latin typeface="Aleo" pitchFamily="2" charset="77"/>
              </a:defRPr>
            </a:lvl1pPr>
          </a:lstStyle>
          <a:p>
            <a:r>
              <a:rPr lang="en-US"/>
              <a:t>Click to edit Master title style</a:t>
            </a:r>
          </a:p>
        </p:txBody>
      </p:sp>
    </p:spTree>
    <p:extLst>
      <p:ext uri="{BB962C8B-B14F-4D97-AF65-F5344CB8AC3E}">
        <p14:creationId xmlns:p14="http://schemas.microsoft.com/office/powerpoint/2010/main" val="3961285777"/>
      </p:ext>
    </p:extLst>
  </p:cSld>
  <p:clrMapOvr>
    <a:masterClrMapping/>
  </p:clrMapOvr>
  <p:hf sldNum="0" hdr="0" ftr="0" dt="0"/>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Split content GREEN">
    <p:spTree>
      <p:nvGrpSpPr>
        <p:cNvPr id="1" name=""/>
        <p:cNvGrpSpPr/>
        <p:nvPr/>
      </p:nvGrpSpPr>
      <p:grpSpPr>
        <a:xfrm>
          <a:off x="0" y="0"/>
          <a:ext cx="0" cy="0"/>
          <a:chOff x="0" y="0"/>
          <a:chExt cx="0" cy="0"/>
        </a:xfrm>
      </p:grpSpPr>
      <p:sp>
        <p:nvSpPr>
          <p:cNvPr id="4" name="Round Single Corner Rectangle 6">
            <a:extLst>
              <a:ext uri="{FF2B5EF4-FFF2-40B4-BE49-F238E27FC236}">
                <a16:creationId xmlns:a16="http://schemas.microsoft.com/office/drawing/2014/main" id="{40F5124B-8C45-2E3E-BC08-8BA7FAB484A7}"/>
              </a:ext>
            </a:extLst>
          </p:cNvPr>
          <p:cNvSpPr/>
          <p:nvPr/>
        </p:nvSpPr>
        <p:spPr>
          <a:xfrm flipV="1">
            <a:off x="4572000" y="-4762"/>
            <a:ext cx="4572000" cy="994172"/>
          </a:xfrm>
          <a:prstGeom prst="round1Rect">
            <a:avLst>
              <a:gd name="adj" fmla="val 28606"/>
            </a:avLst>
          </a:prstGeom>
          <a:solidFill>
            <a:schemeClr val="accent3">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5" name="Round Single Corner Rectangle 7">
            <a:extLst>
              <a:ext uri="{FF2B5EF4-FFF2-40B4-BE49-F238E27FC236}">
                <a16:creationId xmlns:a16="http://schemas.microsoft.com/office/drawing/2014/main" id="{C2D86827-A240-0874-9D27-B9FBB33A546A}"/>
              </a:ext>
            </a:extLst>
          </p:cNvPr>
          <p:cNvSpPr/>
          <p:nvPr/>
        </p:nvSpPr>
        <p:spPr>
          <a:xfrm flipV="1">
            <a:off x="0" y="994173"/>
            <a:ext cx="4572000" cy="4149328"/>
          </a:xfrm>
          <a:prstGeom prst="round1Rect">
            <a:avLst>
              <a:gd name="adj" fmla="val 0"/>
            </a:avLst>
          </a:prstGeom>
          <a:solidFill>
            <a:schemeClr val="accent3">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3" name="Content Placeholder 2"/>
          <p:cNvSpPr>
            <a:spLocks noGrp="1"/>
          </p:cNvSpPr>
          <p:nvPr>
            <p:ph sz="half" idx="1"/>
          </p:nvPr>
        </p:nvSpPr>
        <p:spPr>
          <a:xfrm>
            <a:off x="602011" y="1369219"/>
            <a:ext cx="3367977" cy="3263504"/>
          </a:xfrm>
        </p:spPr>
        <p:txBody>
          <a:bodyPr>
            <a:normAutofit/>
          </a:bodyPr>
          <a:lstStyle>
            <a:lvl1pPr marL="171450" indent="-171450">
              <a:buFontTx/>
              <a:buBlip>
                <a:blip r:embed="rId2"/>
              </a:buBlip>
              <a:defRPr sz="1800">
                <a:latin typeface="Tahoma" panose="020B0604030504040204" pitchFamily="34" charset="0"/>
                <a:ea typeface="Tahoma" panose="020B0604030504040204" pitchFamily="34" charset="0"/>
                <a:cs typeface="Tahoma" panose="020B0604030504040204" pitchFamily="34" charset="0"/>
              </a:defRPr>
            </a:lvl1pPr>
            <a:lvl2pPr marL="514350" indent="-171450">
              <a:buFontTx/>
              <a:buBlip>
                <a:blip r:embed="rId2"/>
              </a:buBlip>
              <a:defRPr sz="1500">
                <a:latin typeface="Tahoma" panose="020B0604030504040204" pitchFamily="34" charset="0"/>
                <a:ea typeface="Tahoma" panose="020B0604030504040204" pitchFamily="34" charset="0"/>
                <a:cs typeface="Tahoma" panose="020B0604030504040204" pitchFamily="34" charset="0"/>
              </a:defRPr>
            </a:lvl2pPr>
            <a:lvl3pPr marL="857250" indent="-171450">
              <a:buFontTx/>
              <a:buBlip>
                <a:blip r:embed="rId2"/>
              </a:buBlip>
              <a:defRPr sz="1350">
                <a:latin typeface="Tahoma" panose="020B0604030504040204" pitchFamily="34" charset="0"/>
                <a:ea typeface="Tahoma" panose="020B0604030504040204" pitchFamily="34" charset="0"/>
                <a:cs typeface="Tahoma" panose="020B0604030504040204" pitchFamily="34" charset="0"/>
              </a:defRPr>
            </a:lvl3pPr>
            <a:lvl4pPr marL="1200150" indent="-171450">
              <a:buFontTx/>
              <a:buBlip>
                <a:blip r:embed="rId2"/>
              </a:buBlip>
              <a:defRPr sz="1200">
                <a:latin typeface="Tahoma" panose="020B0604030504040204" pitchFamily="34" charset="0"/>
                <a:ea typeface="Tahoma" panose="020B0604030504040204" pitchFamily="34" charset="0"/>
                <a:cs typeface="Tahoma" panose="020B0604030504040204" pitchFamily="34" charset="0"/>
              </a:defRPr>
            </a:lvl4pPr>
            <a:lvl5pPr marL="1543050" indent="-171450">
              <a:buFontTx/>
              <a:buBlip>
                <a:blip r:embed="rId2"/>
              </a:buBlip>
              <a:defRPr sz="1200">
                <a:latin typeface="Tahoma" panose="020B0604030504040204" pitchFamily="34" charset="0"/>
                <a:ea typeface="Tahoma" panose="020B0604030504040204" pitchFamily="34" charset="0"/>
                <a:cs typeface="Tahoma" panose="020B060403050404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Text Placeholder 12"/>
          <p:cNvSpPr>
            <a:spLocks noGrp="1"/>
          </p:cNvSpPr>
          <p:nvPr>
            <p:ph type="body" sz="quarter" idx="10"/>
          </p:nvPr>
        </p:nvSpPr>
        <p:spPr>
          <a:xfrm>
            <a:off x="4572000" y="219653"/>
            <a:ext cx="4572001" cy="584597"/>
          </a:xfrm>
        </p:spPr>
        <p:txBody>
          <a:bodyPr anchor="ctr">
            <a:normAutofit/>
          </a:bodyPr>
          <a:lstStyle>
            <a:lvl1pPr marL="0" indent="0" algn="ctr">
              <a:buNone/>
              <a:defRPr sz="2400" b="1">
                <a:latin typeface="Aleo" pitchFamily="2" charset="77"/>
              </a:defRPr>
            </a:lvl1pPr>
          </a:lstStyle>
          <a:p>
            <a:pPr lvl="0"/>
            <a:r>
              <a:rPr lang="en-US"/>
              <a:t>Click to edit Master text styles</a:t>
            </a:r>
          </a:p>
        </p:txBody>
      </p:sp>
      <p:sp>
        <p:nvSpPr>
          <p:cNvPr id="14" name="Text Placeholder 12"/>
          <p:cNvSpPr>
            <a:spLocks noGrp="1"/>
          </p:cNvSpPr>
          <p:nvPr>
            <p:ph type="body" sz="quarter" idx="11"/>
          </p:nvPr>
        </p:nvSpPr>
        <p:spPr>
          <a:xfrm>
            <a:off x="0" y="219653"/>
            <a:ext cx="4571999" cy="584597"/>
          </a:xfrm>
        </p:spPr>
        <p:txBody>
          <a:bodyPr anchor="ctr">
            <a:normAutofit/>
          </a:bodyPr>
          <a:lstStyle>
            <a:lvl1pPr marL="0" indent="0" algn="ctr">
              <a:buNone/>
              <a:defRPr sz="2400" b="1">
                <a:latin typeface="Aleo" pitchFamily="2" charset="77"/>
              </a:defRPr>
            </a:lvl1pPr>
          </a:lstStyle>
          <a:p>
            <a:pPr lvl="0"/>
            <a:r>
              <a:rPr lang="en-US"/>
              <a:t>Click to edit Master text styles</a:t>
            </a:r>
          </a:p>
        </p:txBody>
      </p:sp>
      <p:sp>
        <p:nvSpPr>
          <p:cNvPr id="2" name="Content Placeholder 2"/>
          <p:cNvSpPr>
            <a:spLocks noGrp="1"/>
          </p:cNvSpPr>
          <p:nvPr>
            <p:ph sz="half" idx="12"/>
          </p:nvPr>
        </p:nvSpPr>
        <p:spPr>
          <a:xfrm>
            <a:off x="5174012" y="1369219"/>
            <a:ext cx="3367977" cy="3263504"/>
          </a:xfrm>
        </p:spPr>
        <p:txBody>
          <a:bodyPr>
            <a:normAutofit/>
          </a:bodyPr>
          <a:lstStyle>
            <a:lvl1pPr marL="171450" indent="-171450">
              <a:buFontTx/>
              <a:buBlip>
                <a:blip r:embed="rId2"/>
              </a:buBlip>
              <a:defRPr sz="1800">
                <a:latin typeface="Tahoma" panose="020B0604030504040204" pitchFamily="34" charset="0"/>
                <a:ea typeface="Tahoma" panose="020B0604030504040204" pitchFamily="34" charset="0"/>
                <a:cs typeface="Tahoma" panose="020B0604030504040204" pitchFamily="34" charset="0"/>
              </a:defRPr>
            </a:lvl1pPr>
            <a:lvl2pPr marL="514350" indent="-171450">
              <a:buFontTx/>
              <a:buBlip>
                <a:blip r:embed="rId2"/>
              </a:buBlip>
              <a:defRPr sz="1500">
                <a:latin typeface="Tahoma" panose="020B0604030504040204" pitchFamily="34" charset="0"/>
                <a:ea typeface="Tahoma" panose="020B0604030504040204" pitchFamily="34" charset="0"/>
                <a:cs typeface="Tahoma" panose="020B0604030504040204" pitchFamily="34" charset="0"/>
              </a:defRPr>
            </a:lvl2pPr>
            <a:lvl3pPr marL="857250" indent="-171450">
              <a:buFontTx/>
              <a:buBlip>
                <a:blip r:embed="rId2"/>
              </a:buBlip>
              <a:defRPr sz="1350">
                <a:latin typeface="Tahoma" panose="020B0604030504040204" pitchFamily="34" charset="0"/>
                <a:ea typeface="Tahoma" panose="020B0604030504040204" pitchFamily="34" charset="0"/>
                <a:cs typeface="Tahoma" panose="020B0604030504040204" pitchFamily="34" charset="0"/>
              </a:defRPr>
            </a:lvl3pPr>
            <a:lvl4pPr marL="1200150" indent="-171450">
              <a:buFontTx/>
              <a:buBlip>
                <a:blip r:embed="rId2"/>
              </a:buBlip>
              <a:defRPr sz="1200">
                <a:latin typeface="Tahoma" panose="020B0604030504040204" pitchFamily="34" charset="0"/>
                <a:ea typeface="Tahoma" panose="020B0604030504040204" pitchFamily="34" charset="0"/>
                <a:cs typeface="Tahoma" panose="020B0604030504040204" pitchFamily="34" charset="0"/>
              </a:defRPr>
            </a:lvl4pPr>
            <a:lvl5pPr marL="1543050" indent="-171450">
              <a:buFontTx/>
              <a:buBlip>
                <a:blip r:embed="rId2"/>
              </a:buBlip>
              <a:defRPr sz="1200">
                <a:latin typeface="Tahoma" panose="020B0604030504040204" pitchFamily="34" charset="0"/>
                <a:ea typeface="Tahoma" panose="020B0604030504040204" pitchFamily="34" charset="0"/>
                <a:cs typeface="Tahoma" panose="020B060403050404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299143187"/>
      </p:ext>
    </p:extLst>
  </p:cSld>
  <p:clrMapOvr>
    <a:masterClrMapping/>
  </p:clrMapOvr>
  <p:transition spd="slow"/>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Split content RED">
    <p:spTree>
      <p:nvGrpSpPr>
        <p:cNvPr id="1" name=""/>
        <p:cNvGrpSpPr/>
        <p:nvPr/>
      </p:nvGrpSpPr>
      <p:grpSpPr>
        <a:xfrm>
          <a:off x="0" y="0"/>
          <a:ext cx="0" cy="0"/>
          <a:chOff x="0" y="0"/>
          <a:chExt cx="0" cy="0"/>
        </a:xfrm>
      </p:grpSpPr>
      <p:sp>
        <p:nvSpPr>
          <p:cNvPr id="4" name="Round Single Corner Rectangle 6">
            <a:extLst>
              <a:ext uri="{FF2B5EF4-FFF2-40B4-BE49-F238E27FC236}">
                <a16:creationId xmlns:a16="http://schemas.microsoft.com/office/drawing/2014/main" id="{D1842290-58BA-F5FB-94A8-E8710E31C1EF}"/>
              </a:ext>
            </a:extLst>
          </p:cNvPr>
          <p:cNvSpPr/>
          <p:nvPr/>
        </p:nvSpPr>
        <p:spPr>
          <a:xfrm flipV="1">
            <a:off x="4572000" y="-4762"/>
            <a:ext cx="4572000" cy="994172"/>
          </a:xfrm>
          <a:prstGeom prst="round1Rect">
            <a:avLst>
              <a:gd name="adj" fmla="val 28606"/>
            </a:avLst>
          </a:prstGeom>
          <a:solidFill>
            <a:schemeClr val="accent2">
              <a:lumMod val="20000"/>
              <a:lumOff val="80000"/>
              <a:alpha val="47843"/>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5" name="Round Single Corner Rectangle 7">
            <a:extLst>
              <a:ext uri="{FF2B5EF4-FFF2-40B4-BE49-F238E27FC236}">
                <a16:creationId xmlns:a16="http://schemas.microsoft.com/office/drawing/2014/main" id="{65DB7997-7F91-DD83-91D5-F807C1F54B9A}"/>
              </a:ext>
            </a:extLst>
          </p:cNvPr>
          <p:cNvSpPr/>
          <p:nvPr/>
        </p:nvSpPr>
        <p:spPr>
          <a:xfrm flipV="1">
            <a:off x="0" y="994173"/>
            <a:ext cx="4572000" cy="4149328"/>
          </a:xfrm>
          <a:prstGeom prst="round1Rect">
            <a:avLst>
              <a:gd name="adj" fmla="val 0"/>
            </a:avLst>
          </a:prstGeom>
          <a:solidFill>
            <a:schemeClr val="accent2">
              <a:lumMod val="20000"/>
              <a:lumOff val="80000"/>
              <a:alpha val="47843"/>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3" name="Content Placeholder 2"/>
          <p:cNvSpPr>
            <a:spLocks noGrp="1"/>
          </p:cNvSpPr>
          <p:nvPr>
            <p:ph sz="half" idx="1"/>
          </p:nvPr>
        </p:nvSpPr>
        <p:spPr>
          <a:xfrm>
            <a:off x="602011" y="1369219"/>
            <a:ext cx="3367977" cy="3263504"/>
          </a:xfrm>
        </p:spPr>
        <p:txBody>
          <a:bodyPr>
            <a:normAutofit/>
          </a:bodyPr>
          <a:lstStyle>
            <a:lvl1pPr marL="171450" indent="-171450">
              <a:buFontTx/>
              <a:buBlip>
                <a:blip r:embed="rId2"/>
              </a:buBlip>
              <a:defRPr sz="1800">
                <a:latin typeface="Tahoma" panose="020B0604030504040204" pitchFamily="34" charset="0"/>
                <a:ea typeface="Tahoma" panose="020B0604030504040204" pitchFamily="34" charset="0"/>
                <a:cs typeface="Tahoma" panose="020B0604030504040204" pitchFamily="34" charset="0"/>
              </a:defRPr>
            </a:lvl1pPr>
            <a:lvl2pPr marL="514350" indent="-171450">
              <a:buFontTx/>
              <a:buBlip>
                <a:blip r:embed="rId2"/>
              </a:buBlip>
              <a:defRPr sz="1500">
                <a:latin typeface="Tahoma" panose="020B0604030504040204" pitchFamily="34" charset="0"/>
                <a:ea typeface="Tahoma" panose="020B0604030504040204" pitchFamily="34" charset="0"/>
                <a:cs typeface="Tahoma" panose="020B0604030504040204" pitchFamily="34" charset="0"/>
              </a:defRPr>
            </a:lvl2pPr>
            <a:lvl3pPr marL="857250" indent="-171450">
              <a:buFontTx/>
              <a:buBlip>
                <a:blip r:embed="rId2"/>
              </a:buBlip>
              <a:defRPr sz="1350">
                <a:latin typeface="Tahoma" panose="020B0604030504040204" pitchFamily="34" charset="0"/>
                <a:ea typeface="Tahoma" panose="020B0604030504040204" pitchFamily="34" charset="0"/>
                <a:cs typeface="Tahoma" panose="020B0604030504040204" pitchFamily="34" charset="0"/>
              </a:defRPr>
            </a:lvl3pPr>
            <a:lvl4pPr marL="1200150" indent="-171450">
              <a:buFontTx/>
              <a:buBlip>
                <a:blip r:embed="rId2"/>
              </a:buBlip>
              <a:defRPr sz="1200">
                <a:latin typeface="Tahoma" panose="020B0604030504040204" pitchFamily="34" charset="0"/>
                <a:ea typeface="Tahoma" panose="020B0604030504040204" pitchFamily="34" charset="0"/>
                <a:cs typeface="Tahoma" panose="020B0604030504040204" pitchFamily="34" charset="0"/>
              </a:defRPr>
            </a:lvl4pPr>
            <a:lvl5pPr marL="1543050" indent="-171450">
              <a:buFontTx/>
              <a:buBlip>
                <a:blip r:embed="rId2"/>
              </a:buBlip>
              <a:defRPr sz="1200">
                <a:latin typeface="Tahoma" panose="020B0604030504040204" pitchFamily="34" charset="0"/>
                <a:ea typeface="Tahoma" panose="020B0604030504040204" pitchFamily="34" charset="0"/>
                <a:cs typeface="Tahoma" panose="020B060403050404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Text Placeholder 12"/>
          <p:cNvSpPr>
            <a:spLocks noGrp="1"/>
          </p:cNvSpPr>
          <p:nvPr>
            <p:ph type="body" sz="quarter" idx="10"/>
          </p:nvPr>
        </p:nvSpPr>
        <p:spPr>
          <a:xfrm>
            <a:off x="4572000" y="219653"/>
            <a:ext cx="4572001" cy="584597"/>
          </a:xfrm>
        </p:spPr>
        <p:txBody>
          <a:bodyPr anchor="ctr">
            <a:normAutofit/>
          </a:bodyPr>
          <a:lstStyle>
            <a:lvl1pPr marL="0" indent="0" algn="ctr">
              <a:buNone/>
              <a:defRPr sz="2400" b="1">
                <a:latin typeface="Aleo" pitchFamily="2" charset="77"/>
              </a:defRPr>
            </a:lvl1pPr>
          </a:lstStyle>
          <a:p>
            <a:pPr lvl="0"/>
            <a:r>
              <a:rPr lang="en-US"/>
              <a:t>Click to edit Master text styles</a:t>
            </a:r>
          </a:p>
        </p:txBody>
      </p:sp>
      <p:sp>
        <p:nvSpPr>
          <p:cNvPr id="14" name="Text Placeholder 12"/>
          <p:cNvSpPr>
            <a:spLocks noGrp="1"/>
          </p:cNvSpPr>
          <p:nvPr>
            <p:ph type="body" sz="quarter" idx="11"/>
          </p:nvPr>
        </p:nvSpPr>
        <p:spPr>
          <a:xfrm>
            <a:off x="0" y="219653"/>
            <a:ext cx="4571999" cy="584597"/>
          </a:xfrm>
        </p:spPr>
        <p:txBody>
          <a:bodyPr anchor="ctr">
            <a:normAutofit/>
          </a:bodyPr>
          <a:lstStyle>
            <a:lvl1pPr marL="0" indent="0" algn="ctr">
              <a:buNone/>
              <a:defRPr sz="2400" b="1">
                <a:latin typeface="Aleo" pitchFamily="2" charset="77"/>
              </a:defRPr>
            </a:lvl1pPr>
          </a:lstStyle>
          <a:p>
            <a:pPr lvl="0"/>
            <a:r>
              <a:rPr lang="en-US"/>
              <a:t>Click to edit Master text styles</a:t>
            </a:r>
          </a:p>
        </p:txBody>
      </p:sp>
      <p:sp>
        <p:nvSpPr>
          <p:cNvPr id="2" name="Content Placeholder 2"/>
          <p:cNvSpPr>
            <a:spLocks noGrp="1"/>
          </p:cNvSpPr>
          <p:nvPr>
            <p:ph sz="half" idx="12"/>
          </p:nvPr>
        </p:nvSpPr>
        <p:spPr>
          <a:xfrm>
            <a:off x="5174010" y="1369219"/>
            <a:ext cx="3367977" cy="3263504"/>
          </a:xfrm>
        </p:spPr>
        <p:txBody>
          <a:bodyPr>
            <a:normAutofit/>
          </a:bodyPr>
          <a:lstStyle>
            <a:lvl1pPr marL="171450" indent="-171450">
              <a:buFontTx/>
              <a:buBlip>
                <a:blip r:embed="rId2"/>
              </a:buBlip>
              <a:defRPr sz="1800">
                <a:latin typeface="Tahoma" panose="020B0604030504040204" pitchFamily="34" charset="0"/>
                <a:ea typeface="Tahoma" panose="020B0604030504040204" pitchFamily="34" charset="0"/>
                <a:cs typeface="Tahoma" panose="020B0604030504040204" pitchFamily="34" charset="0"/>
              </a:defRPr>
            </a:lvl1pPr>
            <a:lvl2pPr marL="514350" indent="-171450">
              <a:buFontTx/>
              <a:buBlip>
                <a:blip r:embed="rId2"/>
              </a:buBlip>
              <a:defRPr sz="1500">
                <a:latin typeface="Tahoma" panose="020B0604030504040204" pitchFamily="34" charset="0"/>
                <a:ea typeface="Tahoma" panose="020B0604030504040204" pitchFamily="34" charset="0"/>
                <a:cs typeface="Tahoma" panose="020B0604030504040204" pitchFamily="34" charset="0"/>
              </a:defRPr>
            </a:lvl2pPr>
            <a:lvl3pPr marL="857250" indent="-171450">
              <a:buFontTx/>
              <a:buBlip>
                <a:blip r:embed="rId2"/>
              </a:buBlip>
              <a:defRPr sz="1350">
                <a:latin typeface="Tahoma" panose="020B0604030504040204" pitchFamily="34" charset="0"/>
                <a:ea typeface="Tahoma" panose="020B0604030504040204" pitchFamily="34" charset="0"/>
                <a:cs typeface="Tahoma" panose="020B0604030504040204" pitchFamily="34" charset="0"/>
              </a:defRPr>
            </a:lvl3pPr>
            <a:lvl4pPr marL="1200150" indent="-171450">
              <a:buFontTx/>
              <a:buBlip>
                <a:blip r:embed="rId2"/>
              </a:buBlip>
              <a:defRPr sz="1200">
                <a:latin typeface="Tahoma" panose="020B0604030504040204" pitchFamily="34" charset="0"/>
                <a:ea typeface="Tahoma" panose="020B0604030504040204" pitchFamily="34" charset="0"/>
                <a:cs typeface="Tahoma" panose="020B0604030504040204" pitchFamily="34" charset="0"/>
              </a:defRPr>
            </a:lvl4pPr>
            <a:lvl5pPr marL="1543050" indent="-171450">
              <a:buFontTx/>
              <a:buBlip>
                <a:blip r:embed="rId2"/>
              </a:buBlip>
              <a:defRPr sz="1200">
                <a:latin typeface="Tahoma" panose="020B0604030504040204" pitchFamily="34" charset="0"/>
                <a:ea typeface="Tahoma" panose="020B0604030504040204" pitchFamily="34" charset="0"/>
                <a:cs typeface="Tahoma" panose="020B060403050404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9682326"/>
      </p:ext>
    </p:extLst>
  </p:cSld>
  <p:clrMapOvr>
    <a:masterClrMapping/>
  </p:clrMapOvr>
  <p:transition spd="slow"/>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tab title content NAVY">
    <p:spTree>
      <p:nvGrpSpPr>
        <p:cNvPr id="1" name=""/>
        <p:cNvGrpSpPr/>
        <p:nvPr/>
      </p:nvGrpSpPr>
      <p:grpSpPr>
        <a:xfrm>
          <a:off x="0" y="0"/>
          <a:ext cx="0" cy="0"/>
          <a:chOff x="0" y="0"/>
          <a:chExt cx="0" cy="0"/>
        </a:xfrm>
      </p:grpSpPr>
      <p:sp>
        <p:nvSpPr>
          <p:cNvPr id="2" name="Title 1"/>
          <p:cNvSpPr>
            <a:spLocks noGrp="1"/>
          </p:cNvSpPr>
          <p:nvPr>
            <p:ph type="title"/>
          </p:nvPr>
        </p:nvSpPr>
        <p:spPr>
          <a:xfrm>
            <a:off x="-86109" y="-147738"/>
            <a:ext cx="2511257" cy="581773"/>
          </a:xfrm>
          <a:prstGeom prst="round2DiagRect">
            <a:avLst>
              <a:gd name="adj1" fmla="val 24968"/>
              <a:gd name="adj2" fmla="val 0"/>
            </a:avLst>
          </a:prstGeom>
          <a:solidFill>
            <a:schemeClr val="tx1"/>
          </a:solidFill>
        </p:spPr>
        <p:txBody>
          <a:bodyPr lIns="365760" anchor="b">
            <a:normAutofit/>
          </a:bodyPr>
          <a:lstStyle>
            <a:lvl1pPr algn="l">
              <a:defRPr sz="1050" b="1" cap="all" baseline="0">
                <a:solidFill>
                  <a:schemeClr val="bg1"/>
                </a:solidFill>
                <a:latin typeface="Tahoma" panose="020B0604030504040204" pitchFamily="34" charset="0"/>
                <a:ea typeface="Tahoma" panose="020B0604030504040204" pitchFamily="34" charset="0"/>
                <a:cs typeface="Tahoma" panose="020B0604030504040204" pitchFamily="34" charset="0"/>
              </a:defRPr>
            </a:lvl1pPr>
          </a:lstStyle>
          <a:p>
            <a:r>
              <a:rPr lang="en-US"/>
              <a:t>Click to edit Master title style</a:t>
            </a:r>
          </a:p>
        </p:txBody>
      </p:sp>
      <p:sp>
        <p:nvSpPr>
          <p:cNvPr id="3" name="Content Placeholder 2"/>
          <p:cNvSpPr>
            <a:spLocks noGrp="1"/>
          </p:cNvSpPr>
          <p:nvPr>
            <p:ph idx="1"/>
          </p:nvPr>
        </p:nvSpPr>
        <p:spPr>
          <a:xfrm>
            <a:off x="764931" y="2098996"/>
            <a:ext cx="7614139" cy="2610469"/>
          </a:xfrm>
        </p:spPr>
        <p:txBody>
          <a:bodyPr>
            <a:normAutofit/>
          </a:bodyPr>
          <a:lstStyle>
            <a:lvl1pPr marL="171450" indent="-171450">
              <a:buFontTx/>
              <a:buBlip>
                <a:blip r:embed="rId2"/>
              </a:buBlip>
              <a:defRPr sz="1800">
                <a:latin typeface="Tahoma" panose="020B0604030504040204" pitchFamily="34" charset="0"/>
                <a:ea typeface="Tahoma" panose="020B0604030504040204" pitchFamily="34" charset="0"/>
                <a:cs typeface="Tahoma" panose="020B0604030504040204" pitchFamily="34" charset="0"/>
              </a:defRPr>
            </a:lvl1pPr>
            <a:lvl2pPr marL="514350" indent="-171450">
              <a:buFontTx/>
              <a:buBlip>
                <a:blip r:embed="rId2"/>
              </a:buBlip>
              <a:defRPr sz="1500">
                <a:latin typeface="Tahoma" panose="020B0604030504040204" pitchFamily="34" charset="0"/>
                <a:ea typeface="Tahoma" panose="020B0604030504040204" pitchFamily="34" charset="0"/>
                <a:cs typeface="Tahoma" panose="020B0604030504040204" pitchFamily="34" charset="0"/>
              </a:defRPr>
            </a:lvl2pPr>
            <a:lvl3pPr marL="857250" indent="-171450">
              <a:buFontTx/>
              <a:buBlip>
                <a:blip r:embed="rId2"/>
              </a:buBlip>
              <a:defRPr sz="1350">
                <a:latin typeface="Tahoma" panose="020B0604030504040204" pitchFamily="34" charset="0"/>
                <a:ea typeface="Tahoma" panose="020B0604030504040204" pitchFamily="34" charset="0"/>
                <a:cs typeface="Tahoma" panose="020B0604030504040204" pitchFamily="34" charset="0"/>
              </a:defRPr>
            </a:lvl3pPr>
            <a:lvl4pPr marL="1200150" indent="-171450">
              <a:buFontTx/>
              <a:buBlip>
                <a:blip r:embed="rId2"/>
              </a:buBlip>
              <a:defRPr sz="1200">
                <a:latin typeface="Tahoma" panose="020B0604030504040204" pitchFamily="34" charset="0"/>
                <a:ea typeface="Tahoma" panose="020B0604030504040204" pitchFamily="34" charset="0"/>
                <a:cs typeface="Tahoma" panose="020B0604030504040204" pitchFamily="34" charset="0"/>
              </a:defRPr>
            </a:lvl4pPr>
            <a:lvl5pPr marL="1543050" indent="-171450">
              <a:buFontTx/>
              <a:buBlip>
                <a:blip r:embed="rId2"/>
              </a:buBlip>
              <a:defRPr sz="1200">
                <a:latin typeface="Tahoma" panose="020B0604030504040204" pitchFamily="34" charset="0"/>
                <a:ea typeface="Tahoma" panose="020B0604030504040204" pitchFamily="34" charset="0"/>
                <a:cs typeface="Tahoma" panose="020B060403050404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ext Placeholder 8"/>
          <p:cNvSpPr>
            <a:spLocks noGrp="1"/>
          </p:cNvSpPr>
          <p:nvPr>
            <p:ph type="body" sz="quarter" idx="13"/>
          </p:nvPr>
        </p:nvSpPr>
        <p:spPr>
          <a:xfrm>
            <a:off x="764930" y="1049499"/>
            <a:ext cx="7614139" cy="742949"/>
          </a:xfrm>
        </p:spPr>
        <p:txBody>
          <a:bodyPr>
            <a:normAutofit/>
          </a:bodyPr>
          <a:lstStyle>
            <a:lvl1pPr marL="0" indent="0" algn="l">
              <a:buNone/>
              <a:defRPr sz="2400" b="1">
                <a:latin typeface="Aleo" pitchFamily="2" charset="77"/>
              </a:defRPr>
            </a:lvl1pPr>
          </a:lstStyle>
          <a:p>
            <a:pPr lvl="0"/>
            <a:r>
              <a:rPr lang="en-US"/>
              <a:t>Click to edit Master text styles</a:t>
            </a:r>
          </a:p>
        </p:txBody>
      </p:sp>
    </p:spTree>
    <p:extLst>
      <p:ext uri="{BB962C8B-B14F-4D97-AF65-F5344CB8AC3E}">
        <p14:creationId xmlns:p14="http://schemas.microsoft.com/office/powerpoint/2010/main" val="2169703926"/>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tab sidebar NAVY">
    <p:spTree>
      <p:nvGrpSpPr>
        <p:cNvPr id="1" name=""/>
        <p:cNvGrpSpPr/>
        <p:nvPr/>
      </p:nvGrpSpPr>
      <p:grpSpPr>
        <a:xfrm>
          <a:off x="0" y="0"/>
          <a:ext cx="0" cy="0"/>
          <a:chOff x="0" y="0"/>
          <a:chExt cx="0" cy="0"/>
        </a:xfrm>
      </p:grpSpPr>
      <p:sp>
        <p:nvSpPr>
          <p:cNvPr id="2" name="Title 1"/>
          <p:cNvSpPr>
            <a:spLocks noGrp="1"/>
          </p:cNvSpPr>
          <p:nvPr>
            <p:ph type="title"/>
          </p:nvPr>
        </p:nvSpPr>
        <p:spPr>
          <a:xfrm>
            <a:off x="-86109" y="-147738"/>
            <a:ext cx="2511257" cy="581773"/>
          </a:xfrm>
          <a:prstGeom prst="round2DiagRect">
            <a:avLst>
              <a:gd name="adj1" fmla="val 24968"/>
              <a:gd name="adj2" fmla="val 0"/>
            </a:avLst>
          </a:prstGeom>
          <a:solidFill>
            <a:schemeClr val="tx1"/>
          </a:solidFill>
        </p:spPr>
        <p:txBody>
          <a:bodyPr lIns="365760" anchor="b">
            <a:normAutofit/>
          </a:bodyPr>
          <a:lstStyle>
            <a:lvl1pPr algn="l">
              <a:defRPr sz="1050" b="1" cap="all" baseline="0">
                <a:solidFill>
                  <a:schemeClr val="bg1"/>
                </a:solidFill>
                <a:latin typeface="Tahoma" panose="020B0604030504040204" pitchFamily="34" charset="0"/>
                <a:ea typeface="Tahoma" panose="020B0604030504040204" pitchFamily="34" charset="0"/>
                <a:cs typeface="Tahoma" panose="020B0604030504040204" pitchFamily="34" charset="0"/>
              </a:defRPr>
            </a:lvl1pPr>
          </a:lstStyle>
          <a:p>
            <a:r>
              <a:rPr lang="en-US"/>
              <a:t>Click to edit Master title style</a:t>
            </a:r>
          </a:p>
        </p:txBody>
      </p:sp>
      <p:sp>
        <p:nvSpPr>
          <p:cNvPr id="3" name="Content Placeholder 2"/>
          <p:cNvSpPr>
            <a:spLocks noGrp="1"/>
          </p:cNvSpPr>
          <p:nvPr>
            <p:ph idx="1"/>
          </p:nvPr>
        </p:nvSpPr>
        <p:spPr>
          <a:xfrm>
            <a:off x="764931" y="2098996"/>
            <a:ext cx="4706561" cy="2610469"/>
          </a:xfrm>
        </p:spPr>
        <p:txBody>
          <a:bodyPr>
            <a:normAutofit/>
          </a:bodyPr>
          <a:lstStyle>
            <a:lvl1pPr marL="171450" indent="-171450">
              <a:buFontTx/>
              <a:buBlip>
                <a:blip r:embed="rId2"/>
              </a:buBlip>
              <a:defRPr sz="1800">
                <a:latin typeface="Tahoma" panose="020B0604030504040204" pitchFamily="34" charset="0"/>
                <a:ea typeface="Tahoma" panose="020B0604030504040204" pitchFamily="34" charset="0"/>
                <a:cs typeface="Tahoma" panose="020B0604030504040204" pitchFamily="34" charset="0"/>
              </a:defRPr>
            </a:lvl1pPr>
            <a:lvl2pPr marL="514350" indent="-171450">
              <a:buFontTx/>
              <a:buBlip>
                <a:blip r:embed="rId2"/>
              </a:buBlip>
              <a:defRPr sz="1500">
                <a:latin typeface="Tahoma" panose="020B0604030504040204" pitchFamily="34" charset="0"/>
                <a:ea typeface="Tahoma" panose="020B0604030504040204" pitchFamily="34" charset="0"/>
                <a:cs typeface="Tahoma" panose="020B0604030504040204" pitchFamily="34" charset="0"/>
              </a:defRPr>
            </a:lvl2pPr>
            <a:lvl3pPr marL="857250" indent="-171450">
              <a:buFontTx/>
              <a:buBlip>
                <a:blip r:embed="rId2"/>
              </a:buBlip>
              <a:defRPr sz="1350">
                <a:latin typeface="Tahoma" panose="020B0604030504040204" pitchFamily="34" charset="0"/>
                <a:ea typeface="Tahoma" panose="020B0604030504040204" pitchFamily="34" charset="0"/>
                <a:cs typeface="Tahoma" panose="020B0604030504040204" pitchFamily="34" charset="0"/>
              </a:defRPr>
            </a:lvl3pPr>
            <a:lvl4pPr marL="1200150" indent="-171450">
              <a:buFontTx/>
              <a:buBlip>
                <a:blip r:embed="rId2"/>
              </a:buBlip>
              <a:defRPr sz="1200">
                <a:latin typeface="Tahoma" panose="020B0604030504040204" pitchFamily="34" charset="0"/>
                <a:ea typeface="Tahoma" panose="020B0604030504040204" pitchFamily="34" charset="0"/>
                <a:cs typeface="Tahoma" panose="020B0604030504040204" pitchFamily="34" charset="0"/>
              </a:defRPr>
            </a:lvl4pPr>
            <a:lvl5pPr marL="1543050" indent="-171450">
              <a:buFontTx/>
              <a:buBlip>
                <a:blip r:embed="rId2"/>
              </a:buBlip>
              <a:defRPr sz="1200">
                <a:latin typeface="Tahoma" panose="020B0604030504040204" pitchFamily="34" charset="0"/>
                <a:ea typeface="Tahoma" panose="020B0604030504040204" pitchFamily="34" charset="0"/>
                <a:cs typeface="Tahoma" panose="020B060403050404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ext Placeholder 8"/>
          <p:cNvSpPr>
            <a:spLocks noGrp="1"/>
          </p:cNvSpPr>
          <p:nvPr>
            <p:ph type="body" sz="quarter" idx="13"/>
          </p:nvPr>
        </p:nvSpPr>
        <p:spPr>
          <a:xfrm>
            <a:off x="764930" y="1049499"/>
            <a:ext cx="4706561" cy="742949"/>
          </a:xfrm>
        </p:spPr>
        <p:txBody>
          <a:bodyPr>
            <a:normAutofit/>
          </a:bodyPr>
          <a:lstStyle>
            <a:lvl1pPr marL="0" indent="0" algn="l">
              <a:buNone/>
              <a:defRPr sz="2400" b="1">
                <a:latin typeface="Aleo" pitchFamily="2" charset="77"/>
              </a:defRPr>
            </a:lvl1pPr>
          </a:lstStyle>
          <a:p>
            <a:pPr lvl="0"/>
            <a:r>
              <a:rPr lang="en-US"/>
              <a:t>Click to edit Master text styles</a:t>
            </a:r>
          </a:p>
        </p:txBody>
      </p:sp>
      <p:sp>
        <p:nvSpPr>
          <p:cNvPr id="7" name="Text Placeholder 6"/>
          <p:cNvSpPr>
            <a:spLocks noGrp="1"/>
          </p:cNvSpPr>
          <p:nvPr>
            <p:ph type="body" sz="quarter" idx="15"/>
          </p:nvPr>
        </p:nvSpPr>
        <p:spPr>
          <a:xfrm>
            <a:off x="6067839" y="0"/>
            <a:ext cx="3076161" cy="5143500"/>
          </a:xfrm>
          <a:solidFill>
            <a:srgbClr val="CAD2EA">
              <a:alpha val="50196"/>
            </a:srgbClr>
          </a:solidFill>
          <a:ln>
            <a:noFill/>
          </a:ln>
        </p:spPr>
        <p:txBody>
          <a:bodyPr anchor="ctr">
            <a:normAutofit/>
          </a:bodyPr>
          <a:lstStyle>
            <a:lvl1pPr marL="0" indent="0" algn="ctr">
              <a:buNone/>
              <a:defRPr sz="1050">
                <a:latin typeface="Tahoma" panose="020B0604030504040204" pitchFamily="34" charset="0"/>
                <a:ea typeface="Tahoma" panose="020B0604030504040204" pitchFamily="34" charset="0"/>
                <a:cs typeface="Tahoma" panose="020B0604030504040204" pitchFamily="34" charset="0"/>
              </a:defRPr>
            </a:lvl1pPr>
            <a:lvl2pPr marL="342900" indent="0">
              <a:buNone/>
              <a:defRPr sz="1200"/>
            </a:lvl2pPr>
            <a:lvl3pPr marL="685800" indent="0">
              <a:buNone/>
              <a:defRPr sz="1050"/>
            </a:lvl3pPr>
            <a:lvl4pPr marL="1028700" indent="0">
              <a:buNone/>
              <a:defRPr sz="900"/>
            </a:lvl4pPr>
            <a:lvl5pPr marL="1371600" indent="0">
              <a:buNone/>
              <a:defRPr sz="900"/>
            </a:lvl5pPr>
          </a:lstStyle>
          <a:p>
            <a:pPr lvl="0"/>
            <a:r>
              <a:rPr lang="en-US"/>
              <a:t>Click to edit Master text styles</a:t>
            </a:r>
          </a:p>
        </p:txBody>
      </p:sp>
      <p:sp>
        <p:nvSpPr>
          <p:cNvPr id="8" name="Text Placeholder 8"/>
          <p:cNvSpPr>
            <a:spLocks noGrp="1"/>
          </p:cNvSpPr>
          <p:nvPr>
            <p:ph type="body" sz="quarter" idx="16"/>
          </p:nvPr>
        </p:nvSpPr>
        <p:spPr>
          <a:xfrm>
            <a:off x="7040647" y="2297274"/>
            <a:ext cx="1130546" cy="171449"/>
          </a:xfrm>
        </p:spPr>
        <p:txBody>
          <a:bodyPr>
            <a:normAutofit/>
          </a:bodyPr>
          <a:lstStyle>
            <a:lvl1pPr marL="0" indent="0" algn="l">
              <a:buNone/>
              <a:defRPr sz="900" b="0">
                <a:latin typeface="Tahoma" panose="020B0604030504040204" pitchFamily="34" charset="0"/>
                <a:ea typeface="Tahoma" panose="020B0604030504040204" pitchFamily="34" charset="0"/>
                <a:cs typeface="Tahoma" panose="020B0604030504040204" pitchFamily="34" charset="0"/>
              </a:defRPr>
            </a:lvl1pPr>
          </a:lstStyle>
          <a:p>
            <a:pPr lvl="0"/>
            <a:r>
              <a:rPr lang="en-US"/>
              <a:t>Click to edit Master text styles</a:t>
            </a:r>
          </a:p>
        </p:txBody>
      </p:sp>
    </p:spTree>
    <p:extLst>
      <p:ext uri="{BB962C8B-B14F-4D97-AF65-F5344CB8AC3E}">
        <p14:creationId xmlns:p14="http://schemas.microsoft.com/office/powerpoint/2010/main" val="1725521154"/>
      </p:ext>
    </p:extLst>
  </p:cSld>
  <p:clrMapOvr>
    <a:masterClrMapping/>
  </p:clrMapOvr>
  <p:transition spd="slow"/>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tab graphic and description NAVY">
    <p:spTree>
      <p:nvGrpSpPr>
        <p:cNvPr id="1" name=""/>
        <p:cNvGrpSpPr/>
        <p:nvPr/>
      </p:nvGrpSpPr>
      <p:grpSpPr>
        <a:xfrm>
          <a:off x="0" y="0"/>
          <a:ext cx="0" cy="0"/>
          <a:chOff x="0" y="0"/>
          <a:chExt cx="0" cy="0"/>
        </a:xfrm>
      </p:grpSpPr>
      <p:sp>
        <p:nvSpPr>
          <p:cNvPr id="2" name="Title 1"/>
          <p:cNvSpPr>
            <a:spLocks noGrp="1"/>
          </p:cNvSpPr>
          <p:nvPr>
            <p:ph type="title"/>
          </p:nvPr>
        </p:nvSpPr>
        <p:spPr>
          <a:xfrm>
            <a:off x="-86109" y="-147738"/>
            <a:ext cx="2511257" cy="581773"/>
          </a:xfrm>
          <a:prstGeom prst="round2DiagRect">
            <a:avLst>
              <a:gd name="adj1" fmla="val 24968"/>
              <a:gd name="adj2" fmla="val 0"/>
            </a:avLst>
          </a:prstGeom>
          <a:solidFill>
            <a:schemeClr val="tx1"/>
          </a:solidFill>
        </p:spPr>
        <p:txBody>
          <a:bodyPr lIns="365760" anchor="b">
            <a:normAutofit/>
          </a:bodyPr>
          <a:lstStyle>
            <a:lvl1pPr algn="l">
              <a:defRPr sz="1050" b="1" cap="all" baseline="0">
                <a:solidFill>
                  <a:schemeClr val="bg1"/>
                </a:solidFill>
                <a:latin typeface="Tahoma" panose="020B0604030504040204" pitchFamily="34" charset="0"/>
                <a:ea typeface="Tahoma" panose="020B0604030504040204" pitchFamily="34" charset="0"/>
                <a:cs typeface="Tahoma" panose="020B0604030504040204" pitchFamily="34" charset="0"/>
              </a:defRPr>
            </a:lvl1pPr>
          </a:lstStyle>
          <a:p>
            <a:r>
              <a:rPr lang="en-US"/>
              <a:t>Click to edit Master title style</a:t>
            </a:r>
          </a:p>
        </p:txBody>
      </p:sp>
      <p:sp>
        <p:nvSpPr>
          <p:cNvPr id="9" name="Text Placeholder 8"/>
          <p:cNvSpPr>
            <a:spLocks noGrp="1"/>
          </p:cNvSpPr>
          <p:nvPr>
            <p:ph type="body" sz="quarter" idx="13"/>
          </p:nvPr>
        </p:nvSpPr>
        <p:spPr>
          <a:xfrm>
            <a:off x="764929" y="628651"/>
            <a:ext cx="7731371" cy="762000"/>
          </a:xfrm>
        </p:spPr>
        <p:txBody>
          <a:bodyPr>
            <a:normAutofit/>
          </a:bodyPr>
          <a:lstStyle>
            <a:lvl1pPr marL="0" indent="0" algn="ctr">
              <a:buNone/>
              <a:defRPr sz="2400" b="0">
                <a:latin typeface="Aleo" pitchFamily="2" charset="77"/>
              </a:defRPr>
            </a:lvl1pPr>
          </a:lstStyle>
          <a:p>
            <a:pPr lvl="0"/>
            <a:r>
              <a:rPr lang="en-US"/>
              <a:t>Click to edit Master text styles</a:t>
            </a:r>
          </a:p>
        </p:txBody>
      </p:sp>
      <p:sp>
        <p:nvSpPr>
          <p:cNvPr id="7" name="Text Placeholder 6"/>
          <p:cNvSpPr>
            <a:spLocks noGrp="1"/>
          </p:cNvSpPr>
          <p:nvPr>
            <p:ph type="body" sz="quarter" idx="15"/>
          </p:nvPr>
        </p:nvSpPr>
        <p:spPr>
          <a:xfrm>
            <a:off x="0" y="1585267"/>
            <a:ext cx="9144000" cy="3558233"/>
          </a:xfrm>
          <a:solidFill>
            <a:srgbClr val="CAD2EA">
              <a:alpha val="50196"/>
            </a:srgbClr>
          </a:solidFill>
          <a:ln>
            <a:noFill/>
          </a:ln>
        </p:spPr>
        <p:txBody>
          <a:bodyPr anchor="ctr">
            <a:normAutofit/>
          </a:bodyPr>
          <a:lstStyle>
            <a:lvl1pPr marL="0" indent="0" algn="ctr">
              <a:buNone/>
              <a:defRPr sz="1050">
                <a:latin typeface="Tahoma" panose="020B0604030504040204" pitchFamily="34" charset="0"/>
                <a:ea typeface="Tahoma" panose="020B0604030504040204" pitchFamily="34" charset="0"/>
                <a:cs typeface="Tahoma" panose="020B0604030504040204" pitchFamily="34" charset="0"/>
              </a:defRPr>
            </a:lvl1pPr>
            <a:lvl2pPr marL="342900" indent="0">
              <a:buNone/>
              <a:defRPr sz="1200"/>
            </a:lvl2pPr>
            <a:lvl3pPr marL="685800" indent="0">
              <a:buNone/>
              <a:defRPr sz="1050"/>
            </a:lvl3pPr>
            <a:lvl4pPr marL="1028700" indent="0">
              <a:buNone/>
              <a:defRPr sz="900"/>
            </a:lvl4pPr>
            <a:lvl5pPr marL="1371600" indent="0">
              <a:buNone/>
              <a:defRPr sz="900"/>
            </a:lvl5pPr>
          </a:lstStyle>
          <a:p>
            <a:pPr lvl="0"/>
            <a:r>
              <a:rPr lang="en-US"/>
              <a:t>Click to edit Master text styles</a:t>
            </a:r>
          </a:p>
        </p:txBody>
      </p:sp>
      <p:sp>
        <p:nvSpPr>
          <p:cNvPr id="4" name="Text Placeholder 8"/>
          <p:cNvSpPr>
            <a:spLocks noGrp="1"/>
          </p:cNvSpPr>
          <p:nvPr>
            <p:ph type="body" sz="quarter" idx="16"/>
          </p:nvPr>
        </p:nvSpPr>
        <p:spPr>
          <a:xfrm>
            <a:off x="4065342" y="3192934"/>
            <a:ext cx="1130546" cy="171449"/>
          </a:xfrm>
        </p:spPr>
        <p:txBody>
          <a:bodyPr>
            <a:normAutofit/>
          </a:bodyPr>
          <a:lstStyle>
            <a:lvl1pPr marL="0" indent="0" algn="l">
              <a:buNone/>
              <a:defRPr sz="900" b="0">
                <a:latin typeface="Tahoma" panose="020B0604030504040204" pitchFamily="34" charset="0"/>
                <a:ea typeface="Tahoma" panose="020B0604030504040204" pitchFamily="34" charset="0"/>
                <a:cs typeface="Tahoma" panose="020B0604030504040204" pitchFamily="34" charset="0"/>
              </a:defRPr>
            </a:lvl1pPr>
          </a:lstStyle>
          <a:p>
            <a:pPr lvl="0"/>
            <a:r>
              <a:rPr lang="en-US"/>
              <a:t>Click to edit Master text styles</a:t>
            </a:r>
          </a:p>
        </p:txBody>
      </p:sp>
    </p:spTree>
    <p:extLst>
      <p:ext uri="{BB962C8B-B14F-4D97-AF65-F5344CB8AC3E}">
        <p14:creationId xmlns:p14="http://schemas.microsoft.com/office/powerpoint/2010/main" val="1871607820"/>
      </p:ext>
    </p:extLst>
  </p:cSld>
  <p:clrMapOvr>
    <a:masterClrMapping/>
  </p:clrMapOvr>
  <p:transition spd="slow"/>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tab title content PURPLE">
    <p:spTree>
      <p:nvGrpSpPr>
        <p:cNvPr id="1" name=""/>
        <p:cNvGrpSpPr/>
        <p:nvPr/>
      </p:nvGrpSpPr>
      <p:grpSpPr>
        <a:xfrm>
          <a:off x="0" y="0"/>
          <a:ext cx="0" cy="0"/>
          <a:chOff x="0" y="0"/>
          <a:chExt cx="0" cy="0"/>
        </a:xfrm>
      </p:grpSpPr>
      <p:sp>
        <p:nvSpPr>
          <p:cNvPr id="2" name="Title 1"/>
          <p:cNvSpPr>
            <a:spLocks noGrp="1"/>
          </p:cNvSpPr>
          <p:nvPr>
            <p:ph type="title"/>
          </p:nvPr>
        </p:nvSpPr>
        <p:spPr>
          <a:xfrm>
            <a:off x="-86109" y="-147738"/>
            <a:ext cx="2511257" cy="581773"/>
          </a:xfrm>
          <a:prstGeom prst="round2DiagRect">
            <a:avLst>
              <a:gd name="adj1" fmla="val 24968"/>
              <a:gd name="adj2" fmla="val 0"/>
            </a:avLst>
          </a:prstGeom>
          <a:solidFill>
            <a:schemeClr val="bg2"/>
          </a:solidFill>
        </p:spPr>
        <p:txBody>
          <a:bodyPr lIns="365760" anchor="b">
            <a:normAutofit/>
          </a:bodyPr>
          <a:lstStyle>
            <a:lvl1pPr algn="l">
              <a:defRPr sz="1050" b="1" cap="all" baseline="0">
                <a:solidFill>
                  <a:schemeClr val="bg1"/>
                </a:solidFill>
                <a:latin typeface="Tahoma" panose="020B0604030504040204" pitchFamily="34" charset="0"/>
                <a:ea typeface="Tahoma" panose="020B0604030504040204" pitchFamily="34" charset="0"/>
                <a:cs typeface="Tahoma" panose="020B0604030504040204" pitchFamily="34" charset="0"/>
              </a:defRPr>
            </a:lvl1pPr>
          </a:lstStyle>
          <a:p>
            <a:r>
              <a:rPr lang="en-US"/>
              <a:t>Click to edit Master title style</a:t>
            </a:r>
          </a:p>
        </p:txBody>
      </p:sp>
      <p:sp>
        <p:nvSpPr>
          <p:cNvPr id="3" name="Content Placeholder 2"/>
          <p:cNvSpPr>
            <a:spLocks noGrp="1"/>
          </p:cNvSpPr>
          <p:nvPr>
            <p:ph idx="1"/>
          </p:nvPr>
        </p:nvSpPr>
        <p:spPr>
          <a:xfrm>
            <a:off x="764931" y="2098996"/>
            <a:ext cx="7614139" cy="2610469"/>
          </a:xfrm>
        </p:spPr>
        <p:txBody>
          <a:bodyPr>
            <a:normAutofit/>
          </a:bodyPr>
          <a:lstStyle>
            <a:lvl1pPr marL="171450" indent="-171450">
              <a:buFontTx/>
              <a:buBlip>
                <a:blip r:embed="rId2"/>
              </a:buBlip>
              <a:defRPr sz="1800">
                <a:latin typeface="Tahoma" panose="020B0604030504040204" pitchFamily="34" charset="0"/>
                <a:ea typeface="Tahoma" panose="020B0604030504040204" pitchFamily="34" charset="0"/>
                <a:cs typeface="Tahoma" panose="020B0604030504040204" pitchFamily="34" charset="0"/>
              </a:defRPr>
            </a:lvl1pPr>
            <a:lvl2pPr marL="514350" indent="-171450">
              <a:buFontTx/>
              <a:buBlip>
                <a:blip r:embed="rId2"/>
              </a:buBlip>
              <a:defRPr sz="1500">
                <a:latin typeface="Tahoma" panose="020B0604030504040204" pitchFamily="34" charset="0"/>
                <a:ea typeface="Tahoma" panose="020B0604030504040204" pitchFamily="34" charset="0"/>
                <a:cs typeface="Tahoma" panose="020B0604030504040204" pitchFamily="34" charset="0"/>
              </a:defRPr>
            </a:lvl2pPr>
            <a:lvl3pPr marL="857250" indent="-171450">
              <a:buFontTx/>
              <a:buBlip>
                <a:blip r:embed="rId2"/>
              </a:buBlip>
              <a:defRPr sz="1350">
                <a:latin typeface="Tahoma" panose="020B0604030504040204" pitchFamily="34" charset="0"/>
                <a:ea typeface="Tahoma" panose="020B0604030504040204" pitchFamily="34" charset="0"/>
                <a:cs typeface="Tahoma" panose="020B0604030504040204" pitchFamily="34" charset="0"/>
              </a:defRPr>
            </a:lvl3pPr>
            <a:lvl4pPr marL="1200150" indent="-171450">
              <a:buFontTx/>
              <a:buBlip>
                <a:blip r:embed="rId2"/>
              </a:buBlip>
              <a:defRPr sz="1200">
                <a:latin typeface="Tahoma" panose="020B0604030504040204" pitchFamily="34" charset="0"/>
                <a:ea typeface="Tahoma" panose="020B0604030504040204" pitchFamily="34" charset="0"/>
                <a:cs typeface="Tahoma" panose="020B0604030504040204" pitchFamily="34" charset="0"/>
              </a:defRPr>
            </a:lvl4pPr>
            <a:lvl5pPr marL="1543050" indent="-171450">
              <a:buFontTx/>
              <a:buBlip>
                <a:blip r:embed="rId2"/>
              </a:buBlip>
              <a:defRPr sz="1200">
                <a:latin typeface="Tahoma" panose="020B0604030504040204" pitchFamily="34" charset="0"/>
                <a:ea typeface="Tahoma" panose="020B0604030504040204" pitchFamily="34" charset="0"/>
                <a:cs typeface="Tahoma" panose="020B060403050404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ext Placeholder 8"/>
          <p:cNvSpPr>
            <a:spLocks noGrp="1"/>
          </p:cNvSpPr>
          <p:nvPr>
            <p:ph type="body" sz="quarter" idx="13"/>
          </p:nvPr>
        </p:nvSpPr>
        <p:spPr>
          <a:xfrm>
            <a:off x="764930" y="1049499"/>
            <a:ext cx="7614139" cy="742949"/>
          </a:xfrm>
        </p:spPr>
        <p:txBody>
          <a:bodyPr>
            <a:normAutofit/>
          </a:bodyPr>
          <a:lstStyle>
            <a:lvl1pPr marL="0" indent="0" algn="l">
              <a:buNone/>
              <a:defRPr sz="2400" b="1">
                <a:latin typeface="Aleo" pitchFamily="2" charset="77"/>
              </a:defRPr>
            </a:lvl1pPr>
          </a:lstStyle>
          <a:p>
            <a:pPr lvl="0"/>
            <a:r>
              <a:rPr lang="en-US"/>
              <a:t>Click to edit Master text styles</a:t>
            </a:r>
          </a:p>
        </p:txBody>
      </p:sp>
    </p:spTree>
    <p:extLst>
      <p:ext uri="{BB962C8B-B14F-4D97-AF65-F5344CB8AC3E}">
        <p14:creationId xmlns:p14="http://schemas.microsoft.com/office/powerpoint/2010/main" val="1955831311"/>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tab title content GOLD">
    <p:spTree>
      <p:nvGrpSpPr>
        <p:cNvPr id="1" name=""/>
        <p:cNvGrpSpPr/>
        <p:nvPr/>
      </p:nvGrpSpPr>
      <p:grpSpPr>
        <a:xfrm>
          <a:off x="0" y="0"/>
          <a:ext cx="0" cy="0"/>
          <a:chOff x="0" y="0"/>
          <a:chExt cx="0" cy="0"/>
        </a:xfrm>
      </p:grpSpPr>
      <p:sp>
        <p:nvSpPr>
          <p:cNvPr id="2" name="Title 1"/>
          <p:cNvSpPr>
            <a:spLocks noGrp="1"/>
          </p:cNvSpPr>
          <p:nvPr>
            <p:ph type="title"/>
          </p:nvPr>
        </p:nvSpPr>
        <p:spPr>
          <a:xfrm>
            <a:off x="-86109" y="-147738"/>
            <a:ext cx="2511257" cy="581773"/>
          </a:xfrm>
          <a:prstGeom prst="round2DiagRect">
            <a:avLst>
              <a:gd name="adj1" fmla="val 24968"/>
              <a:gd name="adj2" fmla="val 0"/>
            </a:avLst>
          </a:prstGeom>
          <a:solidFill>
            <a:schemeClr val="tx2"/>
          </a:solidFill>
        </p:spPr>
        <p:txBody>
          <a:bodyPr lIns="365760" anchor="b">
            <a:normAutofit/>
          </a:bodyPr>
          <a:lstStyle>
            <a:lvl1pPr algn="l">
              <a:defRPr sz="1050" b="1" cap="all" baseline="0">
                <a:solidFill>
                  <a:schemeClr val="bg1"/>
                </a:solidFill>
                <a:latin typeface="Tahoma" panose="020B0604030504040204" pitchFamily="34" charset="0"/>
                <a:ea typeface="Tahoma" panose="020B0604030504040204" pitchFamily="34" charset="0"/>
                <a:cs typeface="Tahoma" panose="020B0604030504040204" pitchFamily="34" charset="0"/>
              </a:defRPr>
            </a:lvl1pPr>
          </a:lstStyle>
          <a:p>
            <a:r>
              <a:rPr lang="en-US"/>
              <a:t>Click to edit Master title style</a:t>
            </a:r>
          </a:p>
        </p:txBody>
      </p:sp>
      <p:sp>
        <p:nvSpPr>
          <p:cNvPr id="3" name="Content Placeholder 2"/>
          <p:cNvSpPr>
            <a:spLocks noGrp="1"/>
          </p:cNvSpPr>
          <p:nvPr>
            <p:ph idx="1"/>
          </p:nvPr>
        </p:nvSpPr>
        <p:spPr>
          <a:xfrm>
            <a:off x="764931" y="2098996"/>
            <a:ext cx="7614139" cy="2610469"/>
          </a:xfrm>
        </p:spPr>
        <p:txBody>
          <a:bodyPr>
            <a:normAutofit/>
          </a:bodyPr>
          <a:lstStyle>
            <a:lvl1pPr marL="171450" indent="-171450">
              <a:buFontTx/>
              <a:buBlip>
                <a:blip r:embed="rId2"/>
              </a:buBlip>
              <a:defRPr sz="1800">
                <a:latin typeface="Tahoma" panose="020B0604030504040204" pitchFamily="34" charset="0"/>
                <a:ea typeface="Tahoma" panose="020B0604030504040204" pitchFamily="34" charset="0"/>
                <a:cs typeface="Tahoma" panose="020B0604030504040204" pitchFamily="34" charset="0"/>
              </a:defRPr>
            </a:lvl1pPr>
            <a:lvl2pPr marL="514350" indent="-171450">
              <a:buFontTx/>
              <a:buBlip>
                <a:blip r:embed="rId2"/>
              </a:buBlip>
              <a:defRPr sz="1500">
                <a:latin typeface="Tahoma" panose="020B0604030504040204" pitchFamily="34" charset="0"/>
                <a:ea typeface="Tahoma" panose="020B0604030504040204" pitchFamily="34" charset="0"/>
                <a:cs typeface="Tahoma" panose="020B0604030504040204" pitchFamily="34" charset="0"/>
              </a:defRPr>
            </a:lvl2pPr>
            <a:lvl3pPr marL="857250" indent="-171450">
              <a:buFontTx/>
              <a:buBlip>
                <a:blip r:embed="rId2"/>
              </a:buBlip>
              <a:defRPr sz="1350">
                <a:latin typeface="Tahoma" panose="020B0604030504040204" pitchFamily="34" charset="0"/>
                <a:ea typeface="Tahoma" panose="020B0604030504040204" pitchFamily="34" charset="0"/>
                <a:cs typeface="Tahoma" panose="020B0604030504040204" pitchFamily="34" charset="0"/>
              </a:defRPr>
            </a:lvl3pPr>
            <a:lvl4pPr marL="1200150" indent="-171450">
              <a:buFontTx/>
              <a:buBlip>
                <a:blip r:embed="rId2"/>
              </a:buBlip>
              <a:defRPr sz="1200">
                <a:latin typeface="Tahoma" panose="020B0604030504040204" pitchFamily="34" charset="0"/>
                <a:ea typeface="Tahoma" panose="020B0604030504040204" pitchFamily="34" charset="0"/>
                <a:cs typeface="Tahoma" panose="020B0604030504040204" pitchFamily="34" charset="0"/>
              </a:defRPr>
            </a:lvl4pPr>
            <a:lvl5pPr marL="1543050" indent="-171450">
              <a:buFontTx/>
              <a:buBlip>
                <a:blip r:embed="rId2"/>
              </a:buBlip>
              <a:defRPr sz="1200">
                <a:latin typeface="Tahoma" panose="020B0604030504040204" pitchFamily="34" charset="0"/>
                <a:ea typeface="Tahoma" panose="020B0604030504040204" pitchFamily="34" charset="0"/>
                <a:cs typeface="Tahoma" panose="020B060403050404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ext Placeholder 8"/>
          <p:cNvSpPr>
            <a:spLocks noGrp="1"/>
          </p:cNvSpPr>
          <p:nvPr>
            <p:ph type="body" sz="quarter" idx="13"/>
          </p:nvPr>
        </p:nvSpPr>
        <p:spPr>
          <a:xfrm>
            <a:off x="764930" y="1049499"/>
            <a:ext cx="7614139" cy="742949"/>
          </a:xfrm>
        </p:spPr>
        <p:txBody>
          <a:bodyPr>
            <a:normAutofit/>
          </a:bodyPr>
          <a:lstStyle>
            <a:lvl1pPr marL="0" indent="0" algn="l">
              <a:buNone/>
              <a:defRPr sz="2400" b="1">
                <a:latin typeface="Aleo" pitchFamily="2" charset="77"/>
              </a:defRPr>
            </a:lvl1pPr>
          </a:lstStyle>
          <a:p>
            <a:pPr lvl="0"/>
            <a:r>
              <a:rPr lang="en-US"/>
              <a:t>Click to edit Master text styles</a:t>
            </a:r>
          </a:p>
        </p:txBody>
      </p:sp>
    </p:spTree>
    <p:extLst>
      <p:ext uri="{BB962C8B-B14F-4D97-AF65-F5344CB8AC3E}">
        <p14:creationId xmlns:p14="http://schemas.microsoft.com/office/powerpoint/2010/main" val="1546483122"/>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tab sidebar GOLD">
    <p:spTree>
      <p:nvGrpSpPr>
        <p:cNvPr id="1" name=""/>
        <p:cNvGrpSpPr/>
        <p:nvPr/>
      </p:nvGrpSpPr>
      <p:grpSpPr>
        <a:xfrm>
          <a:off x="0" y="0"/>
          <a:ext cx="0" cy="0"/>
          <a:chOff x="0" y="0"/>
          <a:chExt cx="0" cy="0"/>
        </a:xfrm>
      </p:grpSpPr>
      <p:sp>
        <p:nvSpPr>
          <p:cNvPr id="2" name="Title 1"/>
          <p:cNvSpPr>
            <a:spLocks noGrp="1"/>
          </p:cNvSpPr>
          <p:nvPr>
            <p:ph type="title"/>
          </p:nvPr>
        </p:nvSpPr>
        <p:spPr>
          <a:xfrm>
            <a:off x="-86109" y="-147738"/>
            <a:ext cx="2511257" cy="581773"/>
          </a:xfrm>
          <a:prstGeom prst="round2DiagRect">
            <a:avLst>
              <a:gd name="adj1" fmla="val 24968"/>
              <a:gd name="adj2" fmla="val 0"/>
            </a:avLst>
          </a:prstGeom>
          <a:solidFill>
            <a:schemeClr val="tx2"/>
          </a:solidFill>
        </p:spPr>
        <p:txBody>
          <a:bodyPr lIns="365760" anchor="b">
            <a:normAutofit/>
          </a:bodyPr>
          <a:lstStyle>
            <a:lvl1pPr algn="l">
              <a:defRPr sz="1050" b="1" cap="all" baseline="0">
                <a:solidFill>
                  <a:schemeClr val="bg1"/>
                </a:solidFill>
                <a:latin typeface="Tahoma" panose="020B0604030504040204" pitchFamily="34" charset="0"/>
                <a:ea typeface="Tahoma" panose="020B0604030504040204" pitchFamily="34" charset="0"/>
                <a:cs typeface="Tahoma" panose="020B0604030504040204" pitchFamily="34" charset="0"/>
              </a:defRPr>
            </a:lvl1pPr>
          </a:lstStyle>
          <a:p>
            <a:r>
              <a:rPr lang="en-US"/>
              <a:t>Click to edit Master title style</a:t>
            </a:r>
          </a:p>
        </p:txBody>
      </p:sp>
      <p:sp>
        <p:nvSpPr>
          <p:cNvPr id="3" name="Content Placeholder 2"/>
          <p:cNvSpPr>
            <a:spLocks noGrp="1"/>
          </p:cNvSpPr>
          <p:nvPr>
            <p:ph idx="1"/>
          </p:nvPr>
        </p:nvSpPr>
        <p:spPr>
          <a:xfrm>
            <a:off x="764931" y="2098996"/>
            <a:ext cx="4706561" cy="2610469"/>
          </a:xfrm>
        </p:spPr>
        <p:txBody>
          <a:bodyPr>
            <a:normAutofit/>
          </a:bodyPr>
          <a:lstStyle>
            <a:lvl1pPr marL="171450" indent="-171450">
              <a:buFontTx/>
              <a:buBlip>
                <a:blip r:embed="rId2"/>
              </a:buBlip>
              <a:defRPr sz="1800">
                <a:latin typeface="Tahoma" panose="020B0604030504040204" pitchFamily="34" charset="0"/>
                <a:ea typeface="Tahoma" panose="020B0604030504040204" pitchFamily="34" charset="0"/>
                <a:cs typeface="Tahoma" panose="020B0604030504040204" pitchFamily="34" charset="0"/>
              </a:defRPr>
            </a:lvl1pPr>
            <a:lvl2pPr marL="514350" indent="-171450">
              <a:buFontTx/>
              <a:buBlip>
                <a:blip r:embed="rId2"/>
              </a:buBlip>
              <a:defRPr sz="1500">
                <a:latin typeface="Tahoma" panose="020B0604030504040204" pitchFamily="34" charset="0"/>
                <a:ea typeface="Tahoma" panose="020B0604030504040204" pitchFamily="34" charset="0"/>
                <a:cs typeface="Tahoma" panose="020B0604030504040204" pitchFamily="34" charset="0"/>
              </a:defRPr>
            </a:lvl2pPr>
            <a:lvl3pPr marL="857250" indent="-171450">
              <a:buFontTx/>
              <a:buBlip>
                <a:blip r:embed="rId2"/>
              </a:buBlip>
              <a:defRPr sz="1350">
                <a:latin typeface="Tahoma" panose="020B0604030504040204" pitchFamily="34" charset="0"/>
                <a:ea typeface="Tahoma" panose="020B0604030504040204" pitchFamily="34" charset="0"/>
                <a:cs typeface="Tahoma" panose="020B0604030504040204" pitchFamily="34" charset="0"/>
              </a:defRPr>
            </a:lvl3pPr>
            <a:lvl4pPr marL="1200150" indent="-171450">
              <a:buFontTx/>
              <a:buBlip>
                <a:blip r:embed="rId2"/>
              </a:buBlip>
              <a:defRPr sz="1200">
                <a:latin typeface="Tahoma" panose="020B0604030504040204" pitchFamily="34" charset="0"/>
                <a:ea typeface="Tahoma" panose="020B0604030504040204" pitchFamily="34" charset="0"/>
                <a:cs typeface="Tahoma" panose="020B0604030504040204" pitchFamily="34" charset="0"/>
              </a:defRPr>
            </a:lvl4pPr>
            <a:lvl5pPr marL="1543050" indent="-171450">
              <a:buFontTx/>
              <a:buBlip>
                <a:blip r:embed="rId2"/>
              </a:buBlip>
              <a:defRPr sz="1200">
                <a:latin typeface="Tahoma" panose="020B0604030504040204" pitchFamily="34" charset="0"/>
                <a:ea typeface="Tahoma" panose="020B0604030504040204" pitchFamily="34" charset="0"/>
                <a:cs typeface="Tahoma" panose="020B060403050404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ext Placeholder 8"/>
          <p:cNvSpPr>
            <a:spLocks noGrp="1"/>
          </p:cNvSpPr>
          <p:nvPr>
            <p:ph type="body" sz="quarter" idx="13"/>
          </p:nvPr>
        </p:nvSpPr>
        <p:spPr>
          <a:xfrm>
            <a:off x="764930" y="1049499"/>
            <a:ext cx="4706561" cy="742949"/>
          </a:xfrm>
        </p:spPr>
        <p:txBody>
          <a:bodyPr>
            <a:normAutofit/>
          </a:bodyPr>
          <a:lstStyle>
            <a:lvl1pPr marL="0" indent="0" algn="l">
              <a:buNone/>
              <a:defRPr sz="2400" b="1">
                <a:latin typeface="Aleo" pitchFamily="2" charset="77"/>
              </a:defRPr>
            </a:lvl1pPr>
          </a:lstStyle>
          <a:p>
            <a:pPr lvl="0"/>
            <a:r>
              <a:rPr lang="en-US"/>
              <a:t>Click to edit Master text styles</a:t>
            </a:r>
          </a:p>
        </p:txBody>
      </p:sp>
      <p:sp>
        <p:nvSpPr>
          <p:cNvPr id="7" name="Text Placeholder 6"/>
          <p:cNvSpPr>
            <a:spLocks noGrp="1"/>
          </p:cNvSpPr>
          <p:nvPr>
            <p:ph type="body" sz="quarter" idx="15"/>
          </p:nvPr>
        </p:nvSpPr>
        <p:spPr>
          <a:xfrm>
            <a:off x="6067839" y="0"/>
            <a:ext cx="3076161" cy="5143500"/>
          </a:xfrm>
          <a:solidFill>
            <a:schemeClr val="accent6">
              <a:lumMod val="20000"/>
              <a:lumOff val="80000"/>
              <a:alpha val="50196"/>
            </a:schemeClr>
          </a:solidFill>
          <a:ln>
            <a:noFill/>
          </a:ln>
        </p:spPr>
        <p:txBody>
          <a:bodyPr anchor="ctr">
            <a:normAutofit/>
          </a:bodyPr>
          <a:lstStyle>
            <a:lvl1pPr marL="0" indent="0" algn="ctr">
              <a:buNone/>
              <a:defRPr sz="1050">
                <a:latin typeface="Tahoma" panose="020B0604030504040204" pitchFamily="34" charset="0"/>
                <a:ea typeface="Tahoma" panose="020B0604030504040204" pitchFamily="34" charset="0"/>
                <a:cs typeface="Tahoma" panose="020B0604030504040204" pitchFamily="34" charset="0"/>
              </a:defRPr>
            </a:lvl1pPr>
            <a:lvl2pPr marL="342900" indent="0">
              <a:buNone/>
              <a:defRPr sz="1200"/>
            </a:lvl2pPr>
            <a:lvl3pPr marL="685800" indent="0">
              <a:buNone/>
              <a:defRPr sz="1050"/>
            </a:lvl3pPr>
            <a:lvl4pPr marL="1028700" indent="0">
              <a:buNone/>
              <a:defRPr sz="900"/>
            </a:lvl4pPr>
            <a:lvl5pPr marL="1371600" indent="0">
              <a:buNone/>
              <a:defRPr sz="900"/>
            </a:lvl5pPr>
          </a:lstStyle>
          <a:p>
            <a:pPr lvl="0"/>
            <a:r>
              <a:rPr lang="en-US"/>
              <a:t>Click to edit Master text styles</a:t>
            </a:r>
          </a:p>
        </p:txBody>
      </p:sp>
      <p:sp>
        <p:nvSpPr>
          <p:cNvPr id="4" name="Text Placeholder 8"/>
          <p:cNvSpPr>
            <a:spLocks noGrp="1"/>
          </p:cNvSpPr>
          <p:nvPr>
            <p:ph type="body" sz="quarter" idx="16"/>
          </p:nvPr>
        </p:nvSpPr>
        <p:spPr>
          <a:xfrm>
            <a:off x="7040647" y="2297274"/>
            <a:ext cx="1130546" cy="171449"/>
          </a:xfrm>
        </p:spPr>
        <p:txBody>
          <a:bodyPr>
            <a:normAutofit/>
          </a:bodyPr>
          <a:lstStyle>
            <a:lvl1pPr marL="0" indent="0" algn="l">
              <a:buNone/>
              <a:defRPr sz="900" b="0">
                <a:latin typeface="Tahoma" panose="020B0604030504040204" pitchFamily="34" charset="0"/>
                <a:ea typeface="Tahoma" panose="020B0604030504040204" pitchFamily="34" charset="0"/>
                <a:cs typeface="Tahoma" panose="020B0604030504040204" pitchFamily="34" charset="0"/>
              </a:defRPr>
            </a:lvl1pPr>
          </a:lstStyle>
          <a:p>
            <a:pPr lvl="0"/>
            <a:r>
              <a:rPr lang="en-US"/>
              <a:t>Click to edit Master text styles</a:t>
            </a:r>
          </a:p>
        </p:txBody>
      </p:sp>
    </p:spTree>
    <p:extLst>
      <p:ext uri="{BB962C8B-B14F-4D97-AF65-F5344CB8AC3E}">
        <p14:creationId xmlns:p14="http://schemas.microsoft.com/office/powerpoint/2010/main" val="821295352"/>
      </p:ext>
    </p:extLst>
  </p:cSld>
  <p:clrMapOvr>
    <a:masterClrMapping/>
  </p:clrMapOvr>
  <p:transition spd="slow"/>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tab graphic and description GOLD">
    <p:spTree>
      <p:nvGrpSpPr>
        <p:cNvPr id="1" name=""/>
        <p:cNvGrpSpPr/>
        <p:nvPr/>
      </p:nvGrpSpPr>
      <p:grpSpPr>
        <a:xfrm>
          <a:off x="0" y="0"/>
          <a:ext cx="0" cy="0"/>
          <a:chOff x="0" y="0"/>
          <a:chExt cx="0" cy="0"/>
        </a:xfrm>
      </p:grpSpPr>
      <p:sp>
        <p:nvSpPr>
          <p:cNvPr id="2" name="Title 1"/>
          <p:cNvSpPr>
            <a:spLocks noGrp="1"/>
          </p:cNvSpPr>
          <p:nvPr>
            <p:ph type="title"/>
          </p:nvPr>
        </p:nvSpPr>
        <p:spPr>
          <a:xfrm>
            <a:off x="-86109" y="-147738"/>
            <a:ext cx="2511257" cy="581773"/>
          </a:xfrm>
          <a:prstGeom prst="round2DiagRect">
            <a:avLst>
              <a:gd name="adj1" fmla="val 24968"/>
              <a:gd name="adj2" fmla="val 0"/>
            </a:avLst>
          </a:prstGeom>
          <a:solidFill>
            <a:schemeClr val="tx2"/>
          </a:solidFill>
        </p:spPr>
        <p:txBody>
          <a:bodyPr lIns="365760" anchor="b">
            <a:normAutofit/>
          </a:bodyPr>
          <a:lstStyle>
            <a:lvl1pPr algn="l">
              <a:defRPr sz="1050" b="1" cap="all" baseline="0">
                <a:solidFill>
                  <a:schemeClr val="bg1"/>
                </a:solidFill>
                <a:latin typeface="Tahoma" panose="020B0604030504040204" pitchFamily="34" charset="0"/>
                <a:ea typeface="Tahoma" panose="020B0604030504040204" pitchFamily="34" charset="0"/>
                <a:cs typeface="Tahoma" panose="020B0604030504040204" pitchFamily="34" charset="0"/>
              </a:defRPr>
            </a:lvl1pPr>
          </a:lstStyle>
          <a:p>
            <a:r>
              <a:rPr lang="en-US"/>
              <a:t>Click to edit Master title style</a:t>
            </a:r>
          </a:p>
        </p:txBody>
      </p:sp>
      <p:sp>
        <p:nvSpPr>
          <p:cNvPr id="9" name="Text Placeholder 8"/>
          <p:cNvSpPr>
            <a:spLocks noGrp="1"/>
          </p:cNvSpPr>
          <p:nvPr>
            <p:ph type="body" sz="quarter" idx="13"/>
          </p:nvPr>
        </p:nvSpPr>
        <p:spPr>
          <a:xfrm>
            <a:off x="764929" y="628651"/>
            <a:ext cx="7731371" cy="762000"/>
          </a:xfrm>
        </p:spPr>
        <p:txBody>
          <a:bodyPr>
            <a:normAutofit/>
          </a:bodyPr>
          <a:lstStyle>
            <a:lvl1pPr marL="0" indent="0" algn="ctr">
              <a:buNone/>
              <a:defRPr sz="2400" b="0">
                <a:latin typeface="Aleo" pitchFamily="2" charset="77"/>
              </a:defRPr>
            </a:lvl1pPr>
          </a:lstStyle>
          <a:p>
            <a:pPr lvl="0"/>
            <a:r>
              <a:rPr lang="en-US"/>
              <a:t>Click to edit Master text styles</a:t>
            </a:r>
          </a:p>
        </p:txBody>
      </p:sp>
      <p:sp>
        <p:nvSpPr>
          <p:cNvPr id="3" name="Text Placeholder 8"/>
          <p:cNvSpPr>
            <a:spLocks noGrp="1"/>
          </p:cNvSpPr>
          <p:nvPr>
            <p:ph type="body" sz="quarter" idx="16"/>
          </p:nvPr>
        </p:nvSpPr>
        <p:spPr>
          <a:xfrm>
            <a:off x="4065342" y="3192934"/>
            <a:ext cx="1130546" cy="171449"/>
          </a:xfrm>
        </p:spPr>
        <p:txBody>
          <a:bodyPr>
            <a:normAutofit/>
          </a:bodyPr>
          <a:lstStyle>
            <a:lvl1pPr marL="0" indent="0" algn="l">
              <a:buNone/>
              <a:defRPr sz="900" b="0">
                <a:latin typeface="Tahoma" panose="020B0604030504040204" pitchFamily="34" charset="0"/>
                <a:ea typeface="Tahoma" panose="020B0604030504040204" pitchFamily="34" charset="0"/>
                <a:cs typeface="Tahoma" panose="020B0604030504040204" pitchFamily="34" charset="0"/>
              </a:defRPr>
            </a:lvl1pPr>
          </a:lstStyle>
          <a:p>
            <a:pPr lvl="0"/>
            <a:r>
              <a:rPr lang="en-US"/>
              <a:t>Click to edit Master text styles</a:t>
            </a:r>
          </a:p>
        </p:txBody>
      </p:sp>
      <p:sp>
        <p:nvSpPr>
          <p:cNvPr id="4" name="Text Placeholder 6"/>
          <p:cNvSpPr>
            <a:spLocks noGrp="1"/>
          </p:cNvSpPr>
          <p:nvPr>
            <p:ph type="body" sz="quarter" idx="17"/>
          </p:nvPr>
        </p:nvSpPr>
        <p:spPr>
          <a:xfrm>
            <a:off x="0" y="1585266"/>
            <a:ext cx="9144000" cy="3558234"/>
          </a:xfrm>
          <a:solidFill>
            <a:schemeClr val="accent6">
              <a:lumMod val="20000"/>
              <a:lumOff val="80000"/>
              <a:alpha val="50196"/>
            </a:schemeClr>
          </a:solidFill>
          <a:ln>
            <a:noFill/>
          </a:ln>
        </p:spPr>
        <p:txBody>
          <a:bodyPr anchor="ctr">
            <a:normAutofit/>
          </a:bodyPr>
          <a:lstStyle>
            <a:lvl1pPr marL="0" indent="0" algn="ctr">
              <a:buNone/>
              <a:defRPr sz="1050">
                <a:latin typeface="Tahoma" panose="020B0604030504040204" pitchFamily="34" charset="0"/>
                <a:ea typeface="Tahoma" panose="020B0604030504040204" pitchFamily="34" charset="0"/>
                <a:cs typeface="Tahoma" panose="020B0604030504040204" pitchFamily="34" charset="0"/>
              </a:defRPr>
            </a:lvl1pPr>
            <a:lvl2pPr marL="342900" indent="0">
              <a:buNone/>
              <a:defRPr sz="1200"/>
            </a:lvl2pPr>
            <a:lvl3pPr marL="685800" indent="0">
              <a:buNone/>
              <a:defRPr sz="1050"/>
            </a:lvl3pPr>
            <a:lvl4pPr marL="1028700" indent="0">
              <a:buNone/>
              <a:defRPr sz="900"/>
            </a:lvl4pPr>
            <a:lvl5pPr marL="1371600" indent="0">
              <a:buNone/>
              <a:defRPr sz="900"/>
            </a:lvl5pPr>
          </a:lstStyle>
          <a:p>
            <a:pPr lvl="0"/>
            <a:r>
              <a:rPr lang="en-US"/>
              <a:t>Click to edit Master text styles</a:t>
            </a:r>
          </a:p>
        </p:txBody>
      </p:sp>
    </p:spTree>
    <p:extLst>
      <p:ext uri="{BB962C8B-B14F-4D97-AF65-F5344CB8AC3E}">
        <p14:creationId xmlns:p14="http://schemas.microsoft.com/office/powerpoint/2010/main" val="3878442393"/>
      </p:ext>
    </p:extLst>
  </p:cSld>
  <p:clrMapOvr>
    <a:masterClrMapping/>
  </p:clrMapOvr>
  <p:transition spd="slow"/>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tab sidebar PURPLE">
    <p:spTree>
      <p:nvGrpSpPr>
        <p:cNvPr id="1" name=""/>
        <p:cNvGrpSpPr/>
        <p:nvPr/>
      </p:nvGrpSpPr>
      <p:grpSpPr>
        <a:xfrm>
          <a:off x="0" y="0"/>
          <a:ext cx="0" cy="0"/>
          <a:chOff x="0" y="0"/>
          <a:chExt cx="0" cy="0"/>
        </a:xfrm>
      </p:grpSpPr>
      <p:sp>
        <p:nvSpPr>
          <p:cNvPr id="9" name="Text Placeholder 8"/>
          <p:cNvSpPr>
            <a:spLocks noGrp="1"/>
          </p:cNvSpPr>
          <p:nvPr>
            <p:ph type="body" sz="quarter" idx="13"/>
          </p:nvPr>
        </p:nvSpPr>
        <p:spPr>
          <a:xfrm>
            <a:off x="764930" y="1049499"/>
            <a:ext cx="4706561" cy="742949"/>
          </a:xfrm>
        </p:spPr>
        <p:txBody>
          <a:bodyPr>
            <a:normAutofit/>
          </a:bodyPr>
          <a:lstStyle>
            <a:lvl1pPr marL="0" indent="0" algn="l">
              <a:buNone/>
              <a:defRPr sz="2400" b="1">
                <a:latin typeface="Aleo" pitchFamily="2" charset="77"/>
              </a:defRPr>
            </a:lvl1pPr>
          </a:lstStyle>
          <a:p>
            <a:pPr lvl="0"/>
            <a:r>
              <a:rPr lang="en-US"/>
              <a:t>Click to edit Master text styles</a:t>
            </a:r>
          </a:p>
        </p:txBody>
      </p:sp>
      <p:sp>
        <p:nvSpPr>
          <p:cNvPr id="7" name="Text Placeholder 6"/>
          <p:cNvSpPr>
            <a:spLocks noGrp="1"/>
          </p:cNvSpPr>
          <p:nvPr>
            <p:ph type="body" sz="quarter" idx="15"/>
          </p:nvPr>
        </p:nvSpPr>
        <p:spPr>
          <a:xfrm>
            <a:off x="6067839" y="0"/>
            <a:ext cx="3076161" cy="5143500"/>
          </a:xfrm>
          <a:solidFill>
            <a:schemeClr val="bg2">
              <a:lumMod val="20000"/>
              <a:lumOff val="80000"/>
              <a:alpha val="50196"/>
            </a:schemeClr>
          </a:solidFill>
          <a:ln>
            <a:noFill/>
          </a:ln>
        </p:spPr>
        <p:txBody>
          <a:bodyPr anchor="ctr">
            <a:normAutofit/>
          </a:bodyPr>
          <a:lstStyle>
            <a:lvl1pPr marL="0" indent="0" algn="ctr">
              <a:buNone/>
              <a:defRPr sz="1050">
                <a:latin typeface="Tahoma" panose="020B0604030504040204" pitchFamily="34" charset="0"/>
                <a:ea typeface="Tahoma" panose="020B0604030504040204" pitchFamily="34" charset="0"/>
                <a:cs typeface="Tahoma" panose="020B0604030504040204" pitchFamily="34" charset="0"/>
              </a:defRPr>
            </a:lvl1pPr>
            <a:lvl2pPr marL="342900" indent="0">
              <a:buNone/>
              <a:defRPr sz="1200"/>
            </a:lvl2pPr>
            <a:lvl3pPr marL="685800" indent="0">
              <a:buNone/>
              <a:defRPr sz="1050"/>
            </a:lvl3pPr>
            <a:lvl4pPr marL="1028700" indent="0">
              <a:buNone/>
              <a:defRPr sz="900"/>
            </a:lvl4pPr>
            <a:lvl5pPr marL="1371600" indent="0">
              <a:buNone/>
              <a:defRPr sz="900"/>
            </a:lvl5pPr>
          </a:lstStyle>
          <a:p>
            <a:pPr lvl="0"/>
            <a:r>
              <a:rPr lang="en-US"/>
              <a:t>Click to edit Master text styles</a:t>
            </a:r>
          </a:p>
        </p:txBody>
      </p:sp>
      <p:sp>
        <p:nvSpPr>
          <p:cNvPr id="8" name="Text Placeholder 8"/>
          <p:cNvSpPr>
            <a:spLocks noGrp="1"/>
          </p:cNvSpPr>
          <p:nvPr>
            <p:ph type="body" sz="quarter" idx="16"/>
          </p:nvPr>
        </p:nvSpPr>
        <p:spPr>
          <a:xfrm>
            <a:off x="7040647" y="2297274"/>
            <a:ext cx="1130546" cy="171449"/>
          </a:xfrm>
        </p:spPr>
        <p:txBody>
          <a:bodyPr>
            <a:normAutofit/>
          </a:bodyPr>
          <a:lstStyle>
            <a:lvl1pPr marL="0" indent="0" algn="l">
              <a:buNone/>
              <a:defRPr sz="900" b="0">
                <a:latin typeface="Tahoma" panose="020B0604030504040204" pitchFamily="34" charset="0"/>
                <a:ea typeface="Tahoma" panose="020B0604030504040204" pitchFamily="34" charset="0"/>
                <a:cs typeface="Tahoma" panose="020B0604030504040204" pitchFamily="34" charset="0"/>
              </a:defRPr>
            </a:lvl1pPr>
          </a:lstStyle>
          <a:p>
            <a:pPr lvl="0"/>
            <a:r>
              <a:rPr lang="en-US"/>
              <a:t>Click to edit Master text styles</a:t>
            </a:r>
          </a:p>
        </p:txBody>
      </p:sp>
      <p:sp>
        <p:nvSpPr>
          <p:cNvPr id="4" name="Title 1"/>
          <p:cNvSpPr>
            <a:spLocks noGrp="1"/>
          </p:cNvSpPr>
          <p:nvPr>
            <p:ph type="title"/>
          </p:nvPr>
        </p:nvSpPr>
        <p:spPr>
          <a:xfrm>
            <a:off x="-86109" y="-147738"/>
            <a:ext cx="2511257" cy="581773"/>
          </a:xfrm>
          <a:prstGeom prst="round2DiagRect">
            <a:avLst>
              <a:gd name="adj1" fmla="val 24968"/>
              <a:gd name="adj2" fmla="val 0"/>
            </a:avLst>
          </a:prstGeom>
          <a:solidFill>
            <a:schemeClr val="bg2"/>
          </a:solidFill>
        </p:spPr>
        <p:txBody>
          <a:bodyPr lIns="365760" anchor="b">
            <a:normAutofit/>
          </a:bodyPr>
          <a:lstStyle>
            <a:lvl1pPr algn="l">
              <a:defRPr sz="1050" b="1" cap="all" baseline="0">
                <a:solidFill>
                  <a:schemeClr val="bg1"/>
                </a:solidFill>
                <a:latin typeface="Tahoma" panose="020B0604030504040204" pitchFamily="34" charset="0"/>
                <a:ea typeface="Tahoma" panose="020B0604030504040204" pitchFamily="34" charset="0"/>
                <a:cs typeface="Tahoma" panose="020B0604030504040204" pitchFamily="34" charset="0"/>
              </a:defRPr>
            </a:lvl1pPr>
          </a:lstStyle>
          <a:p>
            <a:r>
              <a:rPr lang="en-US"/>
              <a:t>Click to edit Master title style</a:t>
            </a:r>
          </a:p>
        </p:txBody>
      </p:sp>
      <p:sp>
        <p:nvSpPr>
          <p:cNvPr id="5" name="Content Placeholder 2"/>
          <p:cNvSpPr>
            <a:spLocks noGrp="1"/>
          </p:cNvSpPr>
          <p:nvPr>
            <p:ph idx="1"/>
          </p:nvPr>
        </p:nvSpPr>
        <p:spPr>
          <a:xfrm>
            <a:off x="764931" y="2098996"/>
            <a:ext cx="4706561" cy="2610469"/>
          </a:xfrm>
        </p:spPr>
        <p:txBody>
          <a:bodyPr>
            <a:normAutofit/>
          </a:bodyPr>
          <a:lstStyle>
            <a:lvl1pPr marL="171450" indent="-171450">
              <a:buFontTx/>
              <a:buBlip>
                <a:blip r:embed="rId2"/>
              </a:buBlip>
              <a:defRPr sz="1800">
                <a:latin typeface="Tahoma" panose="020B0604030504040204" pitchFamily="34" charset="0"/>
                <a:ea typeface="Tahoma" panose="020B0604030504040204" pitchFamily="34" charset="0"/>
                <a:cs typeface="Tahoma" panose="020B0604030504040204" pitchFamily="34" charset="0"/>
              </a:defRPr>
            </a:lvl1pPr>
            <a:lvl2pPr marL="514350" indent="-171450">
              <a:buFontTx/>
              <a:buBlip>
                <a:blip r:embed="rId2"/>
              </a:buBlip>
              <a:defRPr sz="1500">
                <a:latin typeface="Tahoma" panose="020B0604030504040204" pitchFamily="34" charset="0"/>
                <a:ea typeface="Tahoma" panose="020B0604030504040204" pitchFamily="34" charset="0"/>
                <a:cs typeface="Tahoma" panose="020B0604030504040204" pitchFamily="34" charset="0"/>
              </a:defRPr>
            </a:lvl2pPr>
            <a:lvl3pPr marL="857250" indent="-171450">
              <a:buFontTx/>
              <a:buBlip>
                <a:blip r:embed="rId2"/>
              </a:buBlip>
              <a:defRPr sz="1350">
                <a:latin typeface="Tahoma" panose="020B0604030504040204" pitchFamily="34" charset="0"/>
                <a:ea typeface="Tahoma" panose="020B0604030504040204" pitchFamily="34" charset="0"/>
                <a:cs typeface="Tahoma" panose="020B0604030504040204" pitchFamily="34" charset="0"/>
              </a:defRPr>
            </a:lvl3pPr>
            <a:lvl4pPr marL="1200150" indent="-171450">
              <a:buFontTx/>
              <a:buBlip>
                <a:blip r:embed="rId2"/>
              </a:buBlip>
              <a:defRPr sz="1200">
                <a:latin typeface="Tahoma" panose="020B0604030504040204" pitchFamily="34" charset="0"/>
                <a:ea typeface="Tahoma" panose="020B0604030504040204" pitchFamily="34" charset="0"/>
                <a:cs typeface="Tahoma" panose="020B0604030504040204" pitchFamily="34" charset="0"/>
              </a:defRPr>
            </a:lvl4pPr>
            <a:lvl5pPr marL="1543050" indent="-171450">
              <a:buFontTx/>
              <a:buBlip>
                <a:blip r:embed="rId2"/>
              </a:buBlip>
              <a:defRPr sz="1200">
                <a:latin typeface="Tahoma" panose="020B0604030504040204" pitchFamily="34" charset="0"/>
                <a:ea typeface="Tahoma" panose="020B0604030504040204" pitchFamily="34" charset="0"/>
                <a:cs typeface="Tahoma" panose="020B060403050404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88148071"/>
      </p:ext>
    </p:extLst>
  </p:cSld>
  <p:clrMapOvr>
    <a:masterClrMapping/>
  </p:clrMapOvr>
  <p:transition spd="slow"/>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ection divider RED">
    <p:spTree>
      <p:nvGrpSpPr>
        <p:cNvPr id="1" name=""/>
        <p:cNvGrpSpPr/>
        <p:nvPr/>
      </p:nvGrpSpPr>
      <p:grpSpPr>
        <a:xfrm>
          <a:off x="0" y="0"/>
          <a:ext cx="0" cy="0"/>
          <a:chOff x="0" y="0"/>
          <a:chExt cx="0" cy="0"/>
        </a:xfrm>
      </p:grpSpPr>
      <p:pic>
        <p:nvPicPr>
          <p:cNvPr id="3" name="Picture 6" descr="A person giving a presentation&#10;&#10;Description automatically generated with medium confidence">
            <a:extLst>
              <a:ext uri="{FF2B5EF4-FFF2-40B4-BE49-F238E27FC236}">
                <a16:creationId xmlns:a16="http://schemas.microsoft.com/office/drawing/2014/main" id="{7361122B-0238-BD5F-F9ED-D3CA3100522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2" r="674" b="624"/>
          <a:stretch>
            <a:fillRect/>
          </a:stretch>
        </p:blipFill>
        <p:spPr bwMode="auto">
          <a:xfrm>
            <a:off x="0" y="2382"/>
            <a:ext cx="9144000" cy="51411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a:extLst>
              <a:ext uri="{FF2B5EF4-FFF2-40B4-BE49-F238E27FC236}">
                <a16:creationId xmlns:a16="http://schemas.microsoft.com/office/drawing/2014/main" id="{A81D5F19-B5C5-CBCF-802E-9B66A7A7E945}"/>
              </a:ext>
            </a:extLst>
          </p:cNvPr>
          <p:cNvSpPr/>
          <p:nvPr/>
        </p:nvSpPr>
        <p:spPr>
          <a:xfrm>
            <a:off x="0" y="0"/>
            <a:ext cx="9144000" cy="5143500"/>
          </a:xfrm>
          <a:prstGeom prst="rect">
            <a:avLst/>
          </a:prstGeom>
          <a:solidFill>
            <a:schemeClr val="accent2">
              <a:lumMod val="60000"/>
              <a:lumOff val="40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350"/>
          </a:p>
        </p:txBody>
      </p:sp>
      <p:sp>
        <p:nvSpPr>
          <p:cNvPr id="5" name="Round Single Corner Rectangle 8">
            <a:extLst>
              <a:ext uri="{FF2B5EF4-FFF2-40B4-BE49-F238E27FC236}">
                <a16:creationId xmlns:a16="http://schemas.microsoft.com/office/drawing/2014/main" id="{81A843B4-0F19-687D-2891-567D2FE76892}"/>
              </a:ext>
            </a:extLst>
          </p:cNvPr>
          <p:cNvSpPr/>
          <p:nvPr/>
        </p:nvSpPr>
        <p:spPr>
          <a:xfrm rot="10800000" flipV="1">
            <a:off x="3020616" y="3309937"/>
            <a:ext cx="6123384" cy="1833563"/>
          </a:xfrm>
          <a:prstGeom prst="round1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350"/>
          </a:p>
        </p:txBody>
      </p:sp>
      <p:sp>
        <p:nvSpPr>
          <p:cNvPr id="2" name="Title 1"/>
          <p:cNvSpPr>
            <a:spLocks noGrp="1"/>
          </p:cNvSpPr>
          <p:nvPr>
            <p:ph type="title"/>
          </p:nvPr>
        </p:nvSpPr>
        <p:spPr>
          <a:xfrm>
            <a:off x="3534508" y="3692769"/>
            <a:ext cx="4972050" cy="1200150"/>
          </a:xfrm>
        </p:spPr>
        <p:txBody>
          <a:bodyPr>
            <a:normAutofit/>
          </a:bodyPr>
          <a:lstStyle>
            <a:lvl1pPr algn="l">
              <a:defRPr sz="4050">
                <a:solidFill>
                  <a:schemeClr val="bg1"/>
                </a:solidFill>
                <a:latin typeface="Aleo" pitchFamily="2" charset="77"/>
              </a:defRPr>
            </a:lvl1pPr>
          </a:lstStyle>
          <a:p>
            <a:r>
              <a:rPr lang="en-US"/>
              <a:t>Click to edit Master title style</a:t>
            </a:r>
          </a:p>
        </p:txBody>
      </p:sp>
    </p:spTree>
    <p:extLst>
      <p:ext uri="{BB962C8B-B14F-4D97-AF65-F5344CB8AC3E}">
        <p14:creationId xmlns:p14="http://schemas.microsoft.com/office/powerpoint/2010/main" val="2823977796"/>
      </p:ext>
    </p:extLst>
  </p:cSld>
  <p:clrMapOvr>
    <a:masterClrMapping/>
  </p:clrMapOvr>
  <p:hf sldNum="0" hdr="0" ftr="0" dt="0"/>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tab graphic and description PURPLE">
    <p:spTree>
      <p:nvGrpSpPr>
        <p:cNvPr id="1" name=""/>
        <p:cNvGrpSpPr/>
        <p:nvPr/>
      </p:nvGrpSpPr>
      <p:grpSpPr>
        <a:xfrm>
          <a:off x="0" y="0"/>
          <a:ext cx="0" cy="0"/>
          <a:chOff x="0" y="0"/>
          <a:chExt cx="0" cy="0"/>
        </a:xfrm>
      </p:grpSpPr>
      <p:sp>
        <p:nvSpPr>
          <p:cNvPr id="10" name="Text Placeholder 6"/>
          <p:cNvSpPr>
            <a:spLocks noGrp="1"/>
          </p:cNvSpPr>
          <p:nvPr>
            <p:ph type="body" sz="quarter" idx="17"/>
          </p:nvPr>
        </p:nvSpPr>
        <p:spPr>
          <a:xfrm>
            <a:off x="0" y="1585266"/>
            <a:ext cx="9144000" cy="3558234"/>
          </a:xfrm>
          <a:solidFill>
            <a:schemeClr val="bg2">
              <a:lumMod val="20000"/>
              <a:lumOff val="80000"/>
              <a:alpha val="50196"/>
            </a:schemeClr>
          </a:solidFill>
          <a:ln>
            <a:noFill/>
          </a:ln>
        </p:spPr>
        <p:txBody>
          <a:bodyPr anchor="ctr">
            <a:normAutofit/>
          </a:bodyPr>
          <a:lstStyle>
            <a:lvl1pPr marL="0" indent="0" algn="ctr">
              <a:buNone/>
              <a:defRPr sz="1050">
                <a:latin typeface="Tahoma" panose="020B0604030504040204" pitchFamily="34" charset="0"/>
                <a:ea typeface="Tahoma" panose="020B0604030504040204" pitchFamily="34" charset="0"/>
                <a:cs typeface="Tahoma" panose="020B0604030504040204" pitchFamily="34" charset="0"/>
              </a:defRPr>
            </a:lvl1pPr>
            <a:lvl2pPr marL="342900" indent="0">
              <a:buNone/>
              <a:defRPr sz="1200"/>
            </a:lvl2pPr>
            <a:lvl3pPr marL="685800" indent="0">
              <a:buNone/>
              <a:defRPr sz="1050"/>
            </a:lvl3pPr>
            <a:lvl4pPr marL="1028700" indent="0">
              <a:buNone/>
              <a:defRPr sz="900"/>
            </a:lvl4pPr>
            <a:lvl5pPr marL="1371600" indent="0">
              <a:buNone/>
              <a:defRPr sz="900"/>
            </a:lvl5pPr>
          </a:lstStyle>
          <a:p>
            <a:pPr lvl="0"/>
            <a:r>
              <a:rPr lang="en-US"/>
              <a:t>Click to edit Master text styles</a:t>
            </a:r>
          </a:p>
        </p:txBody>
      </p:sp>
      <p:sp>
        <p:nvSpPr>
          <p:cNvPr id="9" name="Text Placeholder 8"/>
          <p:cNvSpPr>
            <a:spLocks noGrp="1"/>
          </p:cNvSpPr>
          <p:nvPr>
            <p:ph type="body" sz="quarter" idx="13"/>
          </p:nvPr>
        </p:nvSpPr>
        <p:spPr>
          <a:xfrm>
            <a:off x="764929" y="628651"/>
            <a:ext cx="7731371" cy="762000"/>
          </a:xfrm>
        </p:spPr>
        <p:txBody>
          <a:bodyPr>
            <a:normAutofit/>
          </a:bodyPr>
          <a:lstStyle>
            <a:lvl1pPr marL="0" indent="0" algn="ctr">
              <a:buNone/>
              <a:defRPr sz="2400" b="0">
                <a:latin typeface="Aleo" pitchFamily="2" charset="77"/>
              </a:defRPr>
            </a:lvl1pPr>
          </a:lstStyle>
          <a:p>
            <a:pPr lvl="0"/>
            <a:r>
              <a:rPr lang="en-US"/>
              <a:t>Click to edit Master text styles</a:t>
            </a:r>
          </a:p>
        </p:txBody>
      </p:sp>
      <p:sp>
        <p:nvSpPr>
          <p:cNvPr id="4" name="Text Placeholder 8"/>
          <p:cNvSpPr>
            <a:spLocks noGrp="1"/>
          </p:cNvSpPr>
          <p:nvPr>
            <p:ph type="body" sz="quarter" idx="16"/>
          </p:nvPr>
        </p:nvSpPr>
        <p:spPr>
          <a:xfrm>
            <a:off x="4065342" y="3192934"/>
            <a:ext cx="1130546" cy="171449"/>
          </a:xfrm>
        </p:spPr>
        <p:txBody>
          <a:bodyPr>
            <a:normAutofit/>
          </a:bodyPr>
          <a:lstStyle>
            <a:lvl1pPr marL="0" indent="0" algn="l">
              <a:buNone/>
              <a:defRPr sz="900" b="0">
                <a:latin typeface="Tahoma" panose="020B0604030504040204" pitchFamily="34" charset="0"/>
                <a:ea typeface="Tahoma" panose="020B0604030504040204" pitchFamily="34" charset="0"/>
                <a:cs typeface="Tahoma" panose="020B0604030504040204" pitchFamily="34" charset="0"/>
              </a:defRPr>
            </a:lvl1pPr>
          </a:lstStyle>
          <a:p>
            <a:pPr lvl="0"/>
            <a:r>
              <a:rPr lang="en-US"/>
              <a:t>Click to edit Master text styles</a:t>
            </a:r>
          </a:p>
        </p:txBody>
      </p:sp>
      <p:sp>
        <p:nvSpPr>
          <p:cNvPr id="6" name="Title 1"/>
          <p:cNvSpPr>
            <a:spLocks noGrp="1"/>
          </p:cNvSpPr>
          <p:nvPr>
            <p:ph type="title"/>
          </p:nvPr>
        </p:nvSpPr>
        <p:spPr>
          <a:xfrm>
            <a:off x="-86109" y="-147738"/>
            <a:ext cx="2511257" cy="581773"/>
          </a:xfrm>
          <a:prstGeom prst="round2DiagRect">
            <a:avLst>
              <a:gd name="adj1" fmla="val 24968"/>
              <a:gd name="adj2" fmla="val 0"/>
            </a:avLst>
          </a:prstGeom>
          <a:solidFill>
            <a:schemeClr val="bg2"/>
          </a:solidFill>
        </p:spPr>
        <p:txBody>
          <a:bodyPr lIns="365760" anchor="b">
            <a:normAutofit/>
          </a:bodyPr>
          <a:lstStyle>
            <a:lvl1pPr algn="l">
              <a:defRPr sz="1050" b="1" cap="all" baseline="0">
                <a:solidFill>
                  <a:schemeClr val="bg1"/>
                </a:solidFill>
                <a:latin typeface="Tahoma" panose="020B0604030504040204" pitchFamily="34" charset="0"/>
                <a:ea typeface="Tahoma" panose="020B0604030504040204" pitchFamily="34" charset="0"/>
                <a:cs typeface="Tahoma" panose="020B0604030504040204" pitchFamily="34" charset="0"/>
              </a:defRPr>
            </a:lvl1pPr>
          </a:lstStyle>
          <a:p>
            <a:r>
              <a:rPr lang="en-US"/>
              <a:t>Click to edit Master title style</a:t>
            </a:r>
          </a:p>
        </p:txBody>
      </p:sp>
    </p:spTree>
    <p:extLst>
      <p:ext uri="{BB962C8B-B14F-4D97-AF65-F5344CB8AC3E}">
        <p14:creationId xmlns:p14="http://schemas.microsoft.com/office/powerpoint/2010/main" val="1830084673"/>
      </p:ext>
    </p:extLst>
  </p:cSld>
  <p:clrMapOvr>
    <a:masterClrMapping/>
  </p:clrMapOvr>
  <p:transition spd="slow"/>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tab title content BLUE">
    <p:spTree>
      <p:nvGrpSpPr>
        <p:cNvPr id="1" name=""/>
        <p:cNvGrpSpPr/>
        <p:nvPr/>
      </p:nvGrpSpPr>
      <p:grpSpPr>
        <a:xfrm>
          <a:off x="0" y="0"/>
          <a:ext cx="0" cy="0"/>
          <a:chOff x="0" y="0"/>
          <a:chExt cx="0" cy="0"/>
        </a:xfrm>
      </p:grpSpPr>
      <p:sp>
        <p:nvSpPr>
          <p:cNvPr id="2" name="Title 1"/>
          <p:cNvSpPr>
            <a:spLocks noGrp="1"/>
          </p:cNvSpPr>
          <p:nvPr>
            <p:ph type="title"/>
          </p:nvPr>
        </p:nvSpPr>
        <p:spPr>
          <a:xfrm>
            <a:off x="-86109" y="-147738"/>
            <a:ext cx="2511257" cy="581773"/>
          </a:xfrm>
          <a:prstGeom prst="round2DiagRect">
            <a:avLst>
              <a:gd name="adj1" fmla="val 24968"/>
              <a:gd name="adj2" fmla="val 0"/>
            </a:avLst>
          </a:prstGeom>
          <a:solidFill>
            <a:schemeClr val="accent1"/>
          </a:solidFill>
        </p:spPr>
        <p:txBody>
          <a:bodyPr lIns="365760" anchor="b">
            <a:normAutofit/>
          </a:bodyPr>
          <a:lstStyle>
            <a:lvl1pPr algn="l">
              <a:defRPr sz="1050" b="1" cap="all" baseline="0">
                <a:solidFill>
                  <a:schemeClr val="bg1"/>
                </a:solidFill>
                <a:latin typeface="Tahoma" panose="020B0604030504040204" pitchFamily="34" charset="0"/>
                <a:ea typeface="Tahoma" panose="020B0604030504040204" pitchFamily="34" charset="0"/>
                <a:cs typeface="Tahoma" panose="020B0604030504040204" pitchFamily="34" charset="0"/>
              </a:defRPr>
            </a:lvl1pPr>
          </a:lstStyle>
          <a:p>
            <a:r>
              <a:rPr lang="en-US"/>
              <a:t>Click to edit Master title style</a:t>
            </a:r>
          </a:p>
        </p:txBody>
      </p:sp>
      <p:sp>
        <p:nvSpPr>
          <p:cNvPr id="3" name="Content Placeholder 2"/>
          <p:cNvSpPr>
            <a:spLocks noGrp="1"/>
          </p:cNvSpPr>
          <p:nvPr>
            <p:ph idx="1"/>
          </p:nvPr>
        </p:nvSpPr>
        <p:spPr>
          <a:xfrm>
            <a:off x="764931" y="2098996"/>
            <a:ext cx="7614139" cy="2610469"/>
          </a:xfrm>
        </p:spPr>
        <p:txBody>
          <a:bodyPr>
            <a:normAutofit/>
          </a:bodyPr>
          <a:lstStyle>
            <a:lvl1pPr marL="171450" indent="-171450">
              <a:buFontTx/>
              <a:buBlip>
                <a:blip r:embed="rId2"/>
              </a:buBlip>
              <a:defRPr sz="1800">
                <a:latin typeface="Tahoma" panose="020B0604030504040204" pitchFamily="34" charset="0"/>
                <a:ea typeface="Tahoma" panose="020B0604030504040204" pitchFamily="34" charset="0"/>
                <a:cs typeface="Tahoma" panose="020B0604030504040204" pitchFamily="34" charset="0"/>
              </a:defRPr>
            </a:lvl1pPr>
            <a:lvl2pPr marL="514350" indent="-171450">
              <a:buFontTx/>
              <a:buBlip>
                <a:blip r:embed="rId2"/>
              </a:buBlip>
              <a:defRPr sz="1500">
                <a:latin typeface="Tahoma" panose="020B0604030504040204" pitchFamily="34" charset="0"/>
                <a:ea typeface="Tahoma" panose="020B0604030504040204" pitchFamily="34" charset="0"/>
                <a:cs typeface="Tahoma" panose="020B0604030504040204" pitchFamily="34" charset="0"/>
              </a:defRPr>
            </a:lvl2pPr>
            <a:lvl3pPr marL="857250" indent="-171450">
              <a:buFontTx/>
              <a:buBlip>
                <a:blip r:embed="rId2"/>
              </a:buBlip>
              <a:defRPr sz="1350">
                <a:latin typeface="Tahoma" panose="020B0604030504040204" pitchFamily="34" charset="0"/>
                <a:ea typeface="Tahoma" panose="020B0604030504040204" pitchFamily="34" charset="0"/>
                <a:cs typeface="Tahoma" panose="020B0604030504040204" pitchFamily="34" charset="0"/>
              </a:defRPr>
            </a:lvl3pPr>
            <a:lvl4pPr marL="1200150" indent="-171450">
              <a:buFontTx/>
              <a:buBlip>
                <a:blip r:embed="rId2"/>
              </a:buBlip>
              <a:defRPr sz="1200">
                <a:latin typeface="Tahoma" panose="020B0604030504040204" pitchFamily="34" charset="0"/>
                <a:ea typeface="Tahoma" panose="020B0604030504040204" pitchFamily="34" charset="0"/>
                <a:cs typeface="Tahoma" panose="020B0604030504040204" pitchFamily="34" charset="0"/>
              </a:defRPr>
            </a:lvl4pPr>
            <a:lvl5pPr marL="1543050" indent="-171450">
              <a:buFontTx/>
              <a:buBlip>
                <a:blip r:embed="rId2"/>
              </a:buBlip>
              <a:defRPr sz="1200">
                <a:latin typeface="Tahoma" panose="020B0604030504040204" pitchFamily="34" charset="0"/>
                <a:ea typeface="Tahoma" panose="020B0604030504040204" pitchFamily="34" charset="0"/>
                <a:cs typeface="Tahoma" panose="020B060403050404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ext Placeholder 8"/>
          <p:cNvSpPr>
            <a:spLocks noGrp="1"/>
          </p:cNvSpPr>
          <p:nvPr>
            <p:ph type="body" sz="quarter" idx="13"/>
          </p:nvPr>
        </p:nvSpPr>
        <p:spPr>
          <a:xfrm>
            <a:off x="764930" y="1049499"/>
            <a:ext cx="7614139" cy="742949"/>
          </a:xfrm>
        </p:spPr>
        <p:txBody>
          <a:bodyPr>
            <a:normAutofit/>
          </a:bodyPr>
          <a:lstStyle>
            <a:lvl1pPr marL="0" indent="0" algn="l">
              <a:buNone/>
              <a:defRPr sz="2400" b="1">
                <a:latin typeface="Aleo" pitchFamily="2" charset="77"/>
              </a:defRPr>
            </a:lvl1pPr>
          </a:lstStyle>
          <a:p>
            <a:pPr lvl="0"/>
            <a:r>
              <a:rPr lang="en-US"/>
              <a:t>Click to edit Master text styles</a:t>
            </a:r>
          </a:p>
        </p:txBody>
      </p:sp>
    </p:spTree>
    <p:extLst>
      <p:ext uri="{BB962C8B-B14F-4D97-AF65-F5344CB8AC3E}">
        <p14:creationId xmlns:p14="http://schemas.microsoft.com/office/powerpoint/2010/main" val="138788644"/>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tab sidebar BLUE">
    <p:spTree>
      <p:nvGrpSpPr>
        <p:cNvPr id="1" name=""/>
        <p:cNvGrpSpPr/>
        <p:nvPr/>
      </p:nvGrpSpPr>
      <p:grpSpPr>
        <a:xfrm>
          <a:off x="0" y="0"/>
          <a:ext cx="0" cy="0"/>
          <a:chOff x="0" y="0"/>
          <a:chExt cx="0" cy="0"/>
        </a:xfrm>
      </p:grpSpPr>
      <p:sp>
        <p:nvSpPr>
          <p:cNvPr id="7" name="Text Placeholder 6"/>
          <p:cNvSpPr>
            <a:spLocks noGrp="1"/>
          </p:cNvSpPr>
          <p:nvPr>
            <p:ph type="body" sz="quarter" idx="15"/>
          </p:nvPr>
        </p:nvSpPr>
        <p:spPr>
          <a:xfrm>
            <a:off x="6067839" y="0"/>
            <a:ext cx="3076161" cy="5143500"/>
          </a:xfrm>
          <a:solidFill>
            <a:srgbClr val="0388A6">
              <a:alpha val="23137"/>
            </a:srgbClr>
          </a:solidFill>
          <a:ln>
            <a:noFill/>
          </a:ln>
        </p:spPr>
        <p:txBody>
          <a:bodyPr anchor="ctr">
            <a:normAutofit/>
          </a:bodyPr>
          <a:lstStyle>
            <a:lvl1pPr marL="0" indent="0" algn="ctr">
              <a:buNone/>
              <a:defRPr sz="1050">
                <a:latin typeface="Tahoma" panose="020B0604030504040204" pitchFamily="34" charset="0"/>
                <a:ea typeface="Tahoma" panose="020B0604030504040204" pitchFamily="34" charset="0"/>
                <a:cs typeface="Tahoma" panose="020B0604030504040204" pitchFamily="34" charset="0"/>
              </a:defRPr>
            </a:lvl1pPr>
            <a:lvl2pPr marL="342900" indent="0">
              <a:buNone/>
              <a:defRPr sz="1200"/>
            </a:lvl2pPr>
            <a:lvl3pPr marL="685800" indent="0">
              <a:buNone/>
              <a:defRPr sz="1050"/>
            </a:lvl3pPr>
            <a:lvl4pPr marL="1028700" indent="0">
              <a:buNone/>
              <a:defRPr sz="900"/>
            </a:lvl4pPr>
            <a:lvl5pPr marL="1371600" indent="0">
              <a:buNone/>
              <a:defRPr sz="900"/>
            </a:lvl5pPr>
          </a:lstStyle>
          <a:p>
            <a:pPr lvl="0"/>
            <a:r>
              <a:rPr lang="en-US"/>
              <a:t>Click to edit Master text styles</a:t>
            </a:r>
          </a:p>
        </p:txBody>
      </p:sp>
      <p:sp>
        <p:nvSpPr>
          <p:cNvPr id="9" name="Text Placeholder 8"/>
          <p:cNvSpPr>
            <a:spLocks noGrp="1"/>
          </p:cNvSpPr>
          <p:nvPr>
            <p:ph type="body" sz="quarter" idx="13"/>
          </p:nvPr>
        </p:nvSpPr>
        <p:spPr>
          <a:xfrm>
            <a:off x="764930" y="1049499"/>
            <a:ext cx="4706561" cy="742949"/>
          </a:xfrm>
        </p:spPr>
        <p:txBody>
          <a:bodyPr>
            <a:normAutofit/>
          </a:bodyPr>
          <a:lstStyle>
            <a:lvl1pPr marL="0" indent="0" algn="l">
              <a:buNone/>
              <a:defRPr sz="2400" b="1">
                <a:latin typeface="Aleo" pitchFamily="2" charset="77"/>
              </a:defRPr>
            </a:lvl1pPr>
          </a:lstStyle>
          <a:p>
            <a:pPr lvl="0"/>
            <a:r>
              <a:rPr lang="en-US"/>
              <a:t>Click to edit Master text styles</a:t>
            </a:r>
          </a:p>
        </p:txBody>
      </p:sp>
      <p:sp>
        <p:nvSpPr>
          <p:cNvPr id="4" name="Content Placeholder 2"/>
          <p:cNvSpPr>
            <a:spLocks noGrp="1"/>
          </p:cNvSpPr>
          <p:nvPr>
            <p:ph idx="16"/>
          </p:nvPr>
        </p:nvSpPr>
        <p:spPr>
          <a:xfrm>
            <a:off x="764931" y="2098996"/>
            <a:ext cx="4706560" cy="2610469"/>
          </a:xfrm>
        </p:spPr>
        <p:txBody>
          <a:bodyPr>
            <a:normAutofit/>
          </a:bodyPr>
          <a:lstStyle>
            <a:lvl1pPr marL="171450" indent="-171450">
              <a:buFontTx/>
              <a:buBlip>
                <a:blip r:embed="rId2"/>
              </a:buBlip>
              <a:defRPr sz="1800">
                <a:latin typeface="Tahoma" panose="020B0604030504040204" pitchFamily="34" charset="0"/>
                <a:ea typeface="Tahoma" panose="020B0604030504040204" pitchFamily="34" charset="0"/>
                <a:cs typeface="Tahoma" panose="020B0604030504040204" pitchFamily="34" charset="0"/>
              </a:defRPr>
            </a:lvl1pPr>
            <a:lvl2pPr marL="514350" indent="-171450">
              <a:buFontTx/>
              <a:buBlip>
                <a:blip r:embed="rId2"/>
              </a:buBlip>
              <a:defRPr sz="1500">
                <a:latin typeface="Tahoma" panose="020B0604030504040204" pitchFamily="34" charset="0"/>
                <a:ea typeface="Tahoma" panose="020B0604030504040204" pitchFamily="34" charset="0"/>
                <a:cs typeface="Tahoma" panose="020B0604030504040204" pitchFamily="34" charset="0"/>
              </a:defRPr>
            </a:lvl2pPr>
            <a:lvl3pPr marL="857250" indent="-171450">
              <a:buFontTx/>
              <a:buBlip>
                <a:blip r:embed="rId2"/>
              </a:buBlip>
              <a:defRPr sz="1350">
                <a:latin typeface="Tahoma" panose="020B0604030504040204" pitchFamily="34" charset="0"/>
                <a:ea typeface="Tahoma" panose="020B0604030504040204" pitchFamily="34" charset="0"/>
                <a:cs typeface="Tahoma" panose="020B0604030504040204" pitchFamily="34" charset="0"/>
              </a:defRPr>
            </a:lvl3pPr>
            <a:lvl4pPr marL="1200150" indent="-171450">
              <a:buFontTx/>
              <a:buBlip>
                <a:blip r:embed="rId2"/>
              </a:buBlip>
              <a:defRPr sz="1200">
                <a:latin typeface="Tahoma" panose="020B0604030504040204" pitchFamily="34" charset="0"/>
                <a:ea typeface="Tahoma" panose="020B0604030504040204" pitchFamily="34" charset="0"/>
                <a:cs typeface="Tahoma" panose="020B0604030504040204" pitchFamily="34" charset="0"/>
              </a:defRPr>
            </a:lvl4pPr>
            <a:lvl5pPr marL="1543050" indent="-171450">
              <a:buFontTx/>
              <a:buBlip>
                <a:blip r:embed="rId2"/>
              </a:buBlip>
              <a:defRPr sz="1200">
                <a:latin typeface="Tahoma" panose="020B0604030504040204" pitchFamily="34" charset="0"/>
                <a:ea typeface="Tahoma" panose="020B0604030504040204" pitchFamily="34" charset="0"/>
                <a:cs typeface="Tahoma" panose="020B060403050404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itle 1"/>
          <p:cNvSpPr>
            <a:spLocks noGrp="1"/>
          </p:cNvSpPr>
          <p:nvPr>
            <p:ph type="title"/>
          </p:nvPr>
        </p:nvSpPr>
        <p:spPr>
          <a:xfrm>
            <a:off x="-86109" y="-147738"/>
            <a:ext cx="2511257" cy="581773"/>
          </a:xfrm>
          <a:prstGeom prst="round2DiagRect">
            <a:avLst>
              <a:gd name="adj1" fmla="val 24968"/>
              <a:gd name="adj2" fmla="val 0"/>
            </a:avLst>
          </a:prstGeom>
          <a:solidFill>
            <a:schemeClr val="accent1"/>
          </a:solidFill>
        </p:spPr>
        <p:txBody>
          <a:bodyPr lIns="365760" anchor="b">
            <a:normAutofit/>
          </a:bodyPr>
          <a:lstStyle>
            <a:lvl1pPr algn="l">
              <a:defRPr sz="1050" b="1" cap="all" baseline="0">
                <a:solidFill>
                  <a:schemeClr val="bg1"/>
                </a:solidFill>
                <a:latin typeface="Tahoma" panose="020B0604030504040204" pitchFamily="34" charset="0"/>
                <a:ea typeface="Tahoma" panose="020B0604030504040204" pitchFamily="34" charset="0"/>
                <a:cs typeface="Tahoma" panose="020B0604030504040204" pitchFamily="34" charset="0"/>
              </a:defRPr>
            </a:lvl1pPr>
          </a:lstStyle>
          <a:p>
            <a:r>
              <a:rPr lang="en-US"/>
              <a:t>Click to edit Master title style</a:t>
            </a:r>
          </a:p>
        </p:txBody>
      </p:sp>
      <p:sp>
        <p:nvSpPr>
          <p:cNvPr id="6" name="Text Placeholder 8"/>
          <p:cNvSpPr>
            <a:spLocks noGrp="1"/>
          </p:cNvSpPr>
          <p:nvPr>
            <p:ph type="body" sz="quarter" idx="17"/>
          </p:nvPr>
        </p:nvSpPr>
        <p:spPr>
          <a:xfrm>
            <a:off x="7040647" y="2297274"/>
            <a:ext cx="1130546" cy="171449"/>
          </a:xfrm>
        </p:spPr>
        <p:txBody>
          <a:bodyPr>
            <a:normAutofit/>
          </a:bodyPr>
          <a:lstStyle>
            <a:lvl1pPr marL="0" indent="0" algn="l">
              <a:buNone/>
              <a:defRPr sz="900" b="0">
                <a:latin typeface="Tahoma" panose="020B0604030504040204" pitchFamily="34" charset="0"/>
                <a:ea typeface="Tahoma" panose="020B0604030504040204" pitchFamily="34" charset="0"/>
                <a:cs typeface="Tahoma" panose="020B0604030504040204" pitchFamily="34" charset="0"/>
              </a:defRPr>
            </a:lvl1pPr>
          </a:lstStyle>
          <a:p>
            <a:pPr lvl="0"/>
            <a:r>
              <a:rPr lang="en-US"/>
              <a:t>Click to edit Master text styles</a:t>
            </a:r>
          </a:p>
        </p:txBody>
      </p:sp>
    </p:spTree>
    <p:extLst>
      <p:ext uri="{BB962C8B-B14F-4D97-AF65-F5344CB8AC3E}">
        <p14:creationId xmlns:p14="http://schemas.microsoft.com/office/powerpoint/2010/main" val="1443070062"/>
      </p:ext>
    </p:extLst>
  </p:cSld>
  <p:clrMapOvr>
    <a:masterClrMapping/>
  </p:clrMapOvr>
  <p:transition spd="slow"/>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tab graphic and description BLUE">
    <p:spTree>
      <p:nvGrpSpPr>
        <p:cNvPr id="1" name=""/>
        <p:cNvGrpSpPr/>
        <p:nvPr/>
      </p:nvGrpSpPr>
      <p:grpSpPr>
        <a:xfrm>
          <a:off x="0" y="0"/>
          <a:ext cx="0" cy="0"/>
          <a:chOff x="0" y="0"/>
          <a:chExt cx="0" cy="0"/>
        </a:xfrm>
      </p:grpSpPr>
      <p:sp>
        <p:nvSpPr>
          <p:cNvPr id="5" name="Text Placeholder 6"/>
          <p:cNvSpPr>
            <a:spLocks noGrp="1"/>
          </p:cNvSpPr>
          <p:nvPr>
            <p:ph type="body" sz="quarter" idx="15"/>
          </p:nvPr>
        </p:nvSpPr>
        <p:spPr>
          <a:xfrm>
            <a:off x="0" y="1585266"/>
            <a:ext cx="9144000" cy="3558234"/>
          </a:xfrm>
          <a:solidFill>
            <a:srgbClr val="0388A6">
              <a:alpha val="23137"/>
            </a:srgbClr>
          </a:solidFill>
          <a:ln>
            <a:noFill/>
          </a:ln>
        </p:spPr>
        <p:txBody>
          <a:bodyPr anchor="ctr">
            <a:normAutofit/>
          </a:bodyPr>
          <a:lstStyle>
            <a:lvl1pPr marL="0" indent="0" algn="ctr">
              <a:buNone/>
              <a:defRPr sz="1050">
                <a:latin typeface="Tahoma" panose="020B0604030504040204" pitchFamily="34" charset="0"/>
                <a:ea typeface="Tahoma" panose="020B0604030504040204" pitchFamily="34" charset="0"/>
                <a:cs typeface="Tahoma" panose="020B0604030504040204" pitchFamily="34" charset="0"/>
              </a:defRPr>
            </a:lvl1pPr>
            <a:lvl2pPr marL="342900" indent="0">
              <a:buNone/>
              <a:defRPr sz="1200"/>
            </a:lvl2pPr>
            <a:lvl3pPr marL="685800" indent="0">
              <a:buNone/>
              <a:defRPr sz="1050"/>
            </a:lvl3pPr>
            <a:lvl4pPr marL="1028700" indent="0">
              <a:buNone/>
              <a:defRPr sz="900"/>
            </a:lvl4pPr>
            <a:lvl5pPr marL="1371600" indent="0">
              <a:buNone/>
              <a:defRPr sz="900"/>
            </a:lvl5pPr>
          </a:lstStyle>
          <a:p>
            <a:pPr lvl="0"/>
            <a:r>
              <a:rPr lang="en-US"/>
              <a:t>Click to edit Master text styles</a:t>
            </a:r>
          </a:p>
        </p:txBody>
      </p:sp>
      <p:sp>
        <p:nvSpPr>
          <p:cNvPr id="2" name="Title 1"/>
          <p:cNvSpPr>
            <a:spLocks noGrp="1"/>
          </p:cNvSpPr>
          <p:nvPr>
            <p:ph type="title"/>
          </p:nvPr>
        </p:nvSpPr>
        <p:spPr>
          <a:xfrm>
            <a:off x="-86109" y="-147738"/>
            <a:ext cx="2511257" cy="581773"/>
          </a:xfrm>
          <a:prstGeom prst="round2DiagRect">
            <a:avLst>
              <a:gd name="adj1" fmla="val 24968"/>
              <a:gd name="adj2" fmla="val 0"/>
            </a:avLst>
          </a:prstGeom>
          <a:solidFill>
            <a:schemeClr val="accent1"/>
          </a:solidFill>
        </p:spPr>
        <p:txBody>
          <a:bodyPr lIns="365760" anchor="b">
            <a:normAutofit/>
          </a:bodyPr>
          <a:lstStyle>
            <a:lvl1pPr algn="l">
              <a:defRPr sz="1050" b="1" cap="all" baseline="0">
                <a:solidFill>
                  <a:schemeClr val="bg1"/>
                </a:solidFill>
                <a:latin typeface="Tahoma" panose="020B0604030504040204" pitchFamily="34" charset="0"/>
                <a:ea typeface="Tahoma" panose="020B0604030504040204" pitchFamily="34" charset="0"/>
                <a:cs typeface="Tahoma" panose="020B0604030504040204" pitchFamily="34" charset="0"/>
              </a:defRPr>
            </a:lvl1pPr>
          </a:lstStyle>
          <a:p>
            <a:r>
              <a:rPr lang="en-US"/>
              <a:t>Click to edit Master title style</a:t>
            </a:r>
          </a:p>
        </p:txBody>
      </p:sp>
      <p:sp>
        <p:nvSpPr>
          <p:cNvPr id="9" name="Text Placeholder 8"/>
          <p:cNvSpPr>
            <a:spLocks noGrp="1"/>
          </p:cNvSpPr>
          <p:nvPr>
            <p:ph type="body" sz="quarter" idx="13"/>
          </p:nvPr>
        </p:nvSpPr>
        <p:spPr>
          <a:xfrm>
            <a:off x="764929" y="628651"/>
            <a:ext cx="7731371" cy="762000"/>
          </a:xfrm>
        </p:spPr>
        <p:txBody>
          <a:bodyPr>
            <a:normAutofit/>
          </a:bodyPr>
          <a:lstStyle>
            <a:lvl1pPr marL="0" indent="0" algn="ctr">
              <a:buNone/>
              <a:defRPr sz="2400" b="0">
                <a:latin typeface="Aleo" pitchFamily="2" charset="77"/>
              </a:defRPr>
            </a:lvl1pPr>
          </a:lstStyle>
          <a:p>
            <a:pPr lvl="0"/>
            <a:r>
              <a:rPr lang="en-US"/>
              <a:t>Click to edit Master text styles</a:t>
            </a:r>
          </a:p>
        </p:txBody>
      </p:sp>
      <p:sp>
        <p:nvSpPr>
          <p:cNvPr id="3" name="Text Placeholder 8"/>
          <p:cNvSpPr>
            <a:spLocks noGrp="1"/>
          </p:cNvSpPr>
          <p:nvPr>
            <p:ph type="body" sz="quarter" idx="16"/>
          </p:nvPr>
        </p:nvSpPr>
        <p:spPr>
          <a:xfrm>
            <a:off x="4065342" y="3192934"/>
            <a:ext cx="1130546" cy="171449"/>
          </a:xfrm>
        </p:spPr>
        <p:txBody>
          <a:bodyPr>
            <a:normAutofit/>
          </a:bodyPr>
          <a:lstStyle>
            <a:lvl1pPr marL="0" indent="0" algn="l">
              <a:buNone/>
              <a:defRPr sz="900" b="0">
                <a:latin typeface="Tahoma" panose="020B0604030504040204" pitchFamily="34" charset="0"/>
                <a:ea typeface="Tahoma" panose="020B0604030504040204" pitchFamily="34" charset="0"/>
                <a:cs typeface="Tahoma" panose="020B0604030504040204" pitchFamily="34" charset="0"/>
              </a:defRPr>
            </a:lvl1pPr>
          </a:lstStyle>
          <a:p>
            <a:pPr lvl="0"/>
            <a:r>
              <a:rPr lang="en-US"/>
              <a:t>Click to edit Master text styles</a:t>
            </a:r>
          </a:p>
        </p:txBody>
      </p:sp>
    </p:spTree>
    <p:extLst>
      <p:ext uri="{BB962C8B-B14F-4D97-AF65-F5344CB8AC3E}">
        <p14:creationId xmlns:p14="http://schemas.microsoft.com/office/powerpoint/2010/main" val="2208784119"/>
      </p:ext>
    </p:extLst>
  </p:cSld>
  <p:clrMapOvr>
    <a:masterClrMapping/>
  </p:clrMapOvr>
  <p:transition spd="slow"/>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tab title content RED">
    <p:spTree>
      <p:nvGrpSpPr>
        <p:cNvPr id="1" name=""/>
        <p:cNvGrpSpPr/>
        <p:nvPr/>
      </p:nvGrpSpPr>
      <p:grpSpPr>
        <a:xfrm>
          <a:off x="0" y="0"/>
          <a:ext cx="0" cy="0"/>
          <a:chOff x="0" y="0"/>
          <a:chExt cx="0" cy="0"/>
        </a:xfrm>
      </p:grpSpPr>
      <p:sp>
        <p:nvSpPr>
          <p:cNvPr id="2" name="Title 1"/>
          <p:cNvSpPr>
            <a:spLocks noGrp="1"/>
          </p:cNvSpPr>
          <p:nvPr>
            <p:ph type="title"/>
          </p:nvPr>
        </p:nvSpPr>
        <p:spPr>
          <a:xfrm>
            <a:off x="-86109" y="-147738"/>
            <a:ext cx="2511257" cy="581773"/>
          </a:xfrm>
          <a:prstGeom prst="round2DiagRect">
            <a:avLst>
              <a:gd name="adj1" fmla="val 24968"/>
              <a:gd name="adj2" fmla="val 0"/>
            </a:avLst>
          </a:prstGeom>
          <a:solidFill>
            <a:schemeClr val="accent2"/>
          </a:solidFill>
        </p:spPr>
        <p:txBody>
          <a:bodyPr lIns="365760" anchor="b">
            <a:normAutofit/>
          </a:bodyPr>
          <a:lstStyle>
            <a:lvl1pPr algn="l">
              <a:defRPr sz="1050" b="1" cap="all" baseline="0">
                <a:solidFill>
                  <a:schemeClr val="bg1"/>
                </a:solidFill>
                <a:latin typeface="Tahoma" panose="020B0604030504040204" pitchFamily="34" charset="0"/>
                <a:ea typeface="Tahoma" panose="020B0604030504040204" pitchFamily="34" charset="0"/>
                <a:cs typeface="Tahoma" panose="020B0604030504040204" pitchFamily="34" charset="0"/>
              </a:defRPr>
            </a:lvl1pPr>
          </a:lstStyle>
          <a:p>
            <a:r>
              <a:rPr lang="en-US"/>
              <a:t>Click to edit Master title style</a:t>
            </a:r>
          </a:p>
        </p:txBody>
      </p:sp>
      <p:sp>
        <p:nvSpPr>
          <p:cNvPr id="3" name="Content Placeholder 2"/>
          <p:cNvSpPr>
            <a:spLocks noGrp="1"/>
          </p:cNvSpPr>
          <p:nvPr>
            <p:ph idx="1"/>
          </p:nvPr>
        </p:nvSpPr>
        <p:spPr>
          <a:xfrm>
            <a:off x="764931" y="2098996"/>
            <a:ext cx="7614139" cy="2610469"/>
          </a:xfrm>
        </p:spPr>
        <p:txBody>
          <a:bodyPr>
            <a:normAutofit/>
          </a:bodyPr>
          <a:lstStyle>
            <a:lvl1pPr marL="171450" indent="-171450">
              <a:buFontTx/>
              <a:buBlip>
                <a:blip r:embed="rId2"/>
              </a:buBlip>
              <a:defRPr sz="1800">
                <a:latin typeface="Tahoma" panose="020B0604030504040204" pitchFamily="34" charset="0"/>
                <a:ea typeface="Tahoma" panose="020B0604030504040204" pitchFamily="34" charset="0"/>
                <a:cs typeface="Tahoma" panose="020B0604030504040204" pitchFamily="34" charset="0"/>
              </a:defRPr>
            </a:lvl1pPr>
            <a:lvl2pPr marL="514350" indent="-171450">
              <a:buFontTx/>
              <a:buBlip>
                <a:blip r:embed="rId2"/>
              </a:buBlip>
              <a:defRPr sz="1500">
                <a:latin typeface="Tahoma" panose="020B0604030504040204" pitchFamily="34" charset="0"/>
                <a:ea typeface="Tahoma" panose="020B0604030504040204" pitchFamily="34" charset="0"/>
                <a:cs typeface="Tahoma" panose="020B0604030504040204" pitchFamily="34" charset="0"/>
              </a:defRPr>
            </a:lvl2pPr>
            <a:lvl3pPr marL="857250" indent="-171450">
              <a:buFontTx/>
              <a:buBlip>
                <a:blip r:embed="rId2"/>
              </a:buBlip>
              <a:defRPr sz="1350">
                <a:latin typeface="Tahoma" panose="020B0604030504040204" pitchFamily="34" charset="0"/>
                <a:ea typeface="Tahoma" panose="020B0604030504040204" pitchFamily="34" charset="0"/>
                <a:cs typeface="Tahoma" panose="020B0604030504040204" pitchFamily="34" charset="0"/>
              </a:defRPr>
            </a:lvl3pPr>
            <a:lvl4pPr marL="1200150" indent="-171450">
              <a:buFontTx/>
              <a:buBlip>
                <a:blip r:embed="rId2"/>
              </a:buBlip>
              <a:defRPr sz="1200">
                <a:latin typeface="Tahoma" panose="020B0604030504040204" pitchFamily="34" charset="0"/>
                <a:ea typeface="Tahoma" panose="020B0604030504040204" pitchFamily="34" charset="0"/>
                <a:cs typeface="Tahoma" panose="020B0604030504040204" pitchFamily="34" charset="0"/>
              </a:defRPr>
            </a:lvl4pPr>
            <a:lvl5pPr marL="1543050" indent="-171450">
              <a:buFontTx/>
              <a:buBlip>
                <a:blip r:embed="rId2"/>
              </a:buBlip>
              <a:defRPr sz="1200">
                <a:latin typeface="Tahoma" panose="020B0604030504040204" pitchFamily="34" charset="0"/>
                <a:ea typeface="Tahoma" panose="020B0604030504040204" pitchFamily="34" charset="0"/>
                <a:cs typeface="Tahoma" panose="020B060403050404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ext Placeholder 8"/>
          <p:cNvSpPr>
            <a:spLocks noGrp="1"/>
          </p:cNvSpPr>
          <p:nvPr>
            <p:ph type="body" sz="quarter" idx="13"/>
          </p:nvPr>
        </p:nvSpPr>
        <p:spPr>
          <a:xfrm>
            <a:off x="764930" y="1049499"/>
            <a:ext cx="7614139" cy="742949"/>
          </a:xfrm>
        </p:spPr>
        <p:txBody>
          <a:bodyPr>
            <a:normAutofit/>
          </a:bodyPr>
          <a:lstStyle>
            <a:lvl1pPr marL="0" indent="0" algn="l">
              <a:buNone/>
              <a:defRPr sz="2400" b="1">
                <a:latin typeface="Aleo" pitchFamily="2" charset="77"/>
              </a:defRPr>
            </a:lvl1pPr>
          </a:lstStyle>
          <a:p>
            <a:pPr lvl="0"/>
            <a:r>
              <a:rPr lang="en-US"/>
              <a:t>Click to edit Master text styles</a:t>
            </a:r>
          </a:p>
        </p:txBody>
      </p:sp>
    </p:spTree>
    <p:extLst>
      <p:ext uri="{BB962C8B-B14F-4D97-AF65-F5344CB8AC3E}">
        <p14:creationId xmlns:p14="http://schemas.microsoft.com/office/powerpoint/2010/main" val="1597292783"/>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tab sidebar RED">
    <p:spTree>
      <p:nvGrpSpPr>
        <p:cNvPr id="1" name=""/>
        <p:cNvGrpSpPr/>
        <p:nvPr/>
      </p:nvGrpSpPr>
      <p:grpSpPr>
        <a:xfrm>
          <a:off x="0" y="0"/>
          <a:ext cx="0" cy="0"/>
          <a:chOff x="0" y="0"/>
          <a:chExt cx="0" cy="0"/>
        </a:xfrm>
      </p:grpSpPr>
      <p:sp>
        <p:nvSpPr>
          <p:cNvPr id="2" name="Title 1"/>
          <p:cNvSpPr>
            <a:spLocks noGrp="1"/>
          </p:cNvSpPr>
          <p:nvPr>
            <p:ph type="title"/>
          </p:nvPr>
        </p:nvSpPr>
        <p:spPr>
          <a:xfrm>
            <a:off x="-86109" y="-147738"/>
            <a:ext cx="2511257" cy="581773"/>
          </a:xfrm>
          <a:prstGeom prst="round2DiagRect">
            <a:avLst>
              <a:gd name="adj1" fmla="val 24968"/>
              <a:gd name="adj2" fmla="val 0"/>
            </a:avLst>
          </a:prstGeom>
          <a:solidFill>
            <a:schemeClr val="accent2"/>
          </a:solidFill>
        </p:spPr>
        <p:txBody>
          <a:bodyPr lIns="365760" anchor="b">
            <a:normAutofit/>
          </a:bodyPr>
          <a:lstStyle>
            <a:lvl1pPr algn="l">
              <a:defRPr sz="1050" b="1" cap="all" baseline="0">
                <a:solidFill>
                  <a:schemeClr val="bg1"/>
                </a:solidFill>
                <a:latin typeface="Tahoma" panose="020B0604030504040204" pitchFamily="34" charset="0"/>
                <a:ea typeface="Tahoma" panose="020B0604030504040204" pitchFamily="34" charset="0"/>
                <a:cs typeface="Tahoma" panose="020B0604030504040204" pitchFamily="34" charset="0"/>
              </a:defRPr>
            </a:lvl1pPr>
          </a:lstStyle>
          <a:p>
            <a:r>
              <a:rPr lang="en-US"/>
              <a:t>Click to edit Master title style</a:t>
            </a:r>
          </a:p>
        </p:txBody>
      </p:sp>
      <p:sp>
        <p:nvSpPr>
          <p:cNvPr id="3" name="Content Placeholder 2"/>
          <p:cNvSpPr>
            <a:spLocks noGrp="1"/>
          </p:cNvSpPr>
          <p:nvPr>
            <p:ph idx="1"/>
          </p:nvPr>
        </p:nvSpPr>
        <p:spPr>
          <a:xfrm>
            <a:off x="764930" y="2098996"/>
            <a:ext cx="4728924" cy="2610469"/>
          </a:xfrm>
        </p:spPr>
        <p:txBody>
          <a:bodyPr>
            <a:normAutofit/>
          </a:bodyPr>
          <a:lstStyle>
            <a:lvl1pPr marL="171450" indent="-171450">
              <a:buFontTx/>
              <a:buBlip>
                <a:blip r:embed="rId2"/>
              </a:buBlip>
              <a:defRPr sz="1800">
                <a:latin typeface="Tahoma" panose="020B0604030504040204" pitchFamily="34" charset="0"/>
                <a:ea typeface="Tahoma" panose="020B0604030504040204" pitchFamily="34" charset="0"/>
                <a:cs typeface="Tahoma" panose="020B0604030504040204" pitchFamily="34" charset="0"/>
              </a:defRPr>
            </a:lvl1pPr>
            <a:lvl2pPr marL="514350" indent="-171450">
              <a:buFontTx/>
              <a:buBlip>
                <a:blip r:embed="rId2"/>
              </a:buBlip>
              <a:defRPr sz="1500">
                <a:latin typeface="Tahoma" panose="020B0604030504040204" pitchFamily="34" charset="0"/>
                <a:ea typeface="Tahoma" panose="020B0604030504040204" pitchFamily="34" charset="0"/>
                <a:cs typeface="Tahoma" panose="020B0604030504040204" pitchFamily="34" charset="0"/>
              </a:defRPr>
            </a:lvl2pPr>
            <a:lvl3pPr marL="857250" indent="-171450">
              <a:buFontTx/>
              <a:buBlip>
                <a:blip r:embed="rId2"/>
              </a:buBlip>
              <a:defRPr sz="1350">
                <a:latin typeface="Tahoma" panose="020B0604030504040204" pitchFamily="34" charset="0"/>
                <a:ea typeface="Tahoma" panose="020B0604030504040204" pitchFamily="34" charset="0"/>
                <a:cs typeface="Tahoma" panose="020B0604030504040204" pitchFamily="34" charset="0"/>
              </a:defRPr>
            </a:lvl3pPr>
            <a:lvl4pPr marL="1200150" indent="-171450">
              <a:buFontTx/>
              <a:buBlip>
                <a:blip r:embed="rId2"/>
              </a:buBlip>
              <a:defRPr sz="1200">
                <a:latin typeface="Tahoma" panose="020B0604030504040204" pitchFamily="34" charset="0"/>
                <a:ea typeface="Tahoma" panose="020B0604030504040204" pitchFamily="34" charset="0"/>
                <a:cs typeface="Tahoma" panose="020B0604030504040204" pitchFamily="34" charset="0"/>
              </a:defRPr>
            </a:lvl4pPr>
            <a:lvl5pPr marL="1543050" indent="-171450">
              <a:buFontTx/>
              <a:buBlip>
                <a:blip r:embed="rId2"/>
              </a:buBlip>
              <a:defRPr sz="1200">
                <a:latin typeface="Tahoma" panose="020B0604030504040204" pitchFamily="34" charset="0"/>
                <a:ea typeface="Tahoma" panose="020B0604030504040204" pitchFamily="34" charset="0"/>
                <a:cs typeface="Tahoma" panose="020B060403050404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ext Placeholder 8"/>
          <p:cNvSpPr>
            <a:spLocks noGrp="1"/>
          </p:cNvSpPr>
          <p:nvPr>
            <p:ph type="body" sz="quarter" idx="13"/>
          </p:nvPr>
        </p:nvSpPr>
        <p:spPr>
          <a:xfrm>
            <a:off x="764930" y="1049499"/>
            <a:ext cx="4728924" cy="742949"/>
          </a:xfrm>
        </p:spPr>
        <p:txBody>
          <a:bodyPr>
            <a:normAutofit/>
          </a:bodyPr>
          <a:lstStyle>
            <a:lvl1pPr marL="0" indent="0" algn="l">
              <a:buNone/>
              <a:defRPr sz="2400" b="1">
                <a:latin typeface="Aleo" pitchFamily="2" charset="77"/>
              </a:defRPr>
            </a:lvl1pPr>
          </a:lstStyle>
          <a:p>
            <a:pPr lvl="0"/>
            <a:r>
              <a:rPr lang="en-US"/>
              <a:t>Click to edit Master text styles</a:t>
            </a:r>
          </a:p>
        </p:txBody>
      </p:sp>
      <p:sp>
        <p:nvSpPr>
          <p:cNvPr id="4" name="Text Placeholder 6"/>
          <p:cNvSpPr>
            <a:spLocks noGrp="1"/>
          </p:cNvSpPr>
          <p:nvPr>
            <p:ph type="body" sz="quarter" idx="15"/>
          </p:nvPr>
        </p:nvSpPr>
        <p:spPr>
          <a:xfrm>
            <a:off x="6067839" y="0"/>
            <a:ext cx="3076161" cy="5143500"/>
          </a:xfrm>
          <a:solidFill>
            <a:schemeClr val="accent2">
              <a:lumMod val="60000"/>
              <a:lumOff val="40000"/>
              <a:alpha val="23137"/>
            </a:schemeClr>
          </a:solidFill>
          <a:ln>
            <a:noFill/>
          </a:ln>
        </p:spPr>
        <p:txBody>
          <a:bodyPr anchor="ctr">
            <a:normAutofit/>
          </a:bodyPr>
          <a:lstStyle>
            <a:lvl1pPr marL="0" indent="0" algn="ctr">
              <a:buNone/>
              <a:defRPr sz="1050">
                <a:latin typeface="Tahoma" panose="020B0604030504040204" pitchFamily="34" charset="0"/>
                <a:ea typeface="Tahoma" panose="020B0604030504040204" pitchFamily="34" charset="0"/>
                <a:cs typeface="Tahoma" panose="020B0604030504040204" pitchFamily="34" charset="0"/>
              </a:defRPr>
            </a:lvl1pPr>
            <a:lvl2pPr marL="342900" indent="0">
              <a:buNone/>
              <a:defRPr sz="1200"/>
            </a:lvl2pPr>
            <a:lvl3pPr marL="685800" indent="0">
              <a:buNone/>
              <a:defRPr sz="1050"/>
            </a:lvl3pPr>
            <a:lvl4pPr marL="1028700" indent="0">
              <a:buNone/>
              <a:defRPr sz="900"/>
            </a:lvl4pPr>
            <a:lvl5pPr marL="1371600" indent="0">
              <a:buNone/>
              <a:defRPr sz="900"/>
            </a:lvl5pPr>
          </a:lstStyle>
          <a:p>
            <a:pPr lvl="0"/>
            <a:r>
              <a:rPr lang="en-US"/>
              <a:t>Click to edit Master text styles</a:t>
            </a:r>
          </a:p>
        </p:txBody>
      </p:sp>
      <p:sp>
        <p:nvSpPr>
          <p:cNvPr id="5" name="Text Placeholder 8"/>
          <p:cNvSpPr>
            <a:spLocks noGrp="1"/>
          </p:cNvSpPr>
          <p:nvPr>
            <p:ph type="body" sz="quarter" idx="17"/>
          </p:nvPr>
        </p:nvSpPr>
        <p:spPr>
          <a:xfrm>
            <a:off x="7040647" y="2297274"/>
            <a:ext cx="1130546" cy="171449"/>
          </a:xfrm>
        </p:spPr>
        <p:txBody>
          <a:bodyPr>
            <a:normAutofit/>
          </a:bodyPr>
          <a:lstStyle>
            <a:lvl1pPr marL="0" indent="0" algn="l">
              <a:buNone/>
              <a:defRPr sz="900" b="0">
                <a:latin typeface="Tahoma" panose="020B0604030504040204" pitchFamily="34" charset="0"/>
                <a:ea typeface="Tahoma" panose="020B0604030504040204" pitchFamily="34" charset="0"/>
                <a:cs typeface="Tahoma" panose="020B0604030504040204" pitchFamily="34" charset="0"/>
              </a:defRPr>
            </a:lvl1pPr>
          </a:lstStyle>
          <a:p>
            <a:pPr lvl="0"/>
            <a:r>
              <a:rPr lang="en-US"/>
              <a:t>Click to edit Master text styles</a:t>
            </a:r>
          </a:p>
        </p:txBody>
      </p:sp>
    </p:spTree>
    <p:extLst>
      <p:ext uri="{BB962C8B-B14F-4D97-AF65-F5344CB8AC3E}">
        <p14:creationId xmlns:p14="http://schemas.microsoft.com/office/powerpoint/2010/main" val="646405914"/>
      </p:ext>
    </p:extLst>
  </p:cSld>
  <p:clrMapOvr>
    <a:masterClrMapping/>
  </p:clrMapOvr>
  <p:transition spd="slow"/>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tab graphic and description RED">
    <p:spTree>
      <p:nvGrpSpPr>
        <p:cNvPr id="1" name=""/>
        <p:cNvGrpSpPr/>
        <p:nvPr/>
      </p:nvGrpSpPr>
      <p:grpSpPr>
        <a:xfrm>
          <a:off x="0" y="0"/>
          <a:ext cx="0" cy="0"/>
          <a:chOff x="0" y="0"/>
          <a:chExt cx="0" cy="0"/>
        </a:xfrm>
      </p:grpSpPr>
      <p:sp>
        <p:nvSpPr>
          <p:cNvPr id="6" name="Text Placeholder 6"/>
          <p:cNvSpPr>
            <a:spLocks noGrp="1"/>
          </p:cNvSpPr>
          <p:nvPr>
            <p:ph type="body" sz="quarter" idx="17"/>
          </p:nvPr>
        </p:nvSpPr>
        <p:spPr>
          <a:xfrm>
            <a:off x="0" y="1585266"/>
            <a:ext cx="9144000" cy="3558234"/>
          </a:xfrm>
          <a:solidFill>
            <a:schemeClr val="accent2">
              <a:lumMod val="60000"/>
              <a:lumOff val="40000"/>
              <a:alpha val="23137"/>
            </a:schemeClr>
          </a:solidFill>
          <a:ln>
            <a:noFill/>
          </a:ln>
        </p:spPr>
        <p:txBody>
          <a:bodyPr anchor="ctr">
            <a:normAutofit/>
          </a:bodyPr>
          <a:lstStyle>
            <a:lvl1pPr marL="0" indent="0" algn="ctr">
              <a:buNone/>
              <a:defRPr sz="1050">
                <a:latin typeface="Tahoma" panose="020B0604030504040204" pitchFamily="34" charset="0"/>
                <a:ea typeface="Tahoma" panose="020B0604030504040204" pitchFamily="34" charset="0"/>
                <a:cs typeface="Tahoma" panose="020B0604030504040204" pitchFamily="34" charset="0"/>
              </a:defRPr>
            </a:lvl1pPr>
            <a:lvl2pPr marL="342900" indent="0">
              <a:buNone/>
              <a:defRPr sz="1200"/>
            </a:lvl2pPr>
            <a:lvl3pPr marL="685800" indent="0">
              <a:buNone/>
              <a:defRPr sz="1050"/>
            </a:lvl3pPr>
            <a:lvl4pPr marL="1028700" indent="0">
              <a:buNone/>
              <a:defRPr sz="900"/>
            </a:lvl4pPr>
            <a:lvl5pPr marL="1371600" indent="0">
              <a:buNone/>
              <a:defRPr sz="900"/>
            </a:lvl5pPr>
          </a:lstStyle>
          <a:p>
            <a:pPr lvl="0"/>
            <a:r>
              <a:rPr lang="en-US"/>
              <a:t>Click to edit Master text styles</a:t>
            </a:r>
          </a:p>
        </p:txBody>
      </p:sp>
      <p:sp>
        <p:nvSpPr>
          <p:cNvPr id="9" name="Text Placeholder 8"/>
          <p:cNvSpPr>
            <a:spLocks noGrp="1"/>
          </p:cNvSpPr>
          <p:nvPr>
            <p:ph type="body" sz="quarter" idx="13"/>
          </p:nvPr>
        </p:nvSpPr>
        <p:spPr>
          <a:xfrm>
            <a:off x="764929" y="628651"/>
            <a:ext cx="7731371" cy="762000"/>
          </a:xfrm>
        </p:spPr>
        <p:txBody>
          <a:bodyPr>
            <a:normAutofit/>
          </a:bodyPr>
          <a:lstStyle>
            <a:lvl1pPr marL="0" indent="0" algn="ctr">
              <a:buNone/>
              <a:defRPr sz="2400" b="0">
                <a:latin typeface="Aleo" pitchFamily="2" charset="77"/>
              </a:defRPr>
            </a:lvl1pPr>
          </a:lstStyle>
          <a:p>
            <a:pPr lvl="0"/>
            <a:r>
              <a:rPr lang="en-US"/>
              <a:t>Click to edit Master text styles</a:t>
            </a:r>
          </a:p>
        </p:txBody>
      </p:sp>
      <p:sp>
        <p:nvSpPr>
          <p:cNvPr id="3" name="Text Placeholder 8"/>
          <p:cNvSpPr>
            <a:spLocks noGrp="1"/>
          </p:cNvSpPr>
          <p:nvPr>
            <p:ph type="body" sz="quarter" idx="16"/>
          </p:nvPr>
        </p:nvSpPr>
        <p:spPr>
          <a:xfrm>
            <a:off x="4065342" y="3192934"/>
            <a:ext cx="1130546" cy="171449"/>
          </a:xfrm>
        </p:spPr>
        <p:txBody>
          <a:bodyPr>
            <a:normAutofit/>
          </a:bodyPr>
          <a:lstStyle>
            <a:lvl1pPr marL="0" indent="0" algn="l">
              <a:buNone/>
              <a:defRPr sz="900" b="0">
                <a:latin typeface="Tahoma" panose="020B0604030504040204" pitchFamily="34" charset="0"/>
                <a:ea typeface="Tahoma" panose="020B0604030504040204" pitchFamily="34" charset="0"/>
                <a:cs typeface="Tahoma" panose="020B0604030504040204" pitchFamily="34" charset="0"/>
              </a:defRPr>
            </a:lvl1pPr>
          </a:lstStyle>
          <a:p>
            <a:pPr lvl="0"/>
            <a:r>
              <a:rPr lang="en-US"/>
              <a:t>Click to edit Master text styles</a:t>
            </a:r>
          </a:p>
        </p:txBody>
      </p:sp>
      <p:sp>
        <p:nvSpPr>
          <p:cNvPr id="7" name="Title 1"/>
          <p:cNvSpPr>
            <a:spLocks noGrp="1"/>
          </p:cNvSpPr>
          <p:nvPr>
            <p:ph type="title"/>
          </p:nvPr>
        </p:nvSpPr>
        <p:spPr>
          <a:xfrm>
            <a:off x="-86109" y="-147738"/>
            <a:ext cx="2511257" cy="581773"/>
          </a:xfrm>
          <a:prstGeom prst="round2DiagRect">
            <a:avLst>
              <a:gd name="adj1" fmla="val 24968"/>
              <a:gd name="adj2" fmla="val 0"/>
            </a:avLst>
          </a:prstGeom>
          <a:solidFill>
            <a:schemeClr val="accent2"/>
          </a:solidFill>
        </p:spPr>
        <p:txBody>
          <a:bodyPr lIns="365760" anchor="b">
            <a:normAutofit/>
          </a:bodyPr>
          <a:lstStyle>
            <a:lvl1pPr algn="l">
              <a:defRPr sz="1050" b="1" cap="all" baseline="0">
                <a:solidFill>
                  <a:schemeClr val="bg1"/>
                </a:solidFill>
                <a:latin typeface="Tahoma" panose="020B0604030504040204" pitchFamily="34" charset="0"/>
                <a:ea typeface="Tahoma" panose="020B0604030504040204" pitchFamily="34" charset="0"/>
                <a:cs typeface="Tahoma" panose="020B0604030504040204" pitchFamily="34" charset="0"/>
              </a:defRPr>
            </a:lvl1pPr>
          </a:lstStyle>
          <a:p>
            <a:r>
              <a:rPr lang="en-US"/>
              <a:t>Click to edit Master title style</a:t>
            </a:r>
          </a:p>
        </p:txBody>
      </p:sp>
    </p:spTree>
    <p:extLst>
      <p:ext uri="{BB962C8B-B14F-4D97-AF65-F5344CB8AC3E}">
        <p14:creationId xmlns:p14="http://schemas.microsoft.com/office/powerpoint/2010/main" val="170277185"/>
      </p:ext>
    </p:extLst>
  </p:cSld>
  <p:clrMapOvr>
    <a:masterClrMapping/>
  </p:clrMapOvr>
  <p:transition spd="slow"/>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tab title content GREEN">
    <p:spTree>
      <p:nvGrpSpPr>
        <p:cNvPr id="1" name=""/>
        <p:cNvGrpSpPr/>
        <p:nvPr/>
      </p:nvGrpSpPr>
      <p:grpSpPr>
        <a:xfrm>
          <a:off x="0" y="0"/>
          <a:ext cx="0" cy="0"/>
          <a:chOff x="0" y="0"/>
          <a:chExt cx="0" cy="0"/>
        </a:xfrm>
      </p:grpSpPr>
      <p:sp>
        <p:nvSpPr>
          <p:cNvPr id="2" name="Title 1"/>
          <p:cNvSpPr>
            <a:spLocks noGrp="1"/>
          </p:cNvSpPr>
          <p:nvPr>
            <p:ph type="title"/>
          </p:nvPr>
        </p:nvSpPr>
        <p:spPr>
          <a:xfrm>
            <a:off x="-86109" y="-147738"/>
            <a:ext cx="2511257" cy="581773"/>
          </a:xfrm>
          <a:prstGeom prst="round2DiagRect">
            <a:avLst>
              <a:gd name="adj1" fmla="val 24968"/>
              <a:gd name="adj2" fmla="val 0"/>
            </a:avLst>
          </a:prstGeom>
          <a:solidFill>
            <a:schemeClr val="accent3"/>
          </a:solidFill>
        </p:spPr>
        <p:txBody>
          <a:bodyPr lIns="365760" anchor="b">
            <a:normAutofit/>
          </a:bodyPr>
          <a:lstStyle>
            <a:lvl1pPr algn="l">
              <a:defRPr sz="1050" b="1" cap="all" baseline="0">
                <a:solidFill>
                  <a:schemeClr val="bg1"/>
                </a:solidFill>
                <a:latin typeface="Tahoma" panose="020B0604030504040204" pitchFamily="34" charset="0"/>
                <a:ea typeface="Tahoma" panose="020B0604030504040204" pitchFamily="34" charset="0"/>
                <a:cs typeface="Tahoma" panose="020B0604030504040204" pitchFamily="34" charset="0"/>
              </a:defRPr>
            </a:lvl1pPr>
          </a:lstStyle>
          <a:p>
            <a:r>
              <a:rPr lang="en-US"/>
              <a:t>Click to edit Master title style</a:t>
            </a:r>
          </a:p>
        </p:txBody>
      </p:sp>
      <p:sp>
        <p:nvSpPr>
          <p:cNvPr id="3" name="Content Placeholder 2"/>
          <p:cNvSpPr>
            <a:spLocks noGrp="1"/>
          </p:cNvSpPr>
          <p:nvPr>
            <p:ph idx="1"/>
          </p:nvPr>
        </p:nvSpPr>
        <p:spPr>
          <a:xfrm>
            <a:off x="764931" y="2098996"/>
            <a:ext cx="7614139" cy="2610469"/>
          </a:xfrm>
        </p:spPr>
        <p:txBody>
          <a:bodyPr>
            <a:normAutofit/>
          </a:bodyPr>
          <a:lstStyle>
            <a:lvl1pPr marL="171450" indent="-171450">
              <a:buFontTx/>
              <a:buBlip>
                <a:blip r:embed="rId2"/>
              </a:buBlip>
              <a:defRPr sz="1800">
                <a:latin typeface="Tahoma" panose="020B0604030504040204" pitchFamily="34" charset="0"/>
                <a:ea typeface="Tahoma" panose="020B0604030504040204" pitchFamily="34" charset="0"/>
                <a:cs typeface="Tahoma" panose="020B0604030504040204" pitchFamily="34" charset="0"/>
              </a:defRPr>
            </a:lvl1pPr>
            <a:lvl2pPr marL="514350" indent="-171450">
              <a:buFontTx/>
              <a:buBlip>
                <a:blip r:embed="rId2"/>
              </a:buBlip>
              <a:defRPr sz="1500">
                <a:latin typeface="Tahoma" panose="020B0604030504040204" pitchFamily="34" charset="0"/>
                <a:ea typeface="Tahoma" panose="020B0604030504040204" pitchFamily="34" charset="0"/>
                <a:cs typeface="Tahoma" panose="020B0604030504040204" pitchFamily="34" charset="0"/>
              </a:defRPr>
            </a:lvl2pPr>
            <a:lvl3pPr marL="857250" indent="-171450">
              <a:buFontTx/>
              <a:buBlip>
                <a:blip r:embed="rId2"/>
              </a:buBlip>
              <a:defRPr sz="1350">
                <a:latin typeface="Tahoma" panose="020B0604030504040204" pitchFamily="34" charset="0"/>
                <a:ea typeface="Tahoma" panose="020B0604030504040204" pitchFamily="34" charset="0"/>
                <a:cs typeface="Tahoma" panose="020B0604030504040204" pitchFamily="34" charset="0"/>
              </a:defRPr>
            </a:lvl3pPr>
            <a:lvl4pPr marL="1200150" indent="-171450">
              <a:buFontTx/>
              <a:buBlip>
                <a:blip r:embed="rId2"/>
              </a:buBlip>
              <a:defRPr sz="1200">
                <a:latin typeface="Tahoma" panose="020B0604030504040204" pitchFamily="34" charset="0"/>
                <a:ea typeface="Tahoma" panose="020B0604030504040204" pitchFamily="34" charset="0"/>
                <a:cs typeface="Tahoma" panose="020B0604030504040204" pitchFamily="34" charset="0"/>
              </a:defRPr>
            </a:lvl4pPr>
            <a:lvl5pPr marL="1543050" indent="-171450">
              <a:buFontTx/>
              <a:buBlip>
                <a:blip r:embed="rId2"/>
              </a:buBlip>
              <a:defRPr sz="1200">
                <a:latin typeface="Tahoma" panose="020B0604030504040204" pitchFamily="34" charset="0"/>
                <a:ea typeface="Tahoma" panose="020B0604030504040204" pitchFamily="34" charset="0"/>
                <a:cs typeface="Tahoma" panose="020B060403050404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ext Placeholder 8"/>
          <p:cNvSpPr>
            <a:spLocks noGrp="1"/>
          </p:cNvSpPr>
          <p:nvPr>
            <p:ph type="body" sz="quarter" idx="13"/>
          </p:nvPr>
        </p:nvSpPr>
        <p:spPr>
          <a:xfrm>
            <a:off x="764930" y="1049499"/>
            <a:ext cx="7614139" cy="742949"/>
          </a:xfrm>
        </p:spPr>
        <p:txBody>
          <a:bodyPr>
            <a:normAutofit/>
          </a:bodyPr>
          <a:lstStyle>
            <a:lvl1pPr marL="0" indent="0" algn="l">
              <a:buNone/>
              <a:defRPr sz="2400" b="1">
                <a:latin typeface="Aleo" pitchFamily="2" charset="77"/>
              </a:defRPr>
            </a:lvl1pPr>
          </a:lstStyle>
          <a:p>
            <a:pPr lvl="0"/>
            <a:r>
              <a:rPr lang="en-US"/>
              <a:t>Click to edit Master text styles</a:t>
            </a:r>
          </a:p>
        </p:txBody>
      </p:sp>
    </p:spTree>
    <p:extLst>
      <p:ext uri="{BB962C8B-B14F-4D97-AF65-F5344CB8AC3E}">
        <p14:creationId xmlns:p14="http://schemas.microsoft.com/office/powerpoint/2010/main" val="2176983672"/>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tab sidebar GREEN">
    <p:spTree>
      <p:nvGrpSpPr>
        <p:cNvPr id="1" name=""/>
        <p:cNvGrpSpPr/>
        <p:nvPr/>
      </p:nvGrpSpPr>
      <p:grpSpPr>
        <a:xfrm>
          <a:off x="0" y="0"/>
          <a:ext cx="0" cy="0"/>
          <a:chOff x="0" y="0"/>
          <a:chExt cx="0" cy="0"/>
        </a:xfrm>
      </p:grpSpPr>
      <p:sp>
        <p:nvSpPr>
          <p:cNvPr id="9" name="Text Placeholder 8"/>
          <p:cNvSpPr>
            <a:spLocks noGrp="1"/>
          </p:cNvSpPr>
          <p:nvPr>
            <p:ph type="body" sz="quarter" idx="13"/>
          </p:nvPr>
        </p:nvSpPr>
        <p:spPr>
          <a:xfrm>
            <a:off x="764930" y="1049499"/>
            <a:ext cx="4728924" cy="742949"/>
          </a:xfrm>
        </p:spPr>
        <p:txBody>
          <a:bodyPr>
            <a:normAutofit/>
          </a:bodyPr>
          <a:lstStyle>
            <a:lvl1pPr marL="0" indent="0" algn="l">
              <a:buNone/>
              <a:defRPr sz="2400" b="1">
                <a:latin typeface="Aleo" pitchFamily="2" charset="77"/>
              </a:defRPr>
            </a:lvl1pPr>
          </a:lstStyle>
          <a:p>
            <a:pPr lvl="0"/>
            <a:r>
              <a:rPr lang="en-US"/>
              <a:t>Click to edit Master text styles</a:t>
            </a:r>
          </a:p>
        </p:txBody>
      </p:sp>
      <p:sp>
        <p:nvSpPr>
          <p:cNvPr id="4" name="Text Placeholder 6"/>
          <p:cNvSpPr>
            <a:spLocks noGrp="1"/>
          </p:cNvSpPr>
          <p:nvPr>
            <p:ph type="body" sz="quarter" idx="15"/>
          </p:nvPr>
        </p:nvSpPr>
        <p:spPr>
          <a:xfrm>
            <a:off x="6067839" y="0"/>
            <a:ext cx="3076161" cy="5143500"/>
          </a:xfrm>
          <a:solidFill>
            <a:schemeClr val="accent3">
              <a:lumMod val="40000"/>
              <a:lumOff val="60000"/>
              <a:alpha val="23137"/>
            </a:schemeClr>
          </a:solidFill>
          <a:ln>
            <a:noFill/>
          </a:ln>
        </p:spPr>
        <p:txBody>
          <a:bodyPr anchor="ctr">
            <a:normAutofit/>
          </a:bodyPr>
          <a:lstStyle>
            <a:lvl1pPr marL="0" indent="0" algn="ctr">
              <a:buNone/>
              <a:defRPr sz="1050">
                <a:latin typeface="Tahoma" panose="020B0604030504040204" pitchFamily="34" charset="0"/>
                <a:ea typeface="Tahoma" panose="020B0604030504040204" pitchFamily="34" charset="0"/>
                <a:cs typeface="Tahoma" panose="020B0604030504040204" pitchFamily="34" charset="0"/>
              </a:defRPr>
            </a:lvl1pPr>
            <a:lvl2pPr marL="342900" indent="0">
              <a:buNone/>
              <a:defRPr sz="1200"/>
            </a:lvl2pPr>
            <a:lvl3pPr marL="685800" indent="0">
              <a:buNone/>
              <a:defRPr sz="1050"/>
            </a:lvl3pPr>
            <a:lvl4pPr marL="1028700" indent="0">
              <a:buNone/>
              <a:defRPr sz="900"/>
            </a:lvl4pPr>
            <a:lvl5pPr marL="1371600" indent="0">
              <a:buNone/>
              <a:defRPr sz="900"/>
            </a:lvl5pPr>
          </a:lstStyle>
          <a:p>
            <a:pPr lvl="0"/>
            <a:r>
              <a:rPr lang="en-US"/>
              <a:t>Click to edit Master text styles</a:t>
            </a:r>
          </a:p>
        </p:txBody>
      </p:sp>
      <p:sp>
        <p:nvSpPr>
          <p:cNvPr id="5" name="Content Placeholder 2"/>
          <p:cNvSpPr>
            <a:spLocks noGrp="1"/>
          </p:cNvSpPr>
          <p:nvPr>
            <p:ph idx="1"/>
          </p:nvPr>
        </p:nvSpPr>
        <p:spPr>
          <a:xfrm>
            <a:off x="764931" y="2098996"/>
            <a:ext cx="4728923" cy="2610469"/>
          </a:xfrm>
        </p:spPr>
        <p:txBody>
          <a:bodyPr>
            <a:normAutofit/>
          </a:bodyPr>
          <a:lstStyle>
            <a:lvl1pPr marL="171450" indent="-171450">
              <a:buFontTx/>
              <a:buBlip>
                <a:blip r:embed="rId2"/>
              </a:buBlip>
              <a:defRPr sz="1800">
                <a:latin typeface="Tahoma" panose="020B0604030504040204" pitchFamily="34" charset="0"/>
                <a:ea typeface="Tahoma" panose="020B0604030504040204" pitchFamily="34" charset="0"/>
                <a:cs typeface="Tahoma" panose="020B0604030504040204" pitchFamily="34" charset="0"/>
              </a:defRPr>
            </a:lvl1pPr>
            <a:lvl2pPr marL="514350" indent="-171450">
              <a:buFontTx/>
              <a:buBlip>
                <a:blip r:embed="rId2"/>
              </a:buBlip>
              <a:defRPr sz="1500">
                <a:latin typeface="Tahoma" panose="020B0604030504040204" pitchFamily="34" charset="0"/>
                <a:ea typeface="Tahoma" panose="020B0604030504040204" pitchFamily="34" charset="0"/>
                <a:cs typeface="Tahoma" panose="020B0604030504040204" pitchFamily="34" charset="0"/>
              </a:defRPr>
            </a:lvl2pPr>
            <a:lvl3pPr marL="857250" indent="-171450">
              <a:buFontTx/>
              <a:buBlip>
                <a:blip r:embed="rId2"/>
              </a:buBlip>
              <a:defRPr sz="1350">
                <a:latin typeface="Tahoma" panose="020B0604030504040204" pitchFamily="34" charset="0"/>
                <a:ea typeface="Tahoma" panose="020B0604030504040204" pitchFamily="34" charset="0"/>
                <a:cs typeface="Tahoma" panose="020B0604030504040204" pitchFamily="34" charset="0"/>
              </a:defRPr>
            </a:lvl3pPr>
            <a:lvl4pPr marL="1200150" indent="-171450">
              <a:buFontTx/>
              <a:buBlip>
                <a:blip r:embed="rId2"/>
              </a:buBlip>
              <a:defRPr sz="1200">
                <a:latin typeface="Tahoma" panose="020B0604030504040204" pitchFamily="34" charset="0"/>
                <a:ea typeface="Tahoma" panose="020B0604030504040204" pitchFamily="34" charset="0"/>
                <a:cs typeface="Tahoma" panose="020B0604030504040204" pitchFamily="34" charset="0"/>
              </a:defRPr>
            </a:lvl4pPr>
            <a:lvl5pPr marL="1543050" indent="-171450">
              <a:buFontTx/>
              <a:buBlip>
                <a:blip r:embed="rId2"/>
              </a:buBlip>
              <a:defRPr sz="1200">
                <a:latin typeface="Tahoma" panose="020B0604030504040204" pitchFamily="34" charset="0"/>
                <a:ea typeface="Tahoma" panose="020B0604030504040204" pitchFamily="34" charset="0"/>
                <a:cs typeface="Tahoma" panose="020B060403050404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itle 1"/>
          <p:cNvSpPr>
            <a:spLocks noGrp="1"/>
          </p:cNvSpPr>
          <p:nvPr>
            <p:ph type="title"/>
          </p:nvPr>
        </p:nvSpPr>
        <p:spPr>
          <a:xfrm>
            <a:off x="-86109" y="-147738"/>
            <a:ext cx="2511257" cy="581773"/>
          </a:xfrm>
          <a:prstGeom prst="round2DiagRect">
            <a:avLst>
              <a:gd name="adj1" fmla="val 24968"/>
              <a:gd name="adj2" fmla="val 0"/>
            </a:avLst>
          </a:prstGeom>
          <a:solidFill>
            <a:schemeClr val="accent3"/>
          </a:solidFill>
        </p:spPr>
        <p:txBody>
          <a:bodyPr lIns="365760" anchor="b">
            <a:normAutofit/>
          </a:bodyPr>
          <a:lstStyle>
            <a:lvl1pPr algn="l">
              <a:defRPr sz="1050" b="1" cap="all" baseline="0">
                <a:solidFill>
                  <a:schemeClr val="bg1"/>
                </a:solidFill>
                <a:latin typeface="Tahoma" panose="020B0604030504040204" pitchFamily="34" charset="0"/>
                <a:ea typeface="Tahoma" panose="020B0604030504040204" pitchFamily="34" charset="0"/>
                <a:cs typeface="Tahoma" panose="020B0604030504040204" pitchFamily="34" charset="0"/>
              </a:defRPr>
            </a:lvl1pPr>
          </a:lstStyle>
          <a:p>
            <a:r>
              <a:rPr lang="en-US"/>
              <a:t>Click to edit Master title style</a:t>
            </a:r>
          </a:p>
        </p:txBody>
      </p:sp>
      <p:sp>
        <p:nvSpPr>
          <p:cNvPr id="7" name="Text Placeholder 8"/>
          <p:cNvSpPr>
            <a:spLocks noGrp="1"/>
          </p:cNvSpPr>
          <p:nvPr>
            <p:ph type="body" sz="quarter" idx="17"/>
          </p:nvPr>
        </p:nvSpPr>
        <p:spPr>
          <a:xfrm>
            <a:off x="7040647" y="2297274"/>
            <a:ext cx="1130546" cy="171449"/>
          </a:xfrm>
        </p:spPr>
        <p:txBody>
          <a:bodyPr>
            <a:normAutofit/>
          </a:bodyPr>
          <a:lstStyle>
            <a:lvl1pPr marL="0" indent="0" algn="l">
              <a:buNone/>
              <a:defRPr sz="900" b="0">
                <a:latin typeface="Tahoma" panose="020B0604030504040204" pitchFamily="34" charset="0"/>
                <a:ea typeface="Tahoma" panose="020B0604030504040204" pitchFamily="34" charset="0"/>
                <a:cs typeface="Tahoma" panose="020B0604030504040204" pitchFamily="34" charset="0"/>
              </a:defRPr>
            </a:lvl1pPr>
          </a:lstStyle>
          <a:p>
            <a:pPr lvl="0"/>
            <a:r>
              <a:rPr lang="en-US"/>
              <a:t>Click to edit Master text styles</a:t>
            </a:r>
          </a:p>
        </p:txBody>
      </p:sp>
    </p:spTree>
    <p:extLst>
      <p:ext uri="{BB962C8B-B14F-4D97-AF65-F5344CB8AC3E}">
        <p14:creationId xmlns:p14="http://schemas.microsoft.com/office/powerpoint/2010/main" val="2891851194"/>
      </p:ext>
    </p:extLst>
  </p:cSld>
  <p:clrMapOvr>
    <a:masterClrMapping/>
  </p:clrMapOvr>
  <p:transition spd="slow"/>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tab graphic and description GREEN">
    <p:spTree>
      <p:nvGrpSpPr>
        <p:cNvPr id="1" name=""/>
        <p:cNvGrpSpPr/>
        <p:nvPr/>
      </p:nvGrpSpPr>
      <p:grpSpPr>
        <a:xfrm>
          <a:off x="0" y="0"/>
          <a:ext cx="0" cy="0"/>
          <a:chOff x="0" y="0"/>
          <a:chExt cx="0" cy="0"/>
        </a:xfrm>
      </p:grpSpPr>
      <p:sp>
        <p:nvSpPr>
          <p:cNvPr id="6" name="Text Placeholder 6"/>
          <p:cNvSpPr>
            <a:spLocks noGrp="1"/>
          </p:cNvSpPr>
          <p:nvPr>
            <p:ph type="body" sz="quarter" idx="17"/>
          </p:nvPr>
        </p:nvSpPr>
        <p:spPr>
          <a:xfrm>
            <a:off x="0" y="1585266"/>
            <a:ext cx="9144000" cy="3558234"/>
          </a:xfrm>
          <a:solidFill>
            <a:schemeClr val="accent3">
              <a:lumMod val="40000"/>
              <a:lumOff val="60000"/>
              <a:alpha val="23137"/>
            </a:schemeClr>
          </a:solidFill>
          <a:ln>
            <a:noFill/>
          </a:ln>
        </p:spPr>
        <p:txBody>
          <a:bodyPr anchor="ctr">
            <a:normAutofit/>
          </a:bodyPr>
          <a:lstStyle>
            <a:lvl1pPr marL="0" indent="0" algn="ctr">
              <a:buNone/>
              <a:defRPr sz="1050">
                <a:latin typeface="Tahoma" panose="020B0604030504040204" pitchFamily="34" charset="0"/>
                <a:ea typeface="Tahoma" panose="020B0604030504040204" pitchFamily="34" charset="0"/>
                <a:cs typeface="Tahoma" panose="020B0604030504040204" pitchFamily="34" charset="0"/>
              </a:defRPr>
            </a:lvl1pPr>
            <a:lvl2pPr marL="342900" indent="0">
              <a:buNone/>
              <a:defRPr sz="1200"/>
            </a:lvl2pPr>
            <a:lvl3pPr marL="685800" indent="0">
              <a:buNone/>
              <a:defRPr sz="1050"/>
            </a:lvl3pPr>
            <a:lvl4pPr marL="1028700" indent="0">
              <a:buNone/>
              <a:defRPr sz="900"/>
            </a:lvl4pPr>
            <a:lvl5pPr marL="1371600" indent="0">
              <a:buNone/>
              <a:defRPr sz="900"/>
            </a:lvl5pPr>
          </a:lstStyle>
          <a:p>
            <a:pPr lvl="0"/>
            <a:r>
              <a:rPr lang="en-US"/>
              <a:t>Click to edit Master text styles</a:t>
            </a:r>
          </a:p>
        </p:txBody>
      </p:sp>
      <p:sp>
        <p:nvSpPr>
          <p:cNvPr id="9" name="Text Placeholder 8"/>
          <p:cNvSpPr>
            <a:spLocks noGrp="1"/>
          </p:cNvSpPr>
          <p:nvPr>
            <p:ph type="body" sz="quarter" idx="13"/>
          </p:nvPr>
        </p:nvSpPr>
        <p:spPr>
          <a:xfrm>
            <a:off x="764929" y="628651"/>
            <a:ext cx="7731371" cy="762000"/>
          </a:xfrm>
        </p:spPr>
        <p:txBody>
          <a:bodyPr>
            <a:normAutofit/>
          </a:bodyPr>
          <a:lstStyle>
            <a:lvl1pPr marL="0" indent="0" algn="ctr">
              <a:buNone/>
              <a:defRPr sz="2400" b="0">
                <a:latin typeface="Aleo" pitchFamily="2" charset="77"/>
              </a:defRPr>
            </a:lvl1pPr>
          </a:lstStyle>
          <a:p>
            <a:pPr lvl="0"/>
            <a:r>
              <a:rPr lang="en-US"/>
              <a:t>Click to edit Master text styles</a:t>
            </a:r>
          </a:p>
        </p:txBody>
      </p:sp>
      <p:sp>
        <p:nvSpPr>
          <p:cNvPr id="3" name="Text Placeholder 8"/>
          <p:cNvSpPr>
            <a:spLocks noGrp="1"/>
          </p:cNvSpPr>
          <p:nvPr>
            <p:ph type="body" sz="quarter" idx="16"/>
          </p:nvPr>
        </p:nvSpPr>
        <p:spPr>
          <a:xfrm>
            <a:off x="4065342" y="3192934"/>
            <a:ext cx="1130546" cy="171449"/>
          </a:xfrm>
        </p:spPr>
        <p:txBody>
          <a:bodyPr>
            <a:normAutofit/>
          </a:bodyPr>
          <a:lstStyle>
            <a:lvl1pPr marL="0" indent="0" algn="l">
              <a:buNone/>
              <a:defRPr sz="900" b="0">
                <a:latin typeface="Tahoma" panose="020B0604030504040204" pitchFamily="34" charset="0"/>
                <a:ea typeface="Tahoma" panose="020B0604030504040204" pitchFamily="34" charset="0"/>
                <a:cs typeface="Tahoma" panose="020B0604030504040204" pitchFamily="34" charset="0"/>
              </a:defRPr>
            </a:lvl1pPr>
          </a:lstStyle>
          <a:p>
            <a:pPr lvl="0"/>
            <a:r>
              <a:rPr lang="en-US"/>
              <a:t>Click to edit Master text styles</a:t>
            </a:r>
          </a:p>
        </p:txBody>
      </p:sp>
      <p:sp>
        <p:nvSpPr>
          <p:cNvPr id="7" name="Title 1"/>
          <p:cNvSpPr>
            <a:spLocks noGrp="1"/>
          </p:cNvSpPr>
          <p:nvPr>
            <p:ph type="title"/>
          </p:nvPr>
        </p:nvSpPr>
        <p:spPr>
          <a:xfrm>
            <a:off x="-86109" y="-147738"/>
            <a:ext cx="2511257" cy="581773"/>
          </a:xfrm>
          <a:prstGeom prst="round2DiagRect">
            <a:avLst>
              <a:gd name="adj1" fmla="val 24968"/>
              <a:gd name="adj2" fmla="val 0"/>
            </a:avLst>
          </a:prstGeom>
          <a:solidFill>
            <a:schemeClr val="accent3"/>
          </a:solidFill>
        </p:spPr>
        <p:txBody>
          <a:bodyPr lIns="365760" anchor="b">
            <a:normAutofit/>
          </a:bodyPr>
          <a:lstStyle>
            <a:lvl1pPr algn="l">
              <a:defRPr sz="1050" b="1" cap="all" baseline="0">
                <a:solidFill>
                  <a:schemeClr val="bg1"/>
                </a:solidFill>
                <a:latin typeface="Tahoma" panose="020B0604030504040204" pitchFamily="34" charset="0"/>
                <a:ea typeface="Tahoma" panose="020B0604030504040204" pitchFamily="34" charset="0"/>
                <a:cs typeface="Tahoma" panose="020B0604030504040204" pitchFamily="34" charset="0"/>
              </a:defRPr>
            </a:lvl1pPr>
          </a:lstStyle>
          <a:p>
            <a:r>
              <a:rPr lang="en-US"/>
              <a:t>Click to edit Master title style</a:t>
            </a:r>
          </a:p>
        </p:txBody>
      </p:sp>
    </p:spTree>
    <p:extLst>
      <p:ext uri="{BB962C8B-B14F-4D97-AF65-F5344CB8AC3E}">
        <p14:creationId xmlns:p14="http://schemas.microsoft.com/office/powerpoint/2010/main" val="3448205218"/>
      </p:ext>
    </p:extLst>
  </p:cSld>
  <p:clrMapOvr>
    <a:masterClrMapping/>
  </p:clrMapOvr>
  <p:transition spd="slow"/>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ection divider GREEN">
    <p:spTree>
      <p:nvGrpSpPr>
        <p:cNvPr id="1" name=""/>
        <p:cNvGrpSpPr/>
        <p:nvPr/>
      </p:nvGrpSpPr>
      <p:grpSpPr>
        <a:xfrm>
          <a:off x="0" y="0"/>
          <a:ext cx="0" cy="0"/>
          <a:chOff x="0" y="0"/>
          <a:chExt cx="0" cy="0"/>
        </a:xfrm>
      </p:grpSpPr>
      <p:pic>
        <p:nvPicPr>
          <p:cNvPr id="3" name="Picture 6" descr="A person and person dancing&#10;&#10;Description automatically generated with low confidence">
            <a:extLst>
              <a:ext uri="{FF2B5EF4-FFF2-40B4-BE49-F238E27FC236}">
                <a16:creationId xmlns:a16="http://schemas.microsoft.com/office/drawing/2014/main" id="{1B74974A-EA37-3DAA-3AF4-A0AA9BEB94A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381"/>
            <a:ext cx="9144000" cy="5138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a:extLst>
              <a:ext uri="{FF2B5EF4-FFF2-40B4-BE49-F238E27FC236}">
                <a16:creationId xmlns:a16="http://schemas.microsoft.com/office/drawing/2014/main" id="{05E75305-25FF-185B-DC38-57AB1098F551}"/>
              </a:ext>
            </a:extLst>
          </p:cNvPr>
          <p:cNvSpPr/>
          <p:nvPr/>
        </p:nvSpPr>
        <p:spPr>
          <a:xfrm>
            <a:off x="0" y="0"/>
            <a:ext cx="9144000" cy="5143500"/>
          </a:xfrm>
          <a:prstGeom prst="rect">
            <a:avLst/>
          </a:prstGeom>
          <a:solidFill>
            <a:schemeClr val="accent3">
              <a:lumMod val="40000"/>
              <a:lumOff val="60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350"/>
          </a:p>
        </p:txBody>
      </p:sp>
      <p:sp>
        <p:nvSpPr>
          <p:cNvPr id="5" name="Round Single Corner Rectangle 8">
            <a:extLst>
              <a:ext uri="{FF2B5EF4-FFF2-40B4-BE49-F238E27FC236}">
                <a16:creationId xmlns:a16="http://schemas.microsoft.com/office/drawing/2014/main" id="{377161E0-1138-A184-4D5F-2189F308EEA9}"/>
              </a:ext>
            </a:extLst>
          </p:cNvPr>
          <p:cNvSpPr/>
          <p:nvPr/>
        </p:nvSpPr>
        <p:spPr>
          <a:xfrm rot="10800000" flipV="1">
            <a:off x="3020616" y="3309937"/>
            <a:ext cx="6123384" cy="1833563"/>
          </a:xfrm>
          <a:prstGeom prst="round1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350"/>
          </a:p>
        </p:txBody>
      </p:sp>
      <p:sp>
        <p:nvSpPr>
          <p:cNvPr id="2" name="Title 1"/>
          <p:cNvSpPr>
            <a:spLocks noGrp="1"/>
          </p:cNvSpPr>
          <p:nvPr>
            <p:ph type="title"/>
          </p:nvPr>
        </p:nvSpPr>
        <p:spPr>
          <a:xfrm>
            <a:off x="3534508" y="3692769"/>
            <a:ext cx="4972050" cy="1200150"/>
          </a:xfrm>
        </p:spPr>
        <p:txBody>
          <a:bodyPr>
            <a:normAutofit/>
          </a:bodyPr>
          <a:lstStyle>
            <a:lvl1pPr algn="l">
              <a:defRPr sz="4050">
                <a:solidFill>
                  <a:schemeClr val="bg1"/>
                </a:solidFill>
                <a:latin typeface="Aleo" pitchFamily="2" charset="77"/>
              </a:defRPr>
            </a:lvl1pPr>
          </a:lstStyle>
          <a:p>
            <a:r>
              <a:rPr lang="en-US"/>
              <a:t>Click to edit Master title style</a:t>
            </a:r>
          </a:p>
        </p:txBody>
      </p:sp>
    </p:spTree>
    <p:extLst>
      <p:ext uri="{BB962C8B-B14F-4D97-AF65-F5344CB8AC3E}">
        <p14:creationId xmlns:p14="http://schemas.microsoft.com/office/powerpoint/2010/main" val="2972756705"/>
      </p:ext>
    </p:extLst>
  </p:cSld>
  <p:clrMapOvr>
    <a:masterClrMapping/>
  </p:clrMapOvr>
  <p:hf sldNum="0" hdr="0" ftr="0" dt="0"/>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pull quote NAVY">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BEC3ADE0-9ECF-17F9-4F60-8BEF30D439B2}"/>
              </a:ext>
            </a:extLst>
          </p:cNvPr>
          <p:cNvSpPr/>
          <p:nvPr/>
        </p:nvSpPr>
        <p:spPr>
          <a:xfrm>
            <a:off x="0" y="0"/>
            <a:ext cx="9144000" cy="5143500"/>
          </a:xfrm>
          <a:prstGeom prst="rect">
            <a:avLst/>
          </a:prstGeom>
          <a:solidFill>
            <a:schemeClr val="tx1">
              <a:lumMod val="20000"/>
              <a:lumOff val="80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4" name="Round Single Corner Rectangle 7">
            <a:extLst>
              <a:ext uri="{FF2B5EF4-FFF2-40B4-BE49-F238E27FC236}">
                <a16:creationId xmlns:a16="http://schemas.microsoft.com/office/drawing/2014/main" id="{6391F4BD-03FD-C765-5B4D-510C266445B1}"/>
              </a:ext>
            </a:extLst>
          </p:cNvPr>
          <p:cNvSpPr/>
          <p:nvPr/>
        </p:nvSpPr>
        <p:spPr>
          <a:xfrm flipV="1">
            <a:off x="1" y="1"/>
            <a:ext cx="8214122" cy="4032647"/>
          </a:xfrm>
          <a:prstGeom prst="round1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5" name="Picture 8" descr="A gray quote marks on a black background&#10;&#10;Description automatically generated with low confidence">
            <a:extLst>
              <a:ext uri="{FF2B5EF4-FFF2-40B4-BE49-F238E27FC236}">
                <a16:creationId xmlns:a16="http://schemas.microsoft.com/office/drawing/2014/main" id="{4915B508-F1C6-3990-96CA-C0750C335C8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9588" y="479823"/>
            <a:ext cx="763191" cy="7631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1384027" y="759941"/>
            <a:ext cx="5853944" cy="2882213"/>
          </a:xfrm>
        </p:spPr>
        <p:txBody>
          <a:bodyPr anchor="t">
            <a:noAutofit/>
          </a:bodyPr>
          <a:lstStyle>
            <a:lvl1pPr algn="l">
              <a:defRPr sz="3300">
                <a:solidFill>
                  <a:schemeClr val="bg1"/>
                </a:solidFill>
                <a:latin typeface="Aleo" pitchFamily="2" charset="77"/>
              </a:defRPr>
            </a:lvl1pPr>
          </a:lstStyle>
          <a:p>
            <a:pPr lvl="0"/>
            <a:r>
              <a:rPr lang="en-US"/>
              <a:t>Click to edit Master title style</a:t>
            </a:r>
          </a:p>
        </p:txBody>
      </p:sp>
    </p:spTree>
    <p:extLst>
      <p:ext uri="{BB962C8B-B14F-4D97-AF65-F5344CB8AC3E}">
        <p14:creationId xmlns:p14="http://schemas.microsoft.com/office/powerpoint/2010/main" val="1605556875"/>
      </p:ext>
    </p:extLst>
  </p:cSld>
  <p:clrMapOvr>
    <a:masterClrMapping/>
  </p:clrMapOvr>
  <p:transition spd="slow"/>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pull quote GO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E77ADFA-132A-7212-3639-A093AC743EFD}"/>
              </a:ext>
            </a:extLst>
          </p:cNvPr>
          <p:cNvSpPr/>
          <p:nvPr/>
        </p:nvSpPr>
        <p:spPr>
          <a:xfrm>
            <a:off x="0" y="0"/>
            <a:ext cx="9144000" cy="5143500"/>
          </a:xfrm>
          <a:prstGeom prst="rect">
            <a:avLst/>
          </a:prstGeom>
          <a:solidFill>
            <a:schemeClr val="tx2">
              <a:lumMod val="20000"/>
              <a:lumOff val="80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4" name="Round Single Corner Rectangle 7">
            <a:extLst>
              <a:ext uri="{FF2B5EF4-FFF2-40B4-BE49-F238E27FC236}">
                <a16:creationId xmlns:a16="http://schemas.microsoft.com/office/drawing/2014/main" id="{6F415DAE-A099-E53F-0BB1-02493FC5DD71}"/>
              </a:ext>
            </a:extLst>
          </p:cNvPr>
          <p:cNvSpPr/>
          <p:nvPr/>
        </p:nvSpPr>
        <p:spPr>
          <a:xfrm flipV="1">
            <a:off x="1" y="1"/>
            <a:ext cx="8214122" cy="4032647"/>
          </a:xfrm>
          <a:prstGeom prst="round1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5" name="Picture 8" descr="A white quote marks on a black background&#10;&#10;Description automatically generated with low confidence">
            <a:extLst>
              <a:ext uri="{FF2B5EF4-FFF2-40B4-BE49-F238E27FC236}">
                <a16:creationId xmlns:a16="http://schemas.microsoft.com/office/drawing/2014/main" id="{AF41C3C1-9534-B282-F025-307DCD8B380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7688" y="479823"/>
            <a:ext cx="763191" cy="7631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1384027" y="759941"/>
            <a:ext cx="5853944" cy="2882213"/>
          </a:xfrm>
        </p:spPr>
        <p:txBody>
          <a:bodyPr anchor="t">
            <a:noAutofit/>
          </a:bodyPr>
          <a:lstStyle>
            <a:lvl1pPr algn="l">
              <a:defRPr sz="3300">
                <a:solidFill>
                  <a:schemeClr val="bg1"/>
                </a:solidFill>
                <a:latin typeface="Aleo" pitchFamily="2" charset="77"/>
              </a:defRPr>
            </a:lvl1pPr>
          </a:lstStyle>
          <a:p>
            <a:pPr lvl="0"/>
            <a:r>
              <a:rPr lang="en-US"/>
              <a:t>Click to edit Master title style</a:t>
            </a:r>
          </a:p>
        </p:txBody>
      </p:sp>
    </p:spTree>
    <p:extLst>
      <p:ext uri="{BB962C8B-B14F-4D97-AF65-F5344CB8AC3E}">
        <p14:creationId xmlns:p14="http://schemas.microsoft.com/office/powerpoint/2010/main" val="476612823"/>
      </p:ext>
    </p:extLst>
  </p:cSld>
  <p:clrMapOvr>
    <a:masterClrMapping/>
  </p:clrMapOvr>
  <p:transition spd="slow"/>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pull quote PURPL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49C79BDE-6CA2-6FF7-360A-6F3BEF074A7C}"/>
              </a:ext>
            </a:extLst>
          </p:cNvPr>
          <p:cNvSpPr/>
          <p:nvPr/>
        </p:nvSpPr>
        <p:spPr>
          <a:xfrm>
            <a:off x="0" y="0"/>
            <a:ext cx="9144000" cy="5143500"/>
          </a:xfrm>
          <a:prstGeom prst="rect">
            <a:avLst/>
          </a:prstGeom>
          <a:solidFill>
            <a:schemeClr val="bg2">
              <a:lumMod val="20000"/>
              <a:lumOff val="80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4" name="Round Single Corner Rectangle 7">
            <a:extLst>
              <a:ext uri="{FF2B5EF4-FFF2-40B4-BE49-F238E27FC236}">
                <a16:creationId xmlns:a16="http://schemas.microsoft.com/office/drawing/2014/main" id="{AE925EFE-EDED-AB7C-18E7-D8A1CB45F157}"/>
              </a:ext>
            </a:extLst>
          </p:cNvPr>
          <p:cNvSpPr/>
          <p:nvPr/>
        </p:nvSpPr>
        <p:spPr>
          <a:xfrm flipV="1">
            <a:off x="1" y="1"/>
            <a:ext cx="8214122" cy="4032647"/>
          </a:xfrm>
          <a:prstGeom prst="round1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5" name="Picture 8" descr="A pink quote marks on a black background&#10;&#10;Description automatically generated with low confidence">
            <a:extLst>
              <a:ext uri="{FF2B5EF4-FFF2-40B4-BE49-F238E27FC236}">
                <a16:creationId xmlns:a16="http://schemas.microsoft.com/office/drawing/2014/main" id="{F8E4AF11-5A7E-B197-0956-3494040FA47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9588" y="479823"/>
            <a:ext cx="763191" cy="7631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1384027" y="759941"/>
            <a:ext cx="5853944" cy="2882213"/>
          </a:xfrm>
        </p:spPr>
        <p:txBody>
          <a:bodyPr anchor="t">
            <a:noAutofit/>
          </a:bodyPr>
          <a:lstStyle>
            <a:lvl1pPr algn="l">
              <a:defRPr sz="3300">
                <a:solidFill>
                  <a:schemeClr val="bg1"/>
                </a:solidFill>
                <a:latin typeface="Aleo" pitchFamily="2" charset="77"/>
              </a:defRPr>
            </a:lvl1pPr>
          </a:lstStyle>
          <a:p>
            <a:pPr lvl="0"/>
            <a:r>
              <a:rPr lang="en-US"/>
              <a:t>Click to edit Master title style</a:t>
            </a:r>
          </a:p>
        </p:txBody>
      </p:sp>
    </p:spTree>
    <p:extLst>
      <p:ext uri="{BB962C8B-B14F-4D97-AF65-F5344CB8AC3E}">
        <p14:creationId xmlns:p14="http://schemas.microsoft.com/office/powerpoint/2010/main" val="2200197572"/>
      </p:ext>
    </p:extLst>
  </p:cSld>
  <p:clrMapOvr>
    <a:masterClrMapping/>
  </p:clrMapOvr>
  <p:transition spd="slow"/>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pull quote BLU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3D032940-0F07-23A8-E9C1-574D28F6D57C}"/>
              </a:ext>
            </a:extLst>
          </p:cNvPr>
          <p:cNvSpPr/>
          <p:nvPr/>
        </p:nvSpPr>
        <p:spPr>
          <a:xfrm>
            <a:off x="0" y="0"/>
            <a:ext cx="9144000" cy="5143500"/>
          </a:xfrm>
          <a:prstGeom prst="rect">
            <a:avLst/>
          </a:prstGeom>
          <a:solidFill>
            <a:schemeClr val="accent1">
              <a:lumMod val="20000"/>
              <a:lumOff val="80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4" name="Round Single Corner Rectangle 7">
            <a:extLst>
              <a:ext uri="{FF2B5EF4-FFF2-40B4-BE49-F238E27FC236}">
                <a16:creationId xmlns:a16="http://schemas.microsoft.com/office/drawing/2014/main" id="{28E7E8DD-2824-EB91-CD68-27CBD7A07574}"/>
              </a:ext>
            </a:extLst>
          </p:cNvPr>
          <p:cNvSpPr/>
          <p:nvPr/>
        </p:nvSpPr>
        <p:spPr>
          <a:xfrm flipV="1">
            <a:off x="1" y="1"/>
            <a:ext cx="8214122" cy="4032647"/>
          </a:xfrm>
          <a:prstGeom prst="round1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5" name="Picture 8" descr="A picture containing logo, graphics, symbol, design&#10;&#10;Description automatically generated">
            <a:extLst>
              <a:ext uri="{FF2B5EF4-FFF2-40B4-BE49-F238E27FC236}">
                <a16:creationId xmlns:a16="http://schemas.microsoft.com/office/drawing/2014/main" id="{5D7E532A-BDE9-FB6B-86F5-7DEC55E171D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7688" y="479823"/>
            <a:ext cx="763191" cy="7631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1384027" y="759941"/>
            <a:ext cx="5853944" cy="2882213"/>
          </a:xfrm>
        </p:spPr>
        <p:txBody>
          <a:bodyPr anchor="t">
            <a:noAutofit/>
          </a:bodyPr>
          <a:lstStyle>
            <a:lvl1pPr algn="l">
              <a:defRPr sz="3300">
                <a:solidFill>
                  <a:schemeClr val="bg1"/>
                </a:solidFill>
                <a:latin typeface="Aleo" pitchFamily="2" charset="77"/>
              </a:defRPr>
            </a:lvl1pPr>
          </a:lstStyle>
          <a:p>
            <a:pPr lvl="0"/>
            <a:r>
              <a:rPr lang="en-US"/>
              <a:t>Click to edit Master title style</a:t>
            </a:r>
          </a:p>
        </p:txBody>
      </p:sp>
    </p:spTree>
    <p:extLst>
      <p:ext uri="{BB962C8B-B14F-4D97-AF65-F5344CB8AC3E}">
        <p14:creationId xmlns:p14="http://schemas.microsoft.com/office/powerpoint/2010/main" val="998462314"/>
      </p:ext>
    </p:extLst>
  </p:cSld>
  <p:clrMapOvr>
    <a:masterClrMapping/>
  </p:clrMapOvr>
  <p:transition spd="slow"/>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pull quote RE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AFB032EC-A608-181B-133D-4F98912E8011}"/>
              </a:ext>
            </a:extLst>
          </p:cNvPr>
          <p:cNvSpPr/>
          <p:nvPr/>
        </p:nvSpPr>
        <p:spPr>
          <a:xfrm>
            <a:off x="0" y="0"/>
            <a:ext cx="9144000" cy="5143500"/>
          </a:xfrm>
          <a:prstGeom prst="rect">
            <a:avLst/>
          </a:prstGeom>
          <a:solidFill>
            <a:schemeClr val="accent2">
              <a:lumMod val="20000"/>
              <a:lumOff val="80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4" name="Round Single Corner Rectangle 7">
            <a:extLst>
              <a:ext uri="{FF2B5EF4-FFF2-40B4-BE49-F238E27FC236}">
                <a16:creationId xmlns:a16="http://schemas.microsoft.com/office/drawing/2014/main" id="{FFA023F8-DF45-3B4A-C126-BD339CD70347}"/>
              </a:ext>
            </a:extLst>
          </p:cNvPr>
          <p:cNvSpPr/>
          <p:nvPr/>
        </p:nvSpPr>
        <p:spPr>
          <a:xfrm flipV="1">
            <a:off x="1" y="1"/>
            <a:ext cx="8214122" cy="4032647"/>
          </a:xfrm>
          <a:prstGeom prst="round1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5" name="Picture 8" descr="A pink quote marks on a black background&#10;&#10;Description automatically generated with low confidence">
            <a:extLst>
              <a:ext uri="{FF2B5EF4-FFF2-40B4-BE49-F238E27FC236}">
                <a16:creationId xmlns:a16="http://schemas.microsoft.com/office/drawing/2014/main" id="{E21CC7E9-FB89-75EE-7996-ED9A126E76B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9588" y="475060"/>
            <a:ext cx="763191" cy="7631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1384027" y="759941"/>
            <a:ext cx="5853944" cy="2882213"/>
          </a:xfrm>
        </p:spPr>
        <p:txBody>
          <a:bodyPr anchor="t">
            <a:noAutofit/>
          </a:bodyPr>
          <a:lstStyle>
            <a:lvl1pPr algn="l">
              <a:defRPr sz="3300">
                <a:solidFill>
                  <a:schemeClr val="bg1"/>
                </a:solidFill>
                <a:latin typeface="Aleo" pitchFamily="2" charset="77"/>
              </a:defRPr>
            </a:lvl1pPr>
          </a:lstStyle>
          <a:p>
            <a:pPr lvl="0"/>
            <a:r>
              <a:rPr lang="en-US"/>
              <a:t>Click to edit Master title style</a:t>
            </a:r>
          </a:p>
        </p:txBody>
      </p:sp>
    </p:spTree>
    <p:extLst>
      <p:ext uri="{BB962C8B-B14F-4D97-AF65-F5344CB8AC3E}">
        <p14:creationId xmlns:p14="http://schemas.microsoft.com/office/powerpoint/2010/main" val="2473766558"/>
      </p:ext>
    </p:extLst>
  </p:cSld>
  <p:clrMapOvr>
    <a:masterClrMapping/>
  </p:clrMapOvr>
  <p:transition spd="slow"/>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pull quote GREEN">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83E8452F-970B-7B04-0B33-A52F2EB7A554}"/>
              </a:ext>
            </a:extLst>
          </p:cNvPr>
          <p:cNvSpPr/>
          <p:nvPr/>
        </p:nvSpPr>
        <p:spPr>
          <a:xfrm>
            <a:off x="0" y="0"/>
            <a:ext cx="9144000" cy="5143500"/>
          </a:xfrm>
          <a:prstGeom prst="rect">
            <a:avLst/>
          </a:prstGeom>
          <a:solidFill>
            <a:schemeClr val="accent3">
              <a:lumMod val="20000"/>
              <a:lumOff val="80000"/>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4" name="Round Single Corner Rectangle 7">
            <a:extLst>
              <a:ext uri="{FF2B5EF4-FFF2-40B4-BE49-F238E27FC236}">
                <a16:creationId xmlns:a16="http://schemas.microsoft.com/office/drawing/2014/main" id="{C935665B-0771-0585-C3F0-3CB140D25A94}"/>
              </a:ext>
            </a:extLst>
          </p:cNvPr>
          <p:cNvSpPr/>
          <p:nvPr/>
        </p:nvSpPr>
        <p:spPr>
          <a:xfrm flipV="1">
            <a:off x="1" y="1"/>
            <a:ext cx="8214122" cy="4032647"/>
          </a:xfrm>
          <a:prstGeom prst="round1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5" name="Picture 8" descr="A white quote marks on a black background&#10;&#10;Description automatically generated with low confidence">
            <a:extLst>
              <a:ext uri="{FF2B5EF4-FFF2-40B4-BE49-F238E27FC236}">
                <a16:creationId xmlns:a16="http://schemas.microsoft.com/office/drawing/2014/main" id="{FB9D4CF3-1F18-0DB3-371B-55A755908A2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6017" y="483394"/>
            <a:ext cx="763190" cy="7631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1384027" y="759941"/>
            <a:ext cx="5853944" cy="2882213"/>
          </a:xfrm>
        </p:spPr>
        <p:txBody>
          <a:bodyPr anchor="t">
            <a:noAutofit/>
          </a:bodyPr>
          <a:lstStyle>
            <a:lvl1pPr algn="l">
              <a:defRPr sz="3300">
                <a:solidFill>
                  <a:schemeClr val="bg1"/>
                </a:solidFill>
                <a:latin typeface="Aleo" pitchFamily="2" charset="77"/>
              </a:defRPr>
            </a:lvl1pPr>
          </a:lstStyle>
          <a:p>
            <a:pPr lvl="0"/>
            <a:r>
              <a:rPr lang="en-US"/>
              <a:t>Click to edit Master title style</a:t>
            </a:r>
          </a:p>
        </p:txBody>
      </p:sp>
    </p:spTree>
    <p:extLst>
      <p:ext uri="{BB962C8B-B14F-4D97-AF65-F5344CB8AC3E}">
        <p14:creationId xmlns:p14="http://schemas.microsoft.com/office/powerpoint/2010/main" val="3467060245"/>
      </p:ext>
    </p:extLst>
  </p:cSld>
  <p:clrMapOvr>
    <a:masterClrMapping/>
  </p:clrMapOvr>
  <p:transition spd="slow"/>
</p:sldLayout>
</file>

<file path=ppt/slideLayouts/slideLayout9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004903374"/>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655805815"/>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8" Type="http://schemas.openxmlformats.org/officeDocument/2006/relationships/slideLayout" Target="../slideLayouts/slideLayout8.xml"/><Relationship Id="rId51" Type="http://schemas.openxmlformats.org/officeDocument/2006/relationships/theme" Target="../theme/theme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63.xml"/><Relationship Id="rId18" Type="http://schemas.openxmlformats.org/officeDocument/2006/relationships/slideLayout" Target="../slideLayouts/slideLayout68.xml"/><Relationship Id="rId26" Type="http://schemas.openxmlformats.org/officeDocument/2006/relationships/slideLayout" Target="../slideLayouts/slideLayout76.xml"/><Relationship Id="rId39" Type="http://schemas.openxmlformats.org/officeDocument/2006/relationships/slideLayout" Target="../slideLayouts/slideLayout89.xml"/><Relationship Id="rId21" Type="http://schemas.openxmlformats.org/officeDocument/2006/relationships/slideLayout" Target="../slideLayouts/slideLayout71.xml"/><Relationship Id="rId34" Type="http://schemas.openxmlformats.org/officeDocument/2006/relationships/slideLayout" Target="../slideLayouts/slideLayout84.xml"/><Relationship Id="rId42" Type="http://schemas.openxmlformats.org/officeDocument/2006/relationships/slideLayout" Target="../slideLayouts/slideLayout92.xml"/><Relationship Id="rId47" Type="http://schemas.openxmlformats.org/officeDocument/2006/relationships/slideLayout" Target="../slideLayouts/slideLayout97.xml"/><Relationship Id="rId7" Type="http://schemas.openxmlformats.org/officeDocument/2006/relationships/slideLayout" Target="../slideLayouts/slideLayout57.xml"/><Relationship Id="rId2" Type="http://schemas.openxmlformats.org/officeDocument/2006/relationships/slideLayout" Target="../slideLayouts/slideLayout52.xml"/><Relationship Id="rId16" Type="http://schemas.openxmlformats.org/officeDocument/2006/relationships/slideLayout" Target="../slideLayouts/slideLayout66.xml"/><Relationship Id="rId29" Type="http://schemas.openxmlformats.org/officeDocument/2006/relationships/slideLayout" Target="../slideLayouts/slideLayout79.xml"/><Relationship Id="rId1" Type="http://schemas.openxmlformats.org/officeDocument/2006/relationships/slideLayout" Target="../slideLayouts/slideLayout51.xml"/><Relationship Id="rId6" Type="http://schemas.openxmlformats.org/officeDocument/2006/relationships/slideLayout" Target="../slideLayouts/slideLayout56.xml"/><Relationship Id="rId11" Type="http://schemas.openxmlformats.org/officeDocument/2006/relationships/slideLayout" Target="../slideLayouts/slideLayout61.xml"/><Relationship Id="rId24" Type="http://schemas.openxmlformats.org/officeDocument/2006/relationships/slideLayout" Target="../slideLayouts/slideLayout74.xml"/><Relationship Id="rId32" Type="http://schemas.openxmlformats.org/officeDocument/2006/relationships/slideLayout" Target="../slideLayouts/slideLayout82.xml"/><Relationship Id="rId37" Type="http://schemas.openxmlformats.org/officeDocument/2006/relationships/slideLayout" Target="../slideLayouts/slideLayout87.xml"/><Relationship Id="rId40" Type="http://schemas.openxmlformats.org/officeDocument/2006/relationships/slideLayout" Target="../slideLayouts/slideLayout90.xml"/><Relationship Id="rId45" Type="http://schemas.openxmlformats.org/officeDocument/2006/relationships/slideLayout" Target="../slideLayouts/slideLayout95.xml"/><Relationship Id="rId5" Type="http://schemas.openxmlformats.org/officeDocument/2006/relationships/slideLayout" Target="../slideLayouts/slideLayout55.xml"/><Relationship Id="rId15" Type="http://schemas.openxmlformats.org/officeDocument/2006/relationships/slideLayout" Target="../slideLayouts/slideLayout65.xml"/><Relationship Id="rId23" Type="http://schemas.openxmlformats.org/officeDocument/2006/relationships/slideLayout" Target="../slideLayouts/slideLayout73.xml"/><Relationship Id="rId28" Type="http://schemas.openxmlformats.org/officeDocument/2006/relationships/slideLayout" Target="../slideLayouts/slideLayout78.xml"/><Relationship Id="rId36" Type="http://schemas.openxmlformats.org/officeDocument/2006/relationships/slideLayout" Target="../slideLayouts/slideLayout86.xml"/><Relationship Id="rId10" Type="http://schemas.openxmlformats.org/officeDocument/2006/relationships/slideLayout" Target="../slideLayouts/slideLayout60.xml"/><Relationship Id="rId19" Type="http://schemas.openxmlformats.org/officeDocument/2006/relationships/slideLayout" Target="../slideLayouts/slideLayout69.xml"/><Relationship Id="rId31" Type="http://schemas.openxmlformats.org/officeDocument/2006/relationships/slideLayout" Target="../slideLayouts/slideLayout81.xml"/><Relationship Id="rId44" Type="http://schemas.openxmlformats.org/officeDocument/2006/relationships/slideLayout" Target="../slideLayouts/slideLayout94.xml"/><Relationship Id="rId4" Type="http://schemas.openxmlformats.org/officeDocument/2006/relationships/slideLayout" Target="../slideLayouts/slideLayout54.xml"/><Relationship Id="rId9" Type="http://schemas.openxmlformats.org/officeDocument/2006/relationships/slideLayout" Target="../slideLayouts/slideLayout59.xml"/><Relationship Id="rId14" Type="http://schemas.openxmlformats.org/officeDocument/2006/relationships/slideLayout" Target="../slideLayouts/slideLayout64.xml"/><Relationship Id="rId22" Type="http://schemas.openxmlformats.org/officeDocument/2006/relationships/slideLayout" Target="../slideLayouts/slideLayout72.xml"/><Relationship Id="rId27" Type="http://schemas.openxmlformats.org/officeDocument/2006/relationships/slideLayout" Target="../slideLayouts/slideLayout77.xml"/><Relationship Id="rId30" Type="http://schemas.openxmlformats.org/officeDocument/2006/relationships/slideLayout" Target="../slideLayouts/slideLayout80.xml"/><Relationship Id="rId35" Type="http://schemas.openxmlformats.org/officeDocument/2006/relationships/slideLayout" Target="../slideLayouts/slideLayout85.xml"/><Relationship Id="rId43" Type="http://schemas.openxmlformats.org/officeDocument/2006/relationships/slideLayout" Target="../slideLayouts/slideLayout93.xml"/><Relationship Id="rId48" Type="http://schemas.openxmlformats.org/officeDocument/2006/relationships/theme" Target="../theme/theme2.xml"/><Relationship Id="rId8" Type="http://schemas.openxmlformats.org/officeDocument/2006/relationships/slideLayout" Target="../slideLayouts/slideLayout58.xml"/><Relationship Id="rId3" Type="http://schemas.openxmlformats.org/officeDocument/2006/relationships/slideLayout" Target="../slideLayouts/slideLayout53.xml"/><Relationship Id="rId12" Type="http://schemas.openxmlformats.org/officeDocument/2006/relationships/slideLayout" Target="../slideLayouts/slideLayout62.xml"/><Relationship Id="rId17" Type="http://schemas.openxmlformats.org/officeDocument/2006/relationships/slideLayout" Target="../slideLayouts/slideLayout67.xml"/><Relationship Id="rId25" Type="http://schemas.openxmlformats.org/officeDocument/2006/relationships/slideLayout" Target="../slideLayouts/slideLayout75.xml"/><Relationship Id="rId33" Type="http://schemas.openxmlformats.org/officeDocument/2006/relationships/slideLayout" Target="../slideLayouts/slideLayout83.xml"/><Relationship Id="rId38" Type="http://schemas.openxmlformats.org/officeDocument/2006/relationships/slideLayout" Target="../slideLayouts/slideLayout88.xml"/><Relationship Id="rId46" Type="http://schemas.openxmlformats.org/officeDocument/2006/relationships/slideLayout" Target="../slideLayouts/slideLayout96.xml"/><Relationship Id="rId20" Type="http://schemas.openxmlformats.org/officeDocument/2006/relationships/slideLayout" Target="../slideLayouts/slideLayout70.xml"/><Relationship Id="rId41" Type="http://schemas.openxmlformats.org/officeDocument/2006/relationships/slideLayout" Target="../slideLayouts/slideLayout9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F6D386FF-B593-99BF-9A14-F11F58FA6CAD}"/>
              </a:ext>
            </a:extLst>
          </p:cNvPr>
          <p:cNvSpPr>
            <a:spLocks noGrp="1" noChangeArrowheads="1"/>
          </p:cNvSpPr>
          <p:nvPr>
            <p:ph type="title"/>
          </p:nvPr>
        </p:nvSpPr>
        <p:spPr bwMode="auto">
          <a:xfrm>
            <a:off x="628650" y="273844"/>
            <a:ext cx="7886700" cy="9941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a:extLst>
              <a:ext uri="{FF2B5EF4-FFF2-40B4-BE49-F238E27FC236}">
                <a16:creationId xmlns:a16="http://schemas.microsoft.com/office/drawing/2014/main" id="{0F9302A3-10D7-3B91-B2E7-A45B7BD7AB79}"/>
              </a:ext>
            </a:extLst>
          </p:cNvPr>
          <p:cNvSpPr>
            <a:spLocks noGrp="1" noChangeArrowheads="1"/>
          </p:cNvSpPr>
          <p:nvPr>
            <p:ph type="body" idx="1"/>
          </p:nvPr>
        </p:nvSpPr>
        <p:spPr bwMode="auto">
          <a:xfrm>
            <a:off x="628650" y="1369219"/>
            <a:ext cx="7886700" cy="32635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F3A4B280-3BDC-134C-DF95-FA7A8A685970}"/>
              </a:ext>
            </a:extLst>
          </p:cNvPr>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eaLnBrk="1" fontAlgn="auto" hangingPunct="1">
              <a:spcBef>
                <a:spcPts val="0"/>
              </a:spcBef>
              <a:spcAft>
                <a:spcPts val="0"/>
              </a:spcAft>
              <a:defRPr sz="900">
                <a:solidFill>
                  <a:schemeClr val="tx1">
                    <a:tint val="75000"/>
                  </a:schemeClr>
                </a:solidFill>
                <a:latin typeface="+mn-lt"/>
              </a:defRPr>
            </a:lvl1pPr>
          </a:lstStyle>
          <a:p>
            <a:pPr>
              <a:defRPr/>
            </a:pPr>
            <a:fld id="{4B53F13C-DFF3-49AA-AA0B-6C81F3325E4C}" type="datetimeFigureOut">
              <a:rPr lang="en-US"/>
              <a:pPr>
                <a:defRPr/>
              </a:pPr>
              <a:t>7/22/2026</a:t>
            </a:fld>
            <a:endParaRPr lang="en-US"/>
          </a:p>
        </p:txBody>
      </p:sp>
      <p:sp>
        <p:nvSpPr>
          <p:cNvPr id="5" name="Footer Placeholder 4">
            <a:extLst>
              <a:ext uri="{FF2B5EF4-FFF2-40B4-BE49-F238E27FC236}">
                <a16:creationId xmlns:a16="http://schemas.microsoft.com/office/drawing/2014/main" id="{A1D7AFEF-7890-D86B-4B5E-D361BA880A81}"/>
              </a:ext>
            </a:extLst>
          </p:cNvPr>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eaLnBrk="1" fontAlgn="auto" hangingPunct="1">
              <a:spcBef>
                <a:spcPts val="0"/>
              </a:spcBef>
              <a:spcAft>
                <a:spcPts val="0"/>
              </a:spcAft>
              <a:defRPr sz="900">
                <a:solidFill>
                  <a:schemeClr val="tx1">
                    <a:tint val="75000"/>
                  </a:schemeClr>
                </a:solidFill>
                <a:latin typeface="+mn-lt"/>
              </a:defRPr>
            </a:lvl1pPr>
          </a:lstStyle>
          <a:p>
            <a:pPr>
              <a:defRPr/>
            </a:pPr>
            <a:endParaRPr lang="en-US"/>
          </a:p>
        </p:txBody>
      </p:sp>
      <p:sp>
        <p:nvSpPr>
          <p:cNvPr id="6" name="Slide Number Placeholder 5">
            <a:extLst>
              <a:ext uri="{FF2B5EF4-FFF2-40B4-BE49-F238E27FC236}">
                <a16:creationId xmlns:a16="http://schemas.microsoft.com/office/drawing/2014/main" id="{57DDCEA0-A2C4-1234-90F3-4EFC3DF399EE}"/>
              </a:ext>
            </a:extLst>
          </p:cNvPr>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eaLnBrk="1" fontAlgn="auto" hangingPunct="1">
              <a:spcBef>
                <a:spcPts val="0"/>
              </a:spcBef>
              <a:spcAft>
                <a:spcPts val="0"/>
              </a:spcAft>
              <a:defRPr sz="900">
                <a:solidFill>
                  <a:schemeClr val="tx1">
                    <a:tint val="75000"/>
                  </a:schemeClr>
                </a:solidFill>
                <a:latin typeface="+mn-lt"/>
              </a:defRPr>
            </a:lvl1pPr>
          </a:lstStyle>
          <a:p>
            <a:pPr>
              <a:defRPr/>
            </a:pPr>
            <a:fld id="{CE7A807C-3E83-45AC-B5B0-C73AB7299EFC}" type="slidenum">
              <a:rPr lang="en-US"/>
              <a:pPr>
                <a:defRPr/>
              </a:pPr>
              <a:t>‹#›</a:t>
            </a:fld>
            <a:endParaRPr lang="en-US"/>
          </a:p>
        </p:txBody>
      </p:sp>
    </p:spTree>
    <p:extLst>
      <p:ext uri="{BB962C8B-B14F-4D97-AF65-F5344CB8AC3E}">
        <p14:creationId xmlns:p14="http://schemas.microsoft.com/office/powerpoint/2010/main" val="3333062183"/>
      </p:ext>
    </p:extLst>
  </p:cSld>
  <p:clrMap bg1="lt1" tx1="dk1" bg2="lt2" tx2="dk2" accent1="accent1" accent2="accent2" accent3="accent3" accent4="accent4" accent5="accent5" accent6="accent6" hlink="hlink" folHlink="folHlink"/>
  <p:sldLayoutIdLst>
    <p:sldLayoutId id="2147483654" r:id="rId1"/>
    <p:sldLayoutId id="2147483655" r:id="rId2"/>
    <p:sldLayoutId id="2147483656" r:id="rId3"/>
    <p:sldLayoutId id="2147483657" r:id="rId4"/>
    <p:sldLayoutId id="2147483658" r:id="rId5"/>
    <p:sldLayoutId id="2147483659" r:id="rId6"/>
    <p:sldLayoutId id="2147483660" r:id="rId7"/>
    <p:sldLayoutId id="2147483661" r:id="rId8"/>
    <p:sldLayoutId id="2147483662" r:id="rId9"/>
    <p:sldLayoutId id="2147483663" r:id="rId10"/>
    <p:sldLayoutId id="2147483664" r:id="rId11"/>
    <p:sldLayoutId id="2147483665" r:id="rId12"/>
    <p:sldLayoutId id="2147483666" r:id="rId13"/>
    <p:sldLayoutId id="2147483667" r:id="rId14"/>
    <p:sldLayoutId id="2147483668" r:id="rId15"/>
    <p:sldLayoutId id="2147483669" r:id="rId16"/>
    <p:sldLayoutId id="2147483670" r:id="rId17"/>
    <p:sldLayoutId id="2147483671" r:id="rId18"/>
    <p:sldLayoutId id="2147483672" r:id="rId19"/>
    <p:sldLayoutId id="2147483673" r:id="rId20"/>
    <p:sldLayoutId id="2147483674" r:id="rId21"/>
    <p:sldLayoutId id="2147483675" r:id="rId22"/>
    <p:sldLayoutId id="2147483676" r:id="rId23"/>
    <p:sldLayoutId id="2147483677" r:id="rId24"/>
    <p:sldLayoutId id="2147483678" r:id="rId25"/>
    <p:sldLayoutId id="2147483679" r:id="rId26"/>
    <p:sldLayoutId id="2147483680" r:id="rId27"/>
    <p:sldLayoutId id="2147483681" r:id="rId28"/>
    <p:sldLayoutId id="2147483682" r:id="rId29"/>
    <p:sldLayoutId id="2147483683" r:id="rId30"/>
    <p:sldLayoutId id="2147483684" r:id="rId31"/>
    <p:sldLayoutId id="2147483685" r:id="rId32"/>
    <p:sldLayoutId id="2147483686" r:id="rId33"/>
    <p:sldLayoutId id="2147483687" r:id="rId34"/>
    <p:sldLayoutId id="2147483688" r:id="rId35"/>
    <p:sldLayoutId id="2147483689" r:id="rId36"/>
    <p:sldLayoutId id="2147483690" r:id="rId37"/>
    <p:sldLayoutId id="2147483691" r:id="rId38"/>
    <p:sldLayoutId id="2147483692" r:id="rId39"/>
    <p:sldLayoutId id="2147483693" r:id="rId40"/>
    <p:sldLayoutId id="2147483694" r:id="rId41"/>
    <p:sldLayoutId id="2147483695" r:id="rId42"/>
    <p:sldLayoutId id="2147483696" r:id="rId43"/>
    <p:sldLayoutId id="2147483697" r:id="rId44"/>
    <p:sldLayoutId id="2147483698" r:id="rId45"/>
    <p:sldLayoutId id="2147483699" r:id="rId46"/>
    <p:sldLayoutId id="2147483700" r:id="rId47"/>
    <p:sldLayoutId id="2147483701" r:id="rId48"/>
    <p:sldLayoutId id="2147483651" r:id="rId49"/>
    <p:sldLayoutId id="2147483749" r:id="rId50"/>
  </p:sldLayoutIdLst>
  <p:hf sldNum="0" hdr="0" ftr="0" dt="0"/>
  <p:txStyles>
    <p:titleStyle>
      <a:lvl1pPr algn="l" rtl="0" eaLnBrk="1" fontAlgn="base" hangingPunct="1">
        <a:lnSpc>
          <a:spcPct val="90000"/>
        </a:lnSpc>
        <a:spcBef>
          <a:spcPct val="0"/>
        </a:spcBef>
        <a:spcAft>
          <a:spcPct val="0"/>
        </a:spcAft>
        <a:defRPr sz="3300" kern="1200">
          <a:solidFill>
            <a:schemeClr val="tx1"/>
          </a:solidFill>
          <a:latin typeface="+mj-lt"/>
          <a:ea typeface="+mj-ea"/>
          <a:cs typeface="+mj-cs"/>
        </a:defRPr>
      </a:lvl1pPr>
      <a:lvl2pPr algn="l" rtl="0" eaLnBrk="1" fontAlgn="base" hangingPunct="1">
        <a:lnSpc>
          <a:spcPct val="90000"/>
        </a:lnSpc>
        <a:spcBef>
          <a:spcPct val="0"/>
        </a:spcBef>
        <a:spcAft>
          <a:spcPct val="0"/>
        </a:spcAft>
        <a:defRPr sz="3300">
          <a:solidFill>
            <a:schemeClr val="tx1"/>
          </a:solidFill>
          <a:latin typeface="Arial" panose="020B0604020202020204" pitchFamily="34" charset="0"/>
        </a:defRPr>
      </a:lvl2pPr>
      <a:lvl3pPr algn="l" rtl="0" eaLnBrk="1" fontAlgn="base" hangingPunct="1">
        <a:lnSpc>
          <a:spcPct val="90000"/>
        </a:lnSpc>
        <a:spcBef>
          <a:spcPct val="0"/>
        </a:spcBef>
        <a:spcAft>
          <a:spcPct val="0"/>
        </a:spcAft>
        <a:defRPr sz="3300">
          <a:solidFill>
            <a:schemeClr val="tx1"/>
          </a:solidFill>
          <a:latin typeface="Arial" panose="020B0604020202020204" pitchFamily="34" charset="0"/>
        </a:defRPr>
      </a:lvl3pPr>
      <a:lvl4pPr algn="l" rtl="0" eaLnBrk="1" fontAlgn="base" hangingPunct="1">
        <a:lnSpc>
          <a:spcPct val="90000"/>
        </a:lnSpc>
        <a:spcBef>
          <a:spcPct val="0"/>
        </a:spcBef>
        <a:spcAft>
          <a:spcPct val="0"/>
        </a:spcAft>
        <a:defRPr sz="3300">
          <a:solidFill>
            <a:schemeClr val="tx1"/>
          </a:solidFill>
          <a:latin typeface="Arial" panose="020B0604020202020204" pitchFamily="34" charset="0"/>
        </a:defRPr>
      </a:lvl4pPr>
      <a:lvl5pPr algn="l" rtl="0" eaLnBrk="1" fontAlgn="base" hangingPunct="1">
        <a:lnSpc>
          <a:spcPct val="90000"/>
        </a:lnSpc>
        <a:spcBef>
          <a:spcPct val="0"/>
        </a:spcBef>
        <a:spcAft>
          <a:spcPct val="0"/>
        </a:spcAft>
        <a:defRPr sz="3300">
          <a:solidFill>
            <a:schemeClr val="tx1"/>
          </a:solidFill>
          <a:latin typeface="Arial" panose="020B0604020202020204" pitchFamily="34" charset="0"/>
        </a:defRPr>
      </a:lvl5pPr>
      <a:lvl6pPr marL="342900" algn="l" rtl="0" eaLnBrk="1" fontAlgn="base" hangingPunct="1">
        <a:lnSpc>
          <a:spcPct val="90000"/>
        </a:lnSpc>
        <a:spcBef>
          <a:spcPct val="0"/>
        </a:spcBef>
        <a:spcAft>
          <a:spcPct val="0"/>
        </a:spcAft>
        <a:defRPr sz="3300">
          <a:solidFill>
            <a:schemeClr val="tx1"/>
          </a:solidFill>
          <a:latin typeface="Arial" panose="020B0604020202020204" pitchFamily="34" charset="0"/>
        </a:defRPr>
      </a:lvl6pPr>
      <a:lvl7pPr marL="685800" algn="l" rtl="0" eaLnBrk="1" fontAlgn="base" hangingPunct="1">
        <a:lnSpc>
          <a:spcPct val="90000"/>
        </a:lnSpc>
        <a:spcBef>
          <a:spcPct val="0"/>
        </a:spcBef>
        <a:spcAft>
          <a:spcPct val="0"/>
        </a:spcAft>
        <a:defRPr sz="3300">
          <a:solidFill>
            <a:schemeClr val="tx1"/>
          </a:solidFill>
          <a:latin typeface="Arial" panose="020B0604020202020204" pitchFamily="34" charset="0"/>
        </a:defRPr>
      </a:lvl7pPr>
      <a:lvl8pPr marL="1028700" algn="l" rtl="0" eaLnBrk="1" fontAlgn="base" hangingPunct="1">
        <a:lnSpc>
          <a:spcPct val="90000"/>
        </a:lnSpc>
        <a:spcBef>
          <a:spcPct val="0"/>
        </a:spcBef>
        <a:spcAft>
          <a:spcPct val="0"/>
        </a:spcAft>
        <a:defRPr sz="3300">
          <a:solidFill>
            <a:schemeClr val="tx1"/>
          </a:solidFill>
          <a:latin typeface="Arial" panose="020B0604020202020204" pitchFamily="34" charset="0"/>
        </a:defRPr>
      </a:lvl8pPr>
      <a:lvl9pPr marL="1371600" algn="l" rtl="0" eaLnBrk="1" fontAlgn="base" hangingPunct="1">
        <a:lnSpc>
          <a:spcPct val="90000"/>
        </a:lnSpc>
        <a:spcBef>
          <a:spcPct val="0"/>
        </a:spcBef>
        <a:spcAft>
          <a:spcPct val="0"/>
        </a:spcAft>
        <a:defRPr sz="3300">
          <a:solidFill>
            <a:schemeClr val="tx1"/>
          </a:solidFill>
          <a:latin typeface="Arial" panose="020B0604020202020204" pitchFamily="34" charset="0"/>
        </a:defRPr>
      </a:lvl9pPr>
    </p:titleStyle>
    <p:bodyStyle>
      <a:lvl1pPr marL="171450" indent="-171450" algn="l" rtl="0" eaLnBrk="1" fontAlgn="base" hangingPunct="1">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rtl="0" eaLnBrk="1" fontAlgn="base" hangingPunct="1">
        <a:lnSpc>
          <a:spcPct val="90000"/>
        </a:lnSpc>
        <a:spcBef>
          <a:spcPts val="375"/>
        </a:spcBef>
        <a:spcAft>
          <a:spcPct val="0"/>
        </a:spcAft>
        <a:buFont typeface="Arial" panose="020B0604020202020204" pitchFamily="34" charset="0"/>
        <a:buChar char="•"/>
        <a:defRPr sz="1800" kern="1200">
          <a:solidFill>
            <a:schemeClr val="tx1"/>
          </a:solidFill>
          <a:latin typeface="+mn-lt"/>
          <a:ea typeface="+mn-ea"/>
          <a:cs typeface="+mn-cs"/>
        </a:defRPr>
      </a:lvl2pPr>
      <a:lvl3pPr marL="857250" indent="-171450" algn="l" rtl="0" eaLnBrk="1" fontAlgn="base" hangingPunct="1">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rtl="0" eaLnBrk="1" fontAlgn="base" hangingPunct="1">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4pPr>
      <a:lvl5pPr marL="1543050" indent="-171450" algn="l" rtl="0" eaLnBrk="1" fontAlgn="base" hangingPunct="1">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F3E28ABD-3C13-1E52-CF88-A2FAC4B3A9B8}"/>
              </a:ext>
            </a:extLst>
          </p:cNvPr>
          <p:cNvSpPr>
            <a:spLocks noGrp="1" noChangeArrowheads="1"/>
          </p:cNvSpPr>
          <p:nvPr>
            <p:ph type="title"/>
          </p:nvPr>
        </p:nvSpPr>
        <p:spPr bwMode="auto">
          <a:xfrm>
            <a:off x="628650" y="273844"/>
            <a:ext cx="7886700" cy="9941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a:extLst>
              <a:ext uri="{FF2B5EF4-FFF2-40B4-BE49-F238E27FC236}">
                <a16:creationId xmlns:a16="http://schemas.microsoft.com/office/drawing/2014/main" id="{F6FD7803-D38A-6B20-4D5E-776ADDE4A75D}"/>
              </a:ext>
            </a:extLst>
          </p:cNvPr>
          <p:cNvSpPr>
            <a:spLocks noGrp="1" noChangeArrowheads="1"/>
          </p:cNvSpPr>
          <p:nvPr>
            <p:ph type="body" idx="1"/>
          </p:nvPr>
        </p:nvSpPr>
        <p:spPr bwMode="auto">
          <a:xfrm>
            <a:off x="628650" y="1369219"/>
            <a:ext cx="7886700" cy="32635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FC96829E-2265-0776-1087-9BDD6CD24326}"/>
              </a:ext>
            </a:extLst>
          </p:cNvPr>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eaLnBrk="1" fontAlgn="auto" hangingPunct="1">
              <a:spcBef>
                <a:spcPts val="0"/>
              </a:spcBef>
              <a:spcAft>
                <a:spcPts val="0"/>
              </a:spcAft>
              <a:defRPr sz="900">
                <a:solidFill>
                  <a:schemeClr val="tx1">
                    <a:tint val="75000"/>
                  </a:schemeClr>
                </a:solidFill>
                <a:latin typeface="+mn-lt"/>
              </a:defRPr>
            </a:lvl1pPr>
          </a:lstStyle>
          <a:p>
            <a:pPr>
              <a:defRPr/>
            </a:pPr>
            <a:fld id="{A1F3F14E-DE3B-4F56-A616-A9FDF992E88A}" type="datetimeFigureOut">
              <a:rPr lang="en-US"/>
              <a:pPr>
                <a:defRPr/>
              </a:pPr>
              <a:t>7/22/2026</a:t>
            </a:fld>
            <a:endParaRPr lang="en-US"/>
          </a:p>
        </p:txBody>
      </p:sp>
      <p:sp>
        <p:nvSpPr>
          <p:cNvPr id="5" name="Footer Placeholder 4">
            <a:extLst>
              <a:ext uri="{FF2B5EF4-FFF2-40B4-BE49-F238E27FC236}">
                <a16:creationId xmlns:a16="http://schemas.microsoft.com/office/drawing/2014/main" id="{34A14345-3058-1AC1-AAEB-A2D742704A9D}"/>
              </a:ext>
            </a:extLst>
          </p:cNvPr>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eaLnBrk="1" fontAlgn="auto" hangingPunct="1">
              <a:spcBef>
                <a:spcPts val="0"/>
              </a:spcBef>
              <a:spcAft>
                <a:spcPts val="0"/>
              </a:spcAft>
              <a:defRPr sz="900">
                <a:solidFill>
                  <a:schemeClr val="tx1">
                    <a:tint val="75000"/>
                  </a:schemeClr>
                </a:solidFill>
                <a:latin typeface="+mn-lt"/>
              </a:defRPr>
            </a:lvl1pPr>
          </a:lstStyle>
          <a:p>
            <a:pPr>
              <a:defRPr/>
            </a:pPr>
            <a:endParaRPr lang="en-US"/>
          </a:p>
        </p:txBody>
      </p:sp>
      <p:sp>
        <p:nvSpPr>
          <p:cNvPr id="6" name="Slide Number Placeholder 5">
            <a:extLst>
              <a:ext uri="{FF2B5EF4-FFF2-40B4-BE49-F238E27FC236}">
                <a16:creationId xmlns:a16="http://schemas.microsoft.com/office/drawing/2014/main" id="{3453DA11-AAE4-9387-D59B-C2FACFF4F001}"/>
              </a:ext>
            </a:extLst>
          </p:cNvPr>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eaLnBrk="1" fontAlgn="auto" hangingPunct="1">
              <a:spcBef>
                <a:spcPts val="0"/>
              </a:spcBef>
              <a:spcAft>
                <a:spcPts val="0"/>
              </a:spcAft>
              <a:defRPr sz="900">
                <a:solidFill>
                  <a:schemeClr val="tx1">
                    <a:tint val="75000"/>
                  </a:schemeClr>
                </a:solidFill>
                <a:latin typeface="+mn-lt"/>
              </a:defRPr>
            </a:lvl1pPr>
          </a:lstStyle>
          <a:p>
            <a:pPr>
              <a:defRPr/>
            </a:pPr>
            <a:fld id="{581A3F29-8615-4BE2-ADC6-7F96D47411AC}" type="slidenum">
              <a:rPr lang="en-US"/>
              <a:pPr>
                <a:defRPr/>
              </a:pPr>
              <a:t>‹#›</a:t>
            </a:fld>
            <a:endParaRPr lang="en-US"/>
          </a:p>
        </p:txBody>
      </p:sp>
    </p:spTree>
    <p:extLst>
      <p:ext uri="{BB962C8B-B14F-4D97-AF65-F5344CB8AC3E}">
        <p14:creationId xmlns:p14="http://schemas.microsoft.com/office/powerpoint/2010/main" val="1629223446"/>
      </p:ext>
    </p:extLst>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 id="2147483706" r:id="rId4"/>
    <p:sldLayoutId id="2147483707" r:id="rId5"/>
    <p:sldLayoutId id="2147483708" r:id="rId6"/>
    <p:sldLayoutId id="2147483709" r:id="rId7"/>
    <p:sldLayoutId id="2147483710" r:id="rId8"/>
    <p:sldLayoutId id="2147483711" r:id="rId9"/>
    <p:sldLayoutId id="2147483712" r:id="rId10"/>
    <p:sldLayoutId id="2147483713" r:id="rId11"/>
    <p:sldLayoutId id="2147483714" r:id="rId12"/>
    <p:sldLayoutId id="2147483715" r:id="rId13"/>
    <p:sldLayoutId id="2147483716" r:id="rId14"/>
    <p:sldLayoutId id="2147483717" r:id="rId15"/>
    <p:sldLayoutId id="2147483718" r:id="rId16"/>
    <p:sldLayoutId id="2147483719" r:id="rId17"/>
    <p:sldLayoutId id="2147483720" r:id="rId18"/>
    <p:sldLayoutId id="2147483721" r:id="rId19"/>
    <p:sldLayoutId id="2147483722" r:id="rId20"/>
    <p:sldLayoutId id="2147483723" r:id="rId21"/>
    <p:sldLayoutId id="2147483724" r:id="rId22"/>
    <p:sldLayoutId id="2147483725" r:id="rId23"/>
    <p:sldLayoutId id="2147483726" r:id="rId24"/>
    <p:sldLayoutId id="2147483727" r:id="rId25"/>
    <p:sldLayoutId id="2147483728" r:id="rId26"/>
    <p:sldLayoutId id="2147483729" r:id="rId27"/>
    <p:sldLayoutId id="2147483730" r:id="rId28"/>
    <p:sldLayoutId id="2147483731" r:id="rId29"/>
    <p:sldLayoutId id="2147483732" r:id="rId30"/>
    <p:sldLayoutId id="2147483733" r:id="rId31"/>
    <p:sldLayoutId id="2147483734" r:id="rId32"/>
    <p:sldLayoutId id="2147483735" r:id="rId33"/>
    <p:sldLayoutId id="2147483736" r:id="rId34"/>
    <p:sldLayoutId id="2147483737" r:id="rId35"/>
    <p:sldLayoutId id="2147483738" r:id="rId36"/>
    <p:sldLayoutId id="2147483739" r:id="rId37"/>
    <p:sldLayoutId id="2147483740" r:id="rId38"/>
    <p:sldLayoutId id="2147483741" r:id="rId39"/>
    <p:sldLayoutId id="2147483742" r:id="rId40"/>
    <p:sldLayoutId id="2147483743" r:id="rId41"/>
    <p:sldLayoutId id="2147483744" r:id="rId42"/>
    <p:sldLayoutId id="2147483745" r:id="rId43"/>
    <p:sldLayoutId id="2147483746" r:id="rId44"/>
    <p:sldLayoutId id="2147483747" r:id="rId45"/>
    <p:sldLayoutId id="2147483748" r:id="rId46"/>
    <p:sldLayoutId id="2147483750" r:id="rId47"/>
  </p:sldLayoutIdLst>
  <p:txStyles>
    <p:titleStyle>
      <a:lvl1pPr algn="l" rtl="0" eaLnBrk="1" fontAlgn="base" hangingPunct="1">
        <a:lnSpc>
          <a:spcPct val="90000"/>
        </a:lnSpc>
        <a:spcBef>
          <a:spcPct val="0"/>
        </a:spcBef>
        <a:spcAft>
          <a:spcPct val="0"/>
        </a:spcAft>
        <a:defRPr sz="3300" kern="1200">
          <a:solidFill>
            <a:schemeClr val="tx1"/>
          </a:solidFill>
          <a:latin typeface="+mj-lt"/>
          <a:ea typeface="+mj-ea"/>
          <a:cs typeface="+mj-cs"/>
        </a:defRPr>
      </a:lvl1pPr>
      <a:lvl2pPr algn="l" rtl="0" eaLnBrk="1" fontAlgn="base" hangingPunct="1">
        <a:lnSpc>
          <a:spcPct val="90000"/>
        </a:lnSpc>
        <a:spcBef>
          <a:spcPct val="0"/>
        </a:spcBef>
        <a:spcAft>
          <a:spcPct val="0"/>
        </a:spcAft>
        <a:defRPr sz="3300">
          <a:solidFill>
            <a:schemeClr val="tx1"/>
          </a:solidFill>
          <a:latin typeface="Arial" panose="020B0604020202020204" pitchFamily="34" charset="0"/>
        </a:defRPr>
      </a:lvl2pPr>
      <a:lvl3pPr algn="l" rtl="0" eaLnBrk="1" fontAlgn="base" hangingPunct="1">
        <a:lnSpc>
          <a:spcPct val="90000"/>
        </a:lnSpc>
        <a:spcBef>
          <a:spcPct val="0"/>
        </a:spcBef>
        <a:spcAft>
          <a:spcPct val="0"/>
        </a:spcAft>
        <a:defRPr sz="3300">
          <a:solidFill>
            <a:schemeClr val="tx1"/>
          </a:solidFill>
          <a:latin typeface="Arial" panose="020B0604020202020204" pitchFamily="34" charset="0"/>
        </a:defRPr>
      </a:lvl3pPr>
      <a:lvl4pPr algn="l" rtl="0" eaLnBrk="1" fontAlgn="base" hangingPunct="1">
        <a:lnSpc>
          <a:spcPct val="90000"/>
        </a:lnSpc>
        <a:spcBef>
          <a:spcPct val="0"/>
        </a:spcBef>
        <a:spcAft>
          <a:spcPct val="0"/>
        </a:spcAft>
        <a:defRPr sz="3300">
          <a:solidFill>
            <a:schemeClr val="tx1"/>
          </a:solidFill>
          <a:latin typeface="Arial" panose="020B0604020202020204" pitchFamily="34" charset="0"/>
        </a:defRPr>
      </a:lvl4pPr>
      <a:lvl5pPr algn="l" rtl="0" eaLnBrk="1" fontAlgn="base" hangingPunct="1">
        <a:lnSpc>
          <a:spcPct val="90000"/>
        </a:lnSpc>
        <a:spcBef>
          <a:spcPct val="0"/>
        </a:spcBef>
        <a:spcAft>
          <a:spcPct val="0"/>
        </a:spcAft>
        <a:defRPr sz="3300">
          <a:solidFill>
            <a:schemeClr val="tx1"/>
          </a:solidFill>
          <a:latin typeface="Arial" panose="020B0604020202020204" pitchFamily="34" charset="0"/>
        </a:defRPr>
      </a:lvl5pPr>
      <a:lvl6pPr marL="342900" algn="l" rtl="0" eaLnBrk="1" fontAlgn="base" hangingPunct="1">
        <a:lnSpc>
          <a:spcPct val="90000"/>
        </a:lnSpc>
        <a:spcBef>
          <a:spcPct val="0"/>
        </a:spcBef>
        <a:spcAft>
          <a:spcPct val="0"/>
        </a:spcAft>
        <a:defRPr sz="3300">
          <a:solidFill>
            <a:schemeClr val="tx1"/>
          </a:solidFill>
          <a:latin typeface="Arial" panose="020B0604020202020204" pitchFamily="34" charset="0"/>
        </a:defRPr>
      </a:lvl6pPr>
      <a:lvl7pPr marL="685800" algn="l" rtl="0" eaLnBrk="1" fontAlgn="base" hangingPunct="1">
        <a:lnSpc>
          <a:spcPct val="90000"/>
        </a:lnSpc>
        <a:spcBef>
          <a:spcPct val="0"/>
        </a:spcBef>
        <a:spcAft>
          <a:spcPct val="0"/>
        </a:spcAft>
        <a:defRPr sz="3300">
          <a:solidFill>
            <a:schemeClr val="tx1"/>
          </a:solidFill>
          <a:latin typeface="Arial" panose="020B0604020202020204" pitchFamily="34" charset="0"/>
        </a:defRPr>
      </a:lvl7pPr>
      <a:lvl8pPr marL="1028700" algn="l" rtl="0" eaLnBrk="1" fontAlgn="base" hangingPunct="1">
        <a:lnSpc>
          <a:spcPct val="90000"/>
        </a:lnSpc>
        <a:spcBef>
          <a:spcPct val="0"/>
        </a:spcBef>
        <a:spcAft>
          <a:spcPct val="0"/>
        </a:spcAft>
        <a:defRPr sz="3300">
          <a:solidFill>
            <a:schemeClr val="tx1"/>
          </a:solidFill>
          <a:latin typeface="Arial" panose="020B0604020202020204" pitchFamily="34" charset="0"/>
        </a:defRPr>
      </a:lvl8pPr>
      <a:lvl9pPr marL="1371600" algn="l" rtl="0" eaLnBrk="1" fontAlgn="base" hangingPunct="1">
        <a:lnSpc>
          <a:spcPct val="90000"/>
        </a:lnSpc>
        <a:spcBef>
          <a:spcPct val="0"/>
        </a:spcBef>
        <a:spcAft>
          <a:spcPct val="0"/>
        </a:spcAft>
        <a:defRPr sz="3300">
          <a:solidFill>
            <a:schemeClr val="tx1"/>
          </a:solidFill>
          <a:latin typeface="Arial" panose="020B0604020202020204" pitchFamily="34" charset="0"/>
        </a:defRPr>
      </a:lvl9pPr>
    </p:titleStyle>
    <p:bodyStyle>
      <a:lvl1pPr marL="171450" indent="-171450" algn="l" rtl="0" eaLnBrk="1" fontAlgn="base" hangingPunct="1">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rtl="0" eaLnBrk="1" fontAlgn="base" hangingPunct="1">
        <a:lnSpc>
          <a:spcPct val="90000"/>
        </a:lnSpc>
        <a:spcBef>
          <a:spcPts val="375"/>
        </a:spcBef>
        <a:spcAft>
          <a:spcPct val="0"/>
        </a:spcAft>
        <a:buFont typeface="Arial" panose="020B0604020202020204" pitchFamily="34" charset="0"/>
        <a:buChar char="•"/>
        <a:defRPr sz="1800" kern="1200">
          <a:solidFill>
            <a:schemeClr val="tx1"/>
          </a:solidFill>
          <a:latin typeface="+mn-lt"/>
          <a:ea typeface="+mn-ea"/>
          <a:cs typeface="+mn-cs"/>
        </a:defRPr>
      </a:lvl2pPr>
      <a:lvl3pPr marL="857250" indent="-171450" algn="l" rtl="0" eaLnBrk="1" fontAlgn="base" hangingPunct="1">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rtl="0" eaLnBrk="1" fontAlgn="base" hangingPunct="1">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4pPr>
      <a:lvl5pPr marL="1543050" indent="-171450" algn="l" rtl="0" eaLnBrk="1" fontAlgn="base" hangingPunct="1">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microsoft.com/office/2018/10/relationships/comments" Target="../comments/modernComment_7FFE5537_385C41AE.xml"/><Relationship Id="rId2" Type="http://schemas.openxmlformats.org/officeDocument/2006/relationships/notesSlide" Target="../notesSlides/notesSlide10.xml"/><Relationship Id="rId1" Type="http://schemas.openxmlformats.org/officeDocument/2006/relationships/slideLayout" Target="../slideLayouts/slideLayout4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1.xml"/></Relationships>
</file>

<file path=ppt/slides/_rels/slide12.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notesSlide" Target="../notesSlides/notesSlide12.xml"/><Relationship Id="rId1" Type="http://schemas.openxmlformats.org/officeDocument/2006/relationships/slideLayout" Target="../slideLayouts/slideLayout10.xml"/><Relationship Id="rId5" Type="http://schemas.openxmlformats.org/officeDocument/2006/relationships/image" Target="../media/image24.svg"/><Relationship Id="rId4" Type="http://schemas.openxmlformats.org/officeDocument/2006/relationships/image" Target="../media/image23.sv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7.xml"/></Relationships>
</file>

<file path=ppt/slides/_rels/slide14.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notesSlide" Target="../notesSlides/notesSlide14.xml"/><Relationship Id="rId1" Type="http://schemas.openxmlformats.org/officeDocument/2006/relationships/slideLayout" Target="../slideLayouts/slideLayout22.xml"/><Relationship Id="rId5" Type="http://schemas.openxmlformats.org/officeDocument/2006/relationships/image" Target="../media/image27.svg"/><Relationship Id="rId4" Type="http://schemas.openxmlformats.org/officeDocument/2006/relationships/image" Target="../media/image26.svg"/></Relationships>
</file>

<file path=ppt/slides/_rels/slide15.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notesSlide" Target="../notesSlides/notesSlide15.xml"/><Relationship Id="rId7" Type="http://schemas.openxmlformats.org/officeDocument/2006/relationships/image" Target="../media/image30.png"/><Relationship Id="rId2" Type="http://schemas.openxmlformats.org/officeDocument/2006/relationships/slideLayout" Target="../slideLayouts/slideLayout50.xml"/><Relationship Id="rId1" Type="http://schemas.openxmlformats.org/officeDocument/2006/relationships/tags" Target="../tags/tag2.xml"/><Relationship Id="rId6" Type="http://schemas.openxmlformats.org/officeDocument/2006/relationships/image" Target="../media/image29.png"/><Relationship Id="rId5" Type="http://schemas.openxmlformats.org/officeDocument/2006/relationships/image" Target="../media/image28.emf"/><Relationship Id="rId4" Type="http://schemas.openxmlformats.org/officeDocument/2006/relationships/oleObject" Target="../embeddings/oleObject2.bin"/><Relationship Id="rId9" Type="http://schemas.openxmlformats.org/officeDocument/2006/relationships/image" Target="../media/image32.png"/></Relationships>
</file>

<file path=ppt/slides/_rels/slide16.xml.rels><?xml version="1.0" encoding="UTF-8" standalone="yes"?>
<Relationships xmlns="http://schemas.openxmlformats.org/package/2006/relationships"><Relationship Id="rId3" Type="http://schemas.openxmlformats.org/officeDocument/2006/relationships/hyperlink" Target="https://njfamilycare.dhs.state.nj.us/need_help.aspx" TargetMode="External"/><Relationship Id="rId2" Type="http://schemas.openxmlformats.org/officeDocument/2006/relationships/notesSlide" Target="../notesSlides/notesSlide16.xml"/><Relationship Id="rId1" Type="http://schemas.openxmlformats.org/officeDocument/2006/relationships/slideLayout" Target="../slideLayouts/slideLayout10.xml"/><Relationship Id="rId4" Type="http://schemas.openxmlformats.org/officeDocument/2006/relationships/image" Target="../media/image33.svg"/></Relationships>
</file>

<file path=ppt/slides/_rels/slide17.xml.rels><?xml version="1.0" encoding="UTF-8" standalone="yes"?>
<Relationships xmlns="http://schemas.openxmlformats.org/package/2006/relationships"><Relationship Id="rId3" Type="http://schemas.openxmlformats.org/officeDocument/2006/relationships/image" Target="../media/image34.svg"/><Relationship Id="rId2" Type="http://schemas.openxmlformats.org/officeDocument/2006/relationships/notesSlide" Target="../notesSlides/notesSlide17.xml"/><Relationship Id="rId1" Type="http://schemas.openxmlformats.org/officeDocument/2006/relationships/slideLayout" Target="../slideLayouts/slideLayout60.xml"/><Relationship Id="rId5" Type="http://schemas.openxmlformats.org/officeDocument/2006/relationships/image" Target="../media/image36.png"/><Relationship Id="rId4" Type="http://schemas.openxmlformats.org/officeDocument/2006/relationships/image" Target="../media/image35.sv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60.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8" Type="http://schemas.openxmlformats.org/officeDocument/2006/relationships/customXml" Target="../ink/ink2.xml"/><Relationship Id="rId3" Type="http://schemas.microsoft.com/office/2018/10/relationships/comments" Target="../comments/modernComment_7FFE5533_E26A8A3A.xml"/><Relationship Id="rId7" Type="http://schemas.openxmlformats.org/officeDocument/2006/relationships/image" Target="../media/image39.png"/><Relationship Id="rId2" Type="http://schemas.openxmlformats.org/officeDocument/2006/relationships/notesSlide" Target="../notesSlides/notesSlide21.xml"/><Relationship Id="rId1" Type="http://schemas.openxmlformats.org/officeDocument/2006/relationships/slideLayout" Target="../slideLayouts/slideLayout60.xml"/><Relationship Id="rId6" Type="http://schemas.openxmlformats.org/officeDocument/2006/relationships/customXml" Target="../ink/ink1.xml"/><Relationship Id="rId5" Type="http://schemas.openxmlformats.org/officeDocument/2006/relationships/image" Target="../media/image38.png"/><Relationship Id="rId10" Type="http://schemas.openxmlformats.org/officeDocument/2006/relationships/customXml" Target="../ink/ink3.xml"/><Relationship Id="rId4" Type="http://schemas.openxmlformats.org/officeDocument/2006/relationships/image" Target="../media/image37.png"/><Relationship Id="rId9" Type="http://schemas.openxmlformats.org/officeDocument/2006/relationships/image" Target="../media/image40.png"/></Relationships>
</file>

<file path=ppt/slides/_rels/slide22.xml.rels><?xml version="1.0" encoding="UTF-8" standalone="yes"?>
<Relationships xmlns="http://schemas.openxmlformats.org/package/2006/relationships"><Relationship Id="rId3" Type="http://schemas.openxmlformats.org/officeDocument/2006/relationships/image" Target="../media/image39.svg"/><Relationship Id="rId2" Type="http://schemas.openxmlformats.org/officeDocument/2006/relationships/notesSlide" Target="../notesSlides/notesSlide22.xml"/><Relationship Id="rId1" Type="http://schemas.openxmlformats.org/officeDocument/2006/relationships/slideLayout" Target="../slideLayouts/slideLayout97.xml"/><Relationship Id="rId4" Type="http://schemas.openxmlformats.org/officeDocument/2006/relationships/image" Target="../media/image36.png"/></Relationships>
</file>

<file path=ppt/slides/_rels/slide2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3.xml"/><Relationship Id="rId1" Type="http://schemas.openxmlformats.org/officeDocument/2006/relationships/slideLayout" Target="../slideLayouts/slideLayout4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97.xml"/></Relationships>
</file>

<file path=ppt/slides/_rels/slide25.xml.rels><?xml version="1.0" encoding="UTF-8" standalone="yes"?>
<Relationships xmlns="http://schemas.openxmlformats.org/package/2006/relationships"><Relationship Id="rId3" Type="http://schemas.openxmlformats.org/officeDocument/2006/relationships/hyperlink" Target="mailto:MAHS.FederalChanges@dhs.nj.gov" TargetMode="External"/><Relationship Id="rId7" Type="http://schemas.openxmlformats.org/officeDocument/2006/relationships/hyperlink" Target="https://myresourcepal.org/" TargetMode="External"/><Relationship Id="rId2" Type="http://schemas.openxmlformats.org/officeDocument/2006/relationships/notesSlide" Target="../notesSlides/notesSlide25.xml"/><Relationship Id="rId1" Type="http://schemas.openxmlformats.org/officeDocument/2006/relationships/slideLayout" Target="../slideLayouts/slideLayout10.xml"/><Relationship Id="rId6" Type="http://schemas.openxmlformats.org/officeDocument/2006/relationships/hyperlink" Target="https://camdenhealthstaff.findhelp.com/v2/favorites/public/insurance-application-assistor-programs?utm_medium=share_favorites_link&amp;ref=share_favorites_link" TargetMode="External"/><Relationship Id="rId5" Type="http://schemas.openxmlformats.org/officeDocument/2006/relationships/hyperlink" Target="https://www.nj.gov/humanservices/dmahs/obbba/noncitizen.shtml" TargetMode="External"/><Relationship Id="rId4" Type="http://schemas.openxmlformats.org/officeDocument/2006/relationships/hyperlink" Target="https://www.camdenhealth.org/work/hr1-medicaid-changes" TargetMode="Externa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47.xml"/></Relationships>
</file>

<file path=ppt/slides/_rels/slide27.xml.rels><?xml version="1.0" encoding="UTF-8" standalone="yes"?>
<Relationships xmlns="http://schemas.openxmlformats.org/package/2006/relationships"><Relationship Id="rId3" Type="http://schemas.openxmlformats.org/officeDocument/2006/relationships/image" Target="../media/image42.svg"/><Relationship Id="rId2" Type="http://schemas.openxmlformats.org/officeDocument/2006/relationships/notesSlide" Target="../notesSlides/notesSlide27.xml"/><Relationship Id="rId1" Type="http://schemas.openxmlformats.org/officeDocument/2006/relationships/slideLayout" Target="../slideLayouts/slideLayout22.xml"/><Relationship Id="rId6" Type="http://schemas.openxmlformats.org/officeDocument/2006/relationships/image" Target="../media/image45.svg"/><Relationship Id="rId5" Type="http://schemas.openxmlformats.org/officeDocument/2006/relationships/image" Target="../media/image44.svg"/><Relationship Id="rId4" Type="http://schemas.openxmlformats.org/officeDocument/2006/relationships/image" Target="../media/image43.sv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0.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4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7.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2.xml"/></Relationships>
</file>

<file path=ppt/slides/_rels/slide33.xml.rels><?xml version="1.0" encoding="UTF-8" standalone="yes"?>
<Relationships xmlns="http://schemas.openxmlformats.org/package/2006/relationships"><Relationship Id="rId3" Type="http://schemas.openxmlformats.org/officeDocument/2006/relationships/hyperlink" Target="https://nam10.safelinks.protection.outlook.com/?url=https%3A%2F%2Fnjfamilycare.dhs.state.nj.us%2Fnjspcp.aspx&amp;data=05%7C02%7Crmurray%40camdenhealth.org%7Cd4137a4525fb4f66657908dee6887ad5%7Cbcdaf06b91cb4fc7aee98748600ed7a2%7C0%7C0%7C639201671021382272%7CUnknown%7CTWFpbGZsb3d8eyJFbXB0eU1hcGkiOnRydWUsIlYiOiIwLjAuMDAwMCIsIlAiOiJXaW4zMiIsIkFOIjoiTWFpbCIsIldUIjoyfQ%3D%3D%7C0%7C%7C%7C&amp;sdata=RgBdDLsT9VcYSyUIEX%2FuT0BjwypVeSYwgdJbANQoSfA%3D&amp;reserved=0" TargetMode="External"/><Relationship Id="rId2" Type="http://schemas.openxmlformats.org/officeDocument/2006/relationships/notesSlide" Target="../notesSlides/notesSlide33.xml"/><Relationship Id="rId1" Type="http://schemas.openxmlformats.org/officeDocument/2006/relationships/slideLayout" Target="../slideLayouts/slideLayout47.xml"/></Relationships>
</file>

<file path=ppt/slides/_rels/slide34.xml.rels><?xml version="1.0" encoding="UTF-8" standalone="yes"?>
<Relationships xmlns="http://schemas.openxmlformats.org/package/2006/relationships"><Relationship Id="rId3" Type="http://schemas.microsoft.com/office/2018/10/relationships/comments" Target="../comments/modernComment_7FFE553A_7A650D10.xml"/><Relationship Id="rId2" Type="http://schemas.openxmlformats.org/officeDocument/2006/relationships/notesSlide" Target="../notesSlides/notesSlide34.xml"/><Relationship Id="rId1" Type="http://schemas.openxmlformats.org/officeDocument/2006/relationships/slideLayout" Target="../slideLayouts/slideLayout10.xml"/><Relationship Id="rId5" Type="http://schemas.openxmlformats.org/officeDocument/2006/relationships/hyperlink" Target="https://www.nj.gov/getcoverednj/findanswers/faqs/" TargetMode="External"/><Relationship Id="rId4" Type="http://schemas.openxmlformats.org/officeDocument/2006/relationships/hyperlink" Target="https://shvs.org/h-r-1s-changes-to-non-citizen-coverage-frequently-asked-questions-2/" TargetMode="Externa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47.xml"/></Relationships>
</file>

<file path=ppt/slides/_rels/slide36.xml.rels><?xml version="1.0" encoding="UTF-8" standalone="yes"?>
<Relationships xmlns="http://schemas.openxmlformats.org/package/2006/relationships"><Relationship Id="rId13" Type="http://schemas.openxmlformats.org/officeDocument/2006/relationships/image" Target="../media/image56.png"/><Relationship Id="rId18" Type="http://schemas.openxmlformats.org/officeDocument/2006/relationships/image" Target="../media/image61.png"/><Relationship Id="rId26" Type="http://schemas.openxmlformats.org/officeDocument/2006/relationships/image" Target="../media/image69.png"/><Relationship Id="rId3" Type="http://schemas.openxmlformats.org/officeDocument/2006/relationships/image" Target="../media/image46.png"/><Relationship Id="rId21" Type="http://schemas.openxmlformats.org/officeDocument/2006/relationships/image" Target="../media/image64.png"/><Relationship Id="rId7" Type="http://schemas.openxmlformats.org/officeDocument/2006/relationships/image" Target="../media/image50.png"/><Relationship Id="rId12" Type="http://schemas.openxmlformats.org/officeDocument/2006/relationships/image" Target="../media/image55.png"/><Relationship Id="rId17" Type="http://schemas.openxmlformats.org/officeDocument/2006/relationships/image" Target="../media/image60.png"/><Relationship Id="rId25" Type="http://schemas.openxmlformats.org/officeDocument/2006/relationships/image" Target="../media/image68.png"/><Relationship Id="rId33" Type="http://schemas.openxmlformats.org/officeDocument/2006/relationships/image" Target="../media/image76.png"/><Relationship Id="rId2" Type="http://schemas.openxmlformats.org/officeDocument/2006/relationships/notesSlide" Target="../notesSlides/notesSlide36.xml"/><Relationship Id="rId16" Type="http://schemas.openxmlformats.org/officeDocument/2006/relationships/image" Target="../media/image59.png"/><Relationship Id="rId20" Type="http://schemas.openxmlformats.org/officeDocument/2006/relationships/image" Target="../media/image63.png"/><Relationship Id="rId29" Type="http://schemas.openxmlformats.org/officeDocument/2006/relationships/image" Target="../media/image72.png"/><Relationship Id="rId1" Type="http://schemas.openxmlformats.org/officeDocument/2006/relationships/slideLayout" Target="../slideLayouts/slideLayout48.xml"/><Relationship Id="rId6" Type="http://schemas.openxmlformats.org/officeDocument/2006/relationships/image" Target="../media/image49.png"/><Relationship Id="rId11" Type="http://schemas.openxmlformats.org/officeDocument/2006/relationships/image" Target="../media/image54.png"/><Relationship Id="rId24" Type="http://schemas.openxmlformats.org/officeDocument/2006/relationships/image" Target="../media/image67.png"/><Relationship Id="rId32" Type="http://schemas.openxmlformats.org/officeDocument/2006/relationships/image" Target="../media/image75.png"/><Relationship Id="rId5" Type="http://schemas.openxmlformats.org/officeDocument/2006/relationships/image" Target="../media/image48.png"/><Relationship Id="rId15" Type="http://schemas.openxmlformats.org/officeDocument/2006/relationships/image" Target="../media/image58.png"/><Relationship Id="rId23" Type="http://schemas.openxmlformats.org/officeDocument/2006/relationships/image" Target="../media/image66.png"/><Relationship Id="rId28" Type="http://schemas.openxmlformats.org/officeDocument/2006/relationships/image" Target="../media/image71.png"/><Relationship Id="rId10" Type="http://schemas.openxmlformats.org/officeDocument/2006/relationships/image" Target="../media/image53.png"/><Relationship Id="rId19" Type="http://schemas.openxmlformats.org/officeDocument/2006/relationships/image" Target="../media/image62.png"/><Relationship Id="rId31" Type="http://schemas.openxmlformats.org/officeDocument/2006/relationships/image" Target="../media/image74.png"/><Relationship Id="rId4" Type="http://schemas.openxmlformats.org/officeDocument/2006/relationships/image" Target="../media/image47.jpeg"/><Relationship Id="rId9" Type="http://schemas.openxmlformats.org/officeDocument/2006/relationships/image" Target="../media/image52.png"/><Relationship Id="rId14" Type="http://schemas.openxmlformats.org/officeDocument/2006/relationships/image" Target="../media/image57.png"/><Relationship Id="rId22" Type="http://schemas.openxmlformats.org/officeDocument/2006/relationships/image" Target="../media/image65.png"/><Relationship Id="rId27" Type="http://schemas.openxmlformats.org/officeDocument/2006/relationships/image" Target="../media/image70.png"/><Relationship Id="rId30" Type="http://schemas.openxmlformats.org/officeDocument/2006/relationships/image" Target="../media/image73.png"/><Relationship Id="rId8" Type="http://schemas.openxmlformats.org/officeDocument/2006/relationships/image" Target="../media/image51.png"/></Relationships>
</file>

<file path=ppt/slides/_rels/slide37.xml.rels><?xml version="1.0" encoding="UTF-8" standalone="yes"?>
<Relationships xmlns="http://schemas.openxmlformats.org/package/2006/relationships"><Relationship Id="rId3" Type="http://schemas.openxmlformats.org/officeDocument/2006/relationships/image" Target="../media/image77.png"/><Relationship Id="rId7" Type="http://schemas.openxmlformats.org/officeDocument/2006/relationships/image" Target="../media/image81.png"/><Relationship Id="rId2" Type="http://schemas.openxmlformats.org/officeDocument/2006/relationships/notesSlide" Target="../notesSlides/notesSlide37.xml"/><Relationship Id="rId1" Type="http://schemas.openxmlformats.org/officeDocument/2006/relationships/slideLayout" Target="../slideLayouts/slideLayout26.xml"/><Relationship Id="rId6" Type="http://schemas.openxmlformats.org/officeDocument/2006/relationships/image" Target="../media/image80.png"/><Relationship Id="rId5" Type="http://schemas.openxmlformats.org/officeDocument/2006/relationships/image" Target="../media/image79.png"/><Relationship Id="rId4" Type="http://schemas.openxmlformats.org/officeDocument/2006/relationships/image" Target="../media/image78.png"/></Relationships>
</file>

<file path=ppt/slides/_rels/slide38.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38.xml"/><Relationship Id="rId1" Type="http://schemas.openxmlformats.org/officeDocument/2006/relationships/slideLayout" Target="../slideLayouts/slideLayout10.xml"/><Relationship Id="rId4" Type="http://schemas.openxmlformats.org/officeDocument/2006/relationships/image" Target="../media/image83.png"/></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4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0.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47.xml"/></Relationships>
</file>

<file path=ppt/slides/_rels/slide41.xml.rels><?xml version="1.0" encoding="UTF-8" standalone="yes"?>
<Relationships xmlns="http://schemas.openxmlformats.org/package/2006/relationships"><Relationship Id="rId8" Type="http://schemas.openxmlformats.org/officeDocument/2006/relationships/image" Target="../media/image89.svg"/><Relationship Id="rId3" Type="http://schemas.openxmlformats.org/officeDocument/2006/relationships/image" Target="../media/image84.svg"/><Relationship Id="rId7" Type="http://schemas.openxmlformats.org/officeDocument/2006/relationships/image" Target="../media/image88.svg"/><Relationship Id="rId2" Type="http://schemas.openxmlformats.org/officeDocument/2006/relationships/notesSlide" Target="../notesSlides/notesSlide41.xml"/><Relationship Id="rId1" Type="http://schemas.openxmlformats.org/officeDocument/2006/relationships/slideLayout" Target="../slideLayouts/slideLayout10.xml"/><Relationship Id="rId6" Type="http://schemas.openxmlformats.org/officeDocument/2006/relationships/image" Target="../media/image87.svg"/><Relationship Id="rId5" Type="http://schemas.openxmlformats.org/officeDocument/2006/relationships/image" Target="../media/image86.svg"/><Relationship Id="rId4" Type="http://schemas.openxmlformats.org/officeDocument/2006/relationships/image" Target="../media/image85.svg"/></Relationships>
</file>

<file path=ppt/slides/_rels/slide42.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notesSlide" Target="../notesSlides/notesSlide42.xml"/><Relationship Id="rId1" Type="http://schemas.openxmlformats.org/officeDocument/2006/relationships/slideLayout" Target="../slideLayouts/slideLayout47.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4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7.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sp>
        <p:nvSpPr>
          <p:cNvPr id="4" name="Text 2"/>
          <p:cNvSpPr/>
          <p:nvPr/>
        </p:nvSpPr>
        <p:spPr>
          <a:xfrm>
            <a:off x="741600" y="2834640"/>
            <a:ext cx="7853760" cy="822960"/>
          </a:xfrm>
          <a:prstGeom prst="rect">
            <a:avLst/>
          </a:prstGeom>
          <a:noFill/>
          <a:ln/>
        </p:spPr>
        <p:txBody>
          <a:bodyPr wrap="square" rtlCol="0" anchor="ctr"/>
          <a:lstStyle/>
          <a:p>
            <a:pPr marL="0" indent="0" algn="l">
              <a:buNone/>
            </a:pPr>
            <a:r>
              <a:rPr lang="en-US" sz="1700">
                <a:solidFill>
                  <a:schemeClr val="tx2"/>
                </a:solidFill>
                <a:latin typeface="IBM Plex Sans" panose="020B0503050203000203" pitchFamily="34" charset="0"/>
                <a:ea typeface="Calibri" pitchFamily="34" charset="-122"/>
                <a:cs typeface="Calibri" pitchFamily="34" charset="-120"/>
              </a:rPr>
              <a:t>A 30-minute training to get into the know</a:t>
            </a:r>
            <a:endParaRPr lang="en-US" sz="1700">
              <a:solidFill>
                <a:schemeClr val="tx2"/>
              </a:solidFill>
              <a:latin typeface="IBM Plex Sans" panose="020B0503050203000203" pitchFamily="34" charset="0"/>
            </a:endParaRPr>
          </a:p>
        </p:txBody>
      </p:sp>
      <p:sp>
        <p:nvSpPr>
          <p:cNvPr id="6" name="Text 4"/>
          <p:cNvSpPr/>
          <p:nvPr/>
        </p:nvSpPr>
        <p:spPr>
          <a:xfrm>
            <a:off x="548640" y="3931920"/>
            <a:ext cx="2926080" cy="502920"/>
          </a:xfrm>
          <a:prstGeom prst="rect">
            <a:avLst/>
          </a:prstGeom>
          <a:noFill/>
          <a:ln/>
        </p:spPr>
        <p:txBody>
          <a:bodyPr wrap="square" rtlCol="0" anchor="ctr"/>
          <a:lstStyle/>
          <a:p>
            <a:pPr marL="0" indent="0" algn="ctr">
              <a:buNone/>
            </a:pPr>
            <a:r>
              <a:rPr lang="en-US" sz="1300">
                <a:solidFill>
                  <a:srgbClr val="FFFFFF"/>
                </a:solidFill>
                <a:latin typeface="Calibri" pitchFamily="34" charset="0"/>
                <a:ea typeface="Calibri" pitchFamily="34" charset="-122"/>
                <a:cs typeface="Calibri" pitchFamily="34" charset="-120"/>
              </a:rPr>
              <a:t>New Jersey  |  July 2026</a:t>
            </a:r>
            <a:endParaRPr lang="en-US" sz="1300"/>
          </a:p>
        </p:txBody>
      </p:sp>
      <p:sp>
        <p:nvSpPr>
          <p:cNvPr id="7" name="Text 5"/>
          <p:cNvSpPr/>
          <p:nvPr/>
        </p:nvSpPr>
        <p:spPr>
          <a:xfrm>
            <a:off x="548640" y="4564800"/>
            <a:ext cx="5486400" cy="418680"/>
          </a:xfrm>
          <a:prstGeom prst="rect">
            <a:avLst/>
          </a:prstGeom>
          <a:noFill/>
          <a:ln/>
        </p:spPr>
        <p:txBody>
          <a:bodyPr wrap="square" rtlCol="0" anchor="ctr"/>
          <a:lstStyle/>
          <a:p>
            <a:r>
              <a:rPr lang="en-US" sz="1100">
                <a:latin typeface="Calibri" pitchFamily="34" charset="0"/>
                <a:ea typeface="Calibri" pitchFamily="34" charset="-122"/>
                <a:cs typeface="Calibri" pitchFamily="34" charset="-120"/>
              </a:rPr>
              <a:t>New Jersey  |  July 2026</a:t>
            </a:r>
            <a:endParaRPr lang="en-US" sz="1100" i="1">
              <a:latin typeface="Calibri" pitchFamily="34" charset="0"/>
              <a:ea typeface="Calibri" pitchFamily="34" charset="-122"/>
              <a:cs typeface="Calibri" pitchFamily="34" charset="-120"/>
            </a:endParaRPr>
          </a:p>
          <a:p>
            <a:pPr marL="0" indent="0" algn="l">
              <a:buNone/>
            </a:pPr>
            <a:r>
              <a:rPr lang="en-US" sz="1100" i="1">
                <a:latin typeface="Calibri" pitchFamily="34" charset="0"/>
                <a:ea typeface="Calibri" pitchFamily="34" charset="-122"/>
                <a:cs typeface="Calibri" pitchFamily="34" charset="-120"/>
              </a:rPr>
              <a:t>Based on HR1 / One Big Beautiful Bill Act</a:t>
            </a:r>
            <a:endParaRPr lang="en-US" sz="1100"/>
          </a:p>
        </p:txBody>
      </p:sp>
      <p:sp>
        <p:nvSpPr>
          <p:cNvPr id="8" name="Title 7">
            <a:extLst>
              <a:ext uri="{FF2B5EF4-FFF2-40B4-BE49-F238E27FC236}">
                <a16:creationId xmlns:a16="http://schemas.microsoft.com/office/drawing/2014/main" id="{CF3FCD1D-C54E-BECB-682D-707DA6A2438B}"/>
              </a:ext>
            </a:extLst>
          </p:cNvPr>
          <p:cNvSpPr>
            <a:spLocks noGrp="1"/>
          </p:cNvSpPr>
          <p:nvPr>
            <p:ph type="ctrTitle"/>
          </p:nvPr>
        </p:nvSpPr>
        <p:spPr>
          <a:xfrm>
            <a:off x="673376" y="708660"/>
            <a:ext cx="7729024" cy="2178540"/>
          </a:xfrm>
        </p:spPr>
        <p:txBody>
          <a:bodyPr>
            <a:normAutofit fontScale="90000"/>
          </a:bodyPr>
          <a:lstStyle/>
          <a:p>
            <a:pPr marL="0" indent="0"/>
            <a:r>
              <a:rPr lang="en-US" sz="4400" b="1">
                <a:solidFill>
                  <a:srgbClr val="FFFFFF"/>
                </a:solidFill>
                <a:latin typeface="Aleo" pitchFamily="2" charset="0"/>
                <a:ea typeface="Calibri" pitchFamily="34" charset="-122"/>
                <a:cs typeface="Calibri" pitchFamily="34" charset="-120"/>
              </a:rPr>
              <a:t>What you need to know about</a:t>
            </a:r>
            <a:br>
              <a:rPr lang="en-US" sz="4400">
                <a:latin typeface="Aleo" pitchFamily="2" charset="0"/>
              </a:rPr>
            </a:br>
            <a:r>
              <a:rPr lang="en-US" sz="4400" b="1">
                <a:solidFill>
                  <a:srgbClr val="FFFFFF"/>
                </a:solidFill>
                <a:latin typeface="Aleo" pitchFamily="2" charset="0"/>
                <a:ea typeface="Calibri" pitchFamily="34" charset="-122"/>
                <a:cs typeface="Calibri" pitchFamily="34" charset="-120"/>
              </a:rPr>
              <a:t>Medicaid changes for immigrants</a:t>
            </a:r>
            <a:endParaRPr lang="en-US">
              <a:latin typeface="Aleo" pitchFamily="2"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C81079-C468-1BD0-A1AF-B980E1A24269}"/>
            </a:ext>
          </a:extLst>
        </p:cNvPr>
        <p:cNvGrpSpPr/>
        <p:nvPr/>
      </p:nvGrpSpPr>
      <p:grpSpPr>
        <a:xfrm>
          <a:off x="0" y="0"/>
          <a:ext cx="0" cy="0"/>
          <a:chOff x="0" y="0"/>
          <a:chExt cx="0" cy="0"/>
        </a:xfrm>
      </p:grpSpPr>
      <p:sp>
        <p:nvSpPr>
          <p:cNvPr id="5" name="Shape 3">
            <a:extLst>
              <a:ext uri="{FF2B5EF4-FFF2-40B4-BE49-F238E27FC236}">
                <a16:creationId xmlns:a16="http://schemas.microsoft.com/office/drawing/2014/main" id="{86D1A5E1-0E29-31F6-20B9-CC41E0FD501E}"/>
              </a:ext>
            </a:extLst>
          </p:cNvPr>
          <p:cNvSpPr/>
          <p:nvPr/>
        </p:nvSpPr>
        <p:spPr>
          <a:xfrm>
            <a:off x="288544" y="788798"/>
            <a:ext cx="3898392" cy="194858"/>
          </a:xfrm>
          <a:prstGeom prst="roundRect">
            <a:avLst>
              <a:gd name="adj" fmla="val 12500"/>
            </a:avLst>
          </a:prstGeom>
          <a:solidFill>
            <a:schemeClr val="tx1">
              <a:lumMod val="20000"/>
              <a:lumOff val="80000"/>
            </a:schemeClr>
          </a:solidFill>
          <a:ln w="12700">
            <a:solidFill>
              <a:schemeClr val="tx1"/>
            </a:solidFill>
            <a:prstDash val="solid"/>
          </a:ln>
        </p:spPr>
        <p:txBody>
          <a:bodyPr/>
          <a:lstStyle/>
          <a:p>
            <a:endParaRPr lang="en-US"/>
          </a:p>
        </p:txBody>
      </p:sp>
      <p:sp>
        <p:nvSpPr>
          <p:cNvPr id="6" name="Text 4">
            <a:extLst>
              <a:ext uri="{FF2B5EF4-FFF2-40B4-BE49-F238E27FC236}">
                <a16:creationId xmlns:a16="http://schemas.microsoft.com/office/drawing/2014/main" id="{0A488A5A-1C32-2E0B-BA44-EB5863D3214E}"/>
              </a:ext>
            </a:extLst>
          </p:cNvPr>
          <p:cNvSpPr/>
          <p:nvPr/>
        </p:nvSpPr>
        <p:spPr>
          <a:xfrm>
            <a:off x="379984" y="788797"/>
            <a:ext cx="4069080" cy="202692"/>
          </a:xfrm>
          <a:prstGeom prst="rect">
            <a:avLst/>
          </a:prstGeom>
          <a:noFill/>
          <a:ln/>
        </p:spPr>
        <p:txBody>
          <a:bodyPr wrap="square" rtlCol="0" anchor="ctr"/>
          <a:lstStyle/>
          <a:p>
            <a:pPr marL="0" indent="0" algn="l">
              <a:buNone/>
            </a:pPr>
            <a:r>
              <a:rPr lang="en-US" sz="900" b="1">
                <a:solidFill>
                  <a:srgbClr val="1B3A6B"/>
                </a:solidFill>
                <a:latin typeface="Aleo" pitchFamily="2" charset="0"/>
                <a:ea typeface="Calibri" pitchFamily="34" charset="-122"/>
                <a:cs typeface="Calibri" pitchFamily="34" charset="-120"/>
              </a:rPr>
              <a:t>Immigration status</a:t>
            </a:r>
            <a:endParaRPr lang="en-US" sz="900">
              <a:latin typeface="Aleo" pitchFamily="2" charset="0"/>
            </a:endParaRPr>
          </a:p>
        </p:txBody>
      </p:sp>
      <p:sp>
        <p:nvSpPr>
          <p:cNvPr id="7" name="Shape 5">
            <a:extLst>
              <a:ext uri="{FF2B5EF4-FFF2-40B4-BE49-F238E27FC236}">
                <a16:creationId xmlns:a16="http://schemas.microsoft.com/office/drawing/2014/main" id="{47848F03-D31F-6164-0D5D-168EE03DE3EC}"/>
              </a:ext>
            </a:extLst>
          </p:cNvPr>
          <p:cNvSpPr/>
          <p:nvPr/>
        </p:nvSpPr>
        <p:spPr>
          <a:xfrm>
            <a:off x="4324096" y="788798"/>
            <a:ext cx="2240280" cy="194858"/>
          </a:xfrm>
          <a:prstGeom prst="roundRect">
            <a:avLst>
              <a:gd name="adj" fmla="val 12500"/>
            </a:avLst>
          </a:prstGeom>
          <a:solidFill>
            <a:schemeClr val="tx1">
              <a:lumMod val="20000"/>
              <a:lumOff val="80000"/>
            </a:schemeClr>
          </a:solidFill>
          <a:ln w="12700">
            <a:solidFill>
              <a:schemeClr val="tx1"/>
            </a:solidFill>
            <a:prstDash val="solid"/>
          </a:ln>
        </p:spPr>
        <p:txBody>
          <a:bodyPr/>
          <a:lstStyle/>
          <a:p>
            <a:endParaRPr lang="en-US"/>
          </a:p>
        </p:txBody>
      </p:sp>
      <p:sp>
        <p:nvSpPr>
          <p:cNvPr id="8" name="Text 6">
            <a:extLst>
              <a:ext uri="{FF2B5EF4-FFF2-40B4-BE49-F238E27FC236}">
                <a16:creationId xmlns:a16="http://schemas.microsoft.com/office/drawing/2014/main" id="{C320DEF4-FBF9-7462-F57D-9FC98E3DBE37}"/>
              </a:ext>
            </a:extLst>
          </p:cNvPr>
          <p:cNvSpPr/>
          <p:nvPr/>
        </p:nvSpPr>
        <p:spPr>
          <a:xfrm>
            <a:off x="4392676" y="788798"/>
            <a:ext cx="2103120" cy="197864"/>
          </a:xfrm>
          <a:prstGeom prst="rect">
            <a:avLst/>
          </a:prstGeom>
          <a:noFill/>
          <a:ln/>
        </p:spPr>
        <p:txBody>
          <a:bodyPr wrap="square" rtlCol="0" anchor="ctr"/>
          <a:lstStyle/>
          <a:p>
            <a:pPr marL="0" indent="0" algn="ctr">
              <a:buNone/>
            </a:pPr>
            <a:r>
              <a:rPr lang="en-US" sz="900" b="1">
                <a:solidFill>
                  <a:srgbClr val="1B3A6B"/>
                </a:solidFill>
                <a:latin typeface="Aleo" pitchFamily="2" charset="0"/>
                <a:ea typeface="Calibri" pitchFamily="34" charset="-122"/>
                <a:cs typeface="Calibri" pitchFamily="34" charset="-120"/>
              </a:rPr>
              <a:t>Before Oct 1, 2026</a:t>
            </a:r>
            <a:endParaRPr lang="en-US" sz="900">
              <a:latin typeface="Aleo" pitchFamily="2" charset="0"/>
            </a:endParaRPr>
          </a:p>
        </p:txBody>
      </p:sp>
      <p:sp>
        <p:nvSpPr>
          <p:cNvPr id="9" name="Shape 7">
            <a:extLst>
              <a:ext uri="{FF2B5EF4-FFF2-40B4-BE49-F238E27FC236}">
                <a16:creationId xmlns:a16="http://schemas.microsoft.com/office/drawing/2014/main" id="{F26003DF-FAF6-9CC7-AC6C-7A582A4A40DB}"/>
              </a:ext>
            </a:extLst>
          </p:cNvPr>
          <p:cNvSpPr/>
          <p:nvPr/>
        </p:nvSpPr>
        <p:spPr>
          <a:xfrm>
            <a:off x="6701536" y="788798"/>
            <a:ext cx="2011680" cy="194858"/>
          </a:xfrm>
          <a:prstGeom prst="roundRect">
            <a:avLst>
              <a:gd name="adj" fmla="val 12500"/>
            </a:avLst>
          </a:prstGeom>
          <a:solidFill>
            <a:schemeClr val="tx1">
              <a:lumMod val="20000"/>
              <a:lumOff val="80000"/>
            </a:schemeClr>
          </a:solidFill>
          <a:ln w="12700">
            <a:solidFill>
              <a:schemeClr val="tx1"/>
            </a:solidFill>
            <a:prstDash val="solid"/>
          </a:ln>
        </p:spPr>
        <p:txBody>
          <a:bodyPr/>
          <a:lstStyle/>
          <a:p>
            <a:endParaRPr lang="en-US"/>
          </a:p>
        </p:txBody>
      </p:sp>
      <p:sp>
        <p:nvSpPr>
          <p:cNvPr id="10" name="Text 8">
            <a:extLst>
              <a:ext uri="{FF2B5EF4-FFF2-40B4-BE49-F238E27FC236}">
                <a16:creationId xmlns:a16="http://schemas.microsoft.com/office/drawing/2014/main" id="{2EF65162-30F9-CF7F-8E7C-BCD535D9DB5A}"/>
              </a:ext>
            </a:extLst>
          </p:cNvPr>
          <p:cNvSpPr/>
          <p:nvPr/>
        </p:nvSpPr>
        <p:spPr>
          <a:xfrm>
            <a:off x="6770116" y="788797"/>
            <a:ext cx="1874520" cy="202692"/>
          </a:xfrm>
          <a:prstGeom prst="rect">
            <a:avLst/>
          </a:prstGeom>
          <a:noFill/>
          <a:ln/>
        </p:spPr>
        <p:txBody>
          <a:bodyPr wrap="square" rtlCol="0" anchor="ctr"/>
          <a:lstStyle/>
          <a:p>
            <a:pPr marL="0" indent="0" algn="ctr">
              <a:buNone/>
            </a:pPr>
            <a:r>
              <a:rPr lang="en-US" sz="900" b="1">
                <a:solidFill>
                  <a:srgbClr val="1B3A6B"/>
                </a:solidFill>
                <a:latin typeface="Aleo" pitchFamily="2" charset="0"/>
                <a:ea typeface="Calibri" pitchFamily="34" charset="-122"/>
                <a:cs typeface="Calibri" pitchFamily="34" charset="-120"/>
              </a:rPr>
              <a:t>After Oct 1, 2026</a:t>
            </a:r>
            <a:endParaRPr lang="en-US" sz="900">
              <a:latin typeface="Aleo" pitchFamily="2" charset="0"/>
            </a:endParaRPr>
          </a:p>
        </p:txBody>
      </p:sp>
      <p:sp>
        <p:nvSpPr>
          <p:cNvPr id="11" name="Shape 9">
            <a:extLst>
              <a:ext uri="{FF2B5EF4-FFF2-40B4-BE49-F238E27FC236}">
                <a16:creationId xmlns:a16="http://schemas.microsoft.com/office/drawing/2014/main" id="{318DE710-1AE5-9255-0431-E9F70ADE234F}"/>
              </a:ext>
            </a:extLst>
          </p:cNvPr>
          <p:cNvSpPr/>
          <p:nvPr/>
        </p:nvSpPr>
        <p:spPr>
          <a:xfrm>
            <a:off x="288544" y="1017143"/>
            <a:ext cx="8424672" cy="237744"/>
          </a:xfrm>
          <a:prstGeom prst="rect">
            <a:avLst/>
          </a:prstGeom>
          <a:solidFill>
            <a:schemeClr val="accent2">
              <a:lumMod val="20000"/>
              <a:lumOff val="80000"/>
            </a:schemeClr>
          </a:solidFill>
          <a:ln w="12700">
            <a:solidFill>
              <a:schemeClr val="accent2">
                <a:lumMod val="20000"/>
                <a:lumOff val="80000"/>
              </a:schemeClr>
            </a:solidFill>
            <a:prstDash val="solid"/>
          </a:ln>
        </p:spPr>
        <p:txBody>
          <a:bodyPr/>
          <a:lstStyle/>
          <a:p>
            <a:endParaRPr lang="en-US">
              <a:latin typeface="IBM Plex Sans" panose="020B0503050203000203" pitchFamily="34" charset="0"/>
            </a:endParaRPr>
          </a:p>
        </p:txBody>
      </p:sp>
      <p:sp>
        <p:nvSpPr>
          <p:cNvPr id="12" name="Text 10">
            <a:extLst>
              <a:ext uri="{FF2B5EF4-FFF2-40B4-BE49-F238E27FC236}">
                <a16:creationId xmlns:a16="http://schemas.microsoft.com/office/drawing/2014/main" id="{16D6D6BF-76FF-106B-5644-74DF12052BEF}"/>
              </a:ext>
            </a:extLst>
          </p:cNvPr>
          <p:cNvSpPr/>
          <p:nvPr/>
        </p:nvSpPr>
        <p:spPr>
          <a:xfrm>
            <a:off x="379984" y="1017143"/>
            <a:ext cx="6400800" cy="237744"/>
          </a:xfrm>
          <a:prstGeom prst="rect">
            <a:avLst/>
          </a:prstGeom>
          <a:noFill/>
          <a:ln/>
        </p:spPr>
        <p:txBody>
          <a:bodyPr wrap="square" rtlCol="0" anchor="ctr"/>
          <a:lstStyle/>
          <a:p>
            <a:pPr marL="0" indent="0">
              <a:buNone/>
            </a:pPr>
            <a:r>
              <a:rPr lang="en-US" sz="850" b="1" kern="0" spc="100">
                <a:solidFill>
                  <a:schemeClr val="accent2">
                    <a:lumMod val="50000"/>
                  </a:schemeClr>
                </a:solidFill>
                <a:latin typeface="IBM Plex Sans" panose="020B0503050203000203" pitchFamily="34" charset="0"/>
                <a:ea typeface="Calibri" pitchFamily="34" charset="-122"/>
                <a:cs typeface="Calibri" pitchFamily="34" charset="-120"/>
              </a:rPr>
              <a:t>NO LONGER ELIGIBLE IF NOT A LPR / NO GREEN CARD  </a:t>
            </a:r>
            <a:endParaRPr lang="en-US" sz="850">
              <a:solidFill>
                <a:schemeClr val="accent2">
                  <a:lumMod val="50000"/>
                </a:schemeClr>
              </a:solidFill>
              <a:latin typeface="IBM Plex Sans" panose="020B0503050203000203" pitchFamily="34" charset="0"/>
            </a:endParaRPr>
          </a:p>
        </p:txBody>
      </p:sp>
      <p:sp>
        <p:nvSpPr>
          <p:cNvPr id="13" name="Shape 11">
            <a:extLst>
              <a:ext uri="{FF2B5EF4-FFF2-40B4-BE49-F238E27FC236}">
                <a16:creationId xmlns:a16="http://schemas.microsoft.com/office/drawing/2014/main" id="{58427F87-612C-6510-3E32-6C9412E8446B}"/>
              </a:ext>
            </a:extLst>
          </p:cNvPr>
          <p:cNvSpPr/>
          <p:nvPr/>
        </p:nvSpPr>
        <p:spPr>
          <a:xfrm>
            <a:off x="288544" y="1260983"/>
            <a:ext cx="8424672" cy="352044"/>
          </a:xfrm>
          <a:prstGeom prst="rect">
            <a:avLst/>
          </a:prstGeom>
          <a:solidFill>
            <a:srgbClr val="FFFFFF"/>
          </a:solidFill>
          <a:ln w="12700">
            <a:solidFill>
              <a:srgbClr val="E8EDF3"/>
            </a:solidFill>
            <a:prstDash val="solid"/>
          </a:ln>
        </p:spPr>
        <p:txBody>
          <a:bodyPr/>
          <a:lstStyle/>
          <a:p>
            <a:pPr marL="112713" marR="0" lvl="0" algn="l" defTabSz="914400" rtl="0" eaLnBrk="0" fontAlgn="base" latinLnBrk="0" hangingPunct="0">
              <a:lnSpc>
                <a:spcPct val="100000"/>
              </a:lnSpc>
              <a:spcBef>
                <a:spcPct val="0"/>
              </a:spcBef>
              <a:spcAft>
                <a:spcPct val="0"/>
              </a:spcAft>
              <a:buClrTx/>
              <a:buSzTx/>
              <a:buFontTx/>
              <a:buNone/>
              <a:tabLst/>
              <a:defRPr/>
            </a:pPr>
            <a:r>
              <a:rPr kumimoji="0" lang="en-US" sz="1150" b="1" i="0" u="none" strike="noStrike" kern="1200" cap="none" spc="0" normalizeH="0" baseline="0" noProof="0">
                <a:ln>
                  <a:noFill/>
                </a:ln>
                <a:solidFill>
                  <a:srgbClr val="1E293B"/>
                </a:solidFill>
                <a:effectLst/>
                <a:uLnTx/>
                <a:uFillTx/>
                <a:latin typeface="IBM Plex Sans" panose="020B0503050203000203" pitchFamily="34" charset="0"/>
                <a:ea typeface="Calibri" pitchFamily="34" charset="-122"/>
                <a:cs typeface="Calibri" pitchFamily="34" charset="-120"/>
              </a:rPr>
              <a:t>Veterans / military family </a:t>
            </a:r>
          </a:p>
          <a:p>
            <a:pPr marL="112713" marR="0" lvl="0" algn="l" defTabSz="914400" rtl="0" eaLnBrk="0" fontAlgn="base" latinLnBrk="0" hangingPunct="0">
              <a:lnSpc>
                <a:spcPct val="100000"/>
              </a:lnSpc>
              <a:spcBef>
                <a:spcPct val="0"/>
              </a:spcBef>
              <a:spcAft>
                <a:spcPct val="0"/>
              </a:spcAft>
              <a:buClrTx/>
              <a:buSzTx/>
              <a:buFontTx/>
              <a:buNone/>
              <a:tabLst/>
              <a:defRPr/>
            </a:pPr>
            <a:r>
              <a:rPr kumimoji="0" lang="en-US" sz="800" b="0" i="0" u="none" strike="noStrike" kern="1200" cap="none" spc="0" normalizeH="0" baseline="0" noProof="0">
                <a:ln>
                  <a:noFill/>
                </a:ln>
                <a:solidFill>
                  <a:srgbClr val="64748B"/>
                </a:solidFill>
                <a:effectLst/>
                <a:uLnTx/>
                <a:uFillTx/>
                <a:latin typeface="IBM Plex Sans" panose="020B0503050203000203" pitchFamily="34" charset="0"/>
                <a:ea typeface="Calibri" pitchFamily="34" charset="-122"/>
                <a:cs typeface="Calibri" pitchFamily="34" charset="-120"/>
              </a:rPr>
              <a:t>Spouse or dependent of veteran/active duty</a:t>
            </a:r>
            <a:endParaRPr kumimoji="0" lang="en-US" sz="800" b="0" i="0" u="none" strike="noStrike" kern="1200" cap="none" spc="0" normalizeH="0" baseline="0" noProof="0">
              <a:ln>
                <a:noFill/>
              </a:ln>
              <a:solidFill>
                <a:srgbClr val="283766"/>
              </a:solidFill>
              <a:effectLst/>
              <a:uLnTx/>
              <a:uFillTx/>
              <a:latin typeface="IBM Plex Sans" panose="020B0503050203000203" pitchFamily="34" charset="0"/>
              <a:ea typeface="+mn-ea"/>
              <a:cs typeface="+mn-cs"/>
            </a:endParaRPr>
          </a:p>
          <a:p>
            <a:endParaRPr lang="en-US">
              <a:latin typeface="IBM Plex Sans" panose="020B0503050203000203" pitchFamily="34" charset="0"/>
            </a:endParaRPr>
          </a:p>
        </p:txBody>
      </p:sp>
      <p:sp>
        <p:nvSpPr>
          <p:cNvPr id="14" name="Text 12">
            <a:extLst>
              <a:ext uri="{FF2B5EF4-FFF2-40B4-BE49-F238E27FC236}">
                <a16:creationId xmlns:a16="http://schemas.microsoft.com/office/drawing/2014/main" id="{1A86F3A1-028F-D3A0-0C8F-F6C76B4D565C}"/>
              </a:ext>
            </a:extLst>
          </p:cNvPr>
          <p:cNvSpPr/>
          <p:nvPr/>
        </p:nvSpPr>
        <p:spPr>
          <a:xfrm>
            <a:off x="398272" y="1267079"/>
            <a:ext cx="4023360" cy="339852"/>
          </a:xfrm>
          <a:prstGeom prst="rect">
            <a:avLst/>
          </a:prstGeom>
          <a:noFill/>
          <a:ln/>
        </p:spPr>
        <p:txBody>
          <a:bodyPr wrap="square" rtlCol="0" anchor="ctr"/>
          <a:lstStyle/>
          <a:p>
            <a:endParaRPr lang="en-US" sz="800">
              <a:latin typeface="IBM Plex Sans" panose="020B0503050203000203" pitchFamily="34" charset="0"/>
            </a:endParaRPr>
          </a:p>
        </p:txBody>
      </p:sp>
      <p:sp>
        <p:nvSpPr>
          <p:cNvPr id="16" name="Shape 14">
            <a:extLst>
              <a:ext uri="{FF2B5EF4-FFF2-40B4-BE49-F238E27FC236}">
                <a16:creationId xmlns:a16="http://schemas.microsoft.com/office/drawing/2014/main" id="{B108DA95-2DE9-F788-B67C-F3360533C32E}"/>
              </a:ext>
            </a:extLst>
          </p:cNvPr>
          <p:cNvSpPr/>
          <p:nvPr/>
        </p:nvSpPr>
        <p:spPr>
          <a:xfrm>
            <a:off x="4415536" y="1328018"/>
            <a:ext cx="2057400" cy="205740"/>
          </a:xfrm>
          <a:prstGeom prst="roundRect">
            <a:avLst>
              <a:gd name="adj" fmla="val 22222"/>
            </a:avLst>
          </a:prstGeom>
          <a:solidFill>
            <a:schemeClr val="accent3">
              <a:lumMod val="20000"/>
              <a:lumOff val="80000"/>
            </a:schemeClr>
          </a:solidFill>
          <a:ln w="12700">
            <a:solidFill>
              <a:schemeClr val="accent3"/>
            </a:solidFill>
            <a:prstDash val="solid"/>
          </a:ln>
        </p:spPr>
        <p:txBody>
          <a:bodyPr/>
          <a:lstStyle/>
          <a:p>
            <a:endParaRPr lang="en-US">
              <a:solidFill>
                <a:schemeClr val="accent3">
                  <a:lumMod val="75000"/>
                </a:schemeClr>
              </a:solidFill>
              <a:latin typeface="IBM Plex Sans" panose="020B0503050203000203" pitchFamily="34" charset="0"/>
            </a:endParaRPr>
          </a:p>
        </p:txBody>
      </p:sp>
      <p:sp>
        <p:nvSpPr>
          <p:cNvPr id="17" name="Text 15">
            <a:extLst>
              <a:ext uri="{FF2B5EF4-FFF2-40B4-BE49-F238E27FC236}">
                <a16:creationId xmlns:a16="http://schemas.microsoft.com/office/drawing/2014/main" id="{91E2608D-5A3D-2770-59BB-7A82D237B997}"/>
              </a:ext>
            </a:extLst>
          </p:cNvPr>
          <p:cNvSpPr/>
          <p:nvPr/>
        </p:nvSpPr>
        <p:spPr>
          <a:xfrm>
            <a:off x="4415536" y="1328018"/>
            <a:ext cx="2057400" cy="205740"/>
          </a:xfrm>
          <a:prstGeom prst="rect">
            <a:avLst/>
          </a:prstGeom>
          <a:noFill/>
          <a:ln/>
        </p:spPr>
        <p:txBody>
          <a:bodyPr wrap="square" rtlCol="0" anchor="ctr"/>
          <a:lstStyle/>
          <a:p>
            <a:pPr marL="0" indent="0" algn="ctr">
              <a:buNone/>
            </a:pPr>
            <a:r>
              <a:rPr lang="en-US" sz="1100" b="1">
                <a:solidFill>
                  <a:schemeClr val="accent3">
                    <a:lumMod val="75000"/>
                  </a:schemeClr>
                </a:solidFill>
                <a:latin typeface="IBM Plex Sans" panose="020B0503050203000203" pitchFamily="34" charset="0"/>
                <a:ea typeface="Calibri" pitchFamily="34" charset="-122"/>
                <a:cs typeface="Calibri" pitchFamily="34" charset="-120"/>
              </a:rPr>
              <a:t>Eligible</a:t>
            </a:r>
            <a:endParaRPr lang="en-US" sz="1100">
              <a:solidFill>
                <a:schemeClr val="accent3">
                  <a:lumMod val="75000"/>
                </a:schemeClr>
              </a:solidFill>
              <a:latin typeface="IBM Plex Sans" panose="020B0503050203000203" pitchFamily="34" charset="0"/>
            </a:endParaRPr>
          </a:p>
        </p:txBody>
      </p:sp>
      <p:sp>
        <p:nvSpPr>
          <p:cNvPr id="18" name="Shape 16">
            <a:extLst>
              <a:ext uri="{FF2B5EF4-FFF2-40B4-BE49-F238E27FC236}">
                <a16:creationId xmlns:a16="http://schemas.microsoft.com/office/drawing/2014/main" id="{7C91686E-4897-7B72-674D-610D703CD1EA}"/>
              </a:ext>
            </a:extLst>
          </p:cNvPr>
          <p:cNvSpPr/>
          <p:nvPr/>
        </p:nvSpPr>
        <p:spPr>
          <a:xfrm>
            <a:off x="6774688" y="1328018"/>
            <a:ext cx="1865376" cy="205740"/>
          </a:xfrm>
          <a:prstGeom prst="roundRect">
            <a:avLst>
              <a:gd name="adj" fmla="val 22222"/>
            </a:avLst>
          </a:prstGeom>
          <a:solidFill>
            <a:schemeClr val="accent2">
              <a:lumMod val="20000"/>
              <a:lumOff val="80000"/>
            </a:schemeClr>
          </a:solidFill>
          <a:ln w="12700">
            <a:solidFill>
              <a:schemeClr val="accent2">
                <a:lumMod val="50000"/>
              </a:schemeClr>
            </a:solidFill>
            <a:prstDash val="solid"/>
          </a:ln>
        </p:spPr>
        <p:txBody>
          <a:bodyPr/>
          <a:lstStyle/>
          <a:p>
            <a:endParaRPr lang="en-US">
              <a:latin typeface="IBM Plex Sans" panose="020B0503050203000203" pitchFamily="34" charset="0"/>
            </a:endParaRPr>
          </a:p>
        </p:txBody>
      </p:sp>
      <p:sp>
        <p:nvSpPr>
          <p:cNvPr id="19" name="Text 17">
            <a:extLst>
              <a:ext uri="{FF2B5EF4-FFF2-40B4-BE49-F238E27FC236}">
                <a16:creationId xmlns:a16="http://schemas.microsoft.com/office/drawing/2014/main" id="{873B1D60-CAC7-7A1C-851A-042728660438}"/>
              </a:ext>
            </a:extLst>
          </p:cNvPr>
          <p:cNvSpPr/>
          <p:nvPr/>
        </p:nvSpPr>
        <p:spPr>
          <a:xfrm>
            <a:off x="6792976" y="1328018"/>
            <a:ext cx="1828800" cy="205740"/>
          </a:xfrm>
          <a:prstGeom prst="rect">
            <a:avLst/>
          </a:prstGeom>
          <a:noFill/>
          <a:ln/>
        </p:spPr>
        <p:txBody>
          <a:bodyPr wrap="square" rtlCol="0" anchor="ctr"/>
          <a:lstStyle/>
          <a:p>
            <a:pPr marL="0" indent="0" algn="ctr">
              <a:buNone/>
            </a:pPr>
            <a:r>
              <a:rPr lang="en-US" sz="1100" b="1">
                <a:solidFill>
                  <a:srgbClr val="791F1F"/>
                </a:solidFill>
                <a:latin typeface="Calibri" pitchFamily="34" charset="0"/>
                <a:ea typeface="Calibri" pitchFamily="34" charset="-122"/>
                <a:cs typeface="Calibri" pitchFamily="34" charset="-120"/>
              </a:rPr>
              <a:t>✗  </a:t>
            </a:r>
            <a:r>
              <a:rPr lang="en-US" sz="1100" b="1">
                <a:solidFill>
                  <a:srgbClr val="791F1F"/>
                </a:solidFill>
                <a:latin typeface="IBM Plex Sans" panose="020B0503050203000203" pitchFamily="34" charset="0"/>
                <a:ea typeface="Calibri" pitchFamily="34" charset="-122"/>
                <a:cs typeface="Calibri" pitchFamily="34" charset="-120"/>
              </a:rPr>
              <a:t>No longer eligible</a:t>
            </a:r>
            <a:endParaRPr lang="en-US" sz="1100">
              <a:latin typeface="IBM Plex Sans" panose="020B0503050203000203" pitchFamily="34" charset="0"/>
            </a:endParaRPr>
          </a:p>
        </p:txBody>
      </p:sp>
      <p:sp>
        <p:nvSpPr>
          <p:cNvPr id="20" name="Shape 18">
            <a:extLst>
              <a:ext uri="{FF2B5EF4-FFF2-40B4-BE49-F238E27FC236}">
                <a16:creationId xmlns:a16="http://schemas.microsoft.com/office/drawing/2014/main" id="{EFF4B3C1-5AD0-D281-0887-9CBD786ADFEB}"/>
              </a:ext>
            </a:extLst>
          </p:cNvPr>
          <p:cNvSpPr/>
          <p:nvPr/>
        </p:nvSpPr>
        <p:spPr>
          <a:xfrm>
            <a:off x="288544" y="1613027"/>
            <a:ext cx="8424672" cy="352044"/>
          </a:xfrm>
          <a:prstGeom prst="rect">
            <a:avLst/>
          </a:prstGeom>
          <a:solidFill>
            <a:srgbClr val="F8FAFC"/>
          </a:solidFill>
          <a:ln w="12700">
            <a:solidFill>
              <a:srgbClr val="E8EDF3"/>
            </a:solidFill>
            <a:prstDash val="solid"/>
          </a:ln>
        </p:spPr>
        <p:txBody>
          <a:bodyPr/>
          <a:lstStyle/>
          <a:p>
            <a:endParaRPr lang="en-US">
              <a:latin typeface="IBM Plex Sans" panose="020B0503050203000203" pitchFamily="34" charset="0"/>
            </a:endParaRPr>
          </a:p>
        </p:txBody>
      </p:sp>
      <p:sp>
        <p:nvSpPr>
          <p:cNvPr id="23" name="Shape 21">
            <a:extLst>
              <a:ext uri="{FF2B5EF4-FFF2-40B4-BE49-F238E27FC236}">
                <a16:creationId xmlns:a16="http://schemas.microsoft.com/office/drawing/2014/main" id="{25AE7E06-2A11-0FA6-40BF-D7B6AC343C14}"/>
              </a:ext>
            </a:extLst>
          </p:cNvPr>
          <p:cNvSpPr/>
          <p:nvPr/>
        </p:nvSpPr>
        <p:spPr>
          <a:xfrm>
            <a:off x="4415536" y="1680062"/>
            <a:ext cx="2057400" cy="205740"/>
          </a:xfrm>
          <a:prstGeom prst="roundRect">
            <a:avLst>
              <a:gd name="adj" fmla="val 22222"/>
            </a:avLst>
          </a:prstGeom>
          <a:solidFill>
            <a:schemeClr val="accent3">
              <a:lumMod val="20000"/>
              <a:lumOff val="80000"/>
            </a:schemeClr>
          </a:solidFill>
          <a:ln w="12700">
            <a:solidFill>
              <a:schemeClr val="accent3"/>
            </a:solidFill>
            <a:prstDash val="solid"/>
          </a:ln>
        </p:spPr>
        <p:txBody>
          <a:bodyPr/>
          <a:lstStyle/>
          <a:p>
            <a:endParaRPr lang="en-US">
              <a:solidFill>
                <a:schemeClr val="accent3">
                  <a:lumMod val="75000"/>
                </a:schemeClr>
              </a:solidFill>
              <a:latin typeface="IBM Plex Sans" panose="020B0503050203000203" pitchFamily="34" charset="0"/>
            </a:endParaRPr>
          </a:p>
        </p:txBody>
      </p:sp>
      <p:sp>
        <p:nvSpPr>
          <p:cNvPr id="24" name="Text 22">
            <a:extLst>
              <a:ext uri="{FF2B5EF4-FFF2-40B4-BE49-F238E27FC236}">
                <a16:creationId xmlns:a16="http://schemas.microsoft.com/office/drawing/2014/main" id="{CABA2798-8F90-3D41-7FDC-9963686C39DE}"/>
              </a:ext>
            </a:extLst>
          </p:cNvPr>
          <p:cNvSpPr/>
          <p:nvPr/>
        </p:nvSpPr>
        <p:spPr>
          <a:xfrm>
            <a:off x="4415536" y="1680062"/>
            <a:ext cx="2057400" cy="205740"/>
          </a:xfrm>
          <a:prstGeom prst="rect">
            <a:avLst/>
          </a:prstGeom>
          <a:noFill/>
          <a:ln/>
        </p:spPr>
        <p:txBody>
          <a:bodyPr wrap="square" rtlCol="0" anchor="ctr"/>
          <a:lstStyle/>
          <a:p>
            <a:pPr marL="0" indent="0" algn="ctr">
              <a:buNone/>
            </a:pPr>
            <a:r>
              <a:rPr lang="en-US" sz="1100" b="1">
                <a:solidFill>
                  <a:schemeClr val="accent3">
                    <a:lumMod val="75000"/>
                  </a:schemeClr>
                </a:solidFill>
                <a:latin typeface="IBM Plex Sans" panose="020B0503050203000203" pitchFamily="34" charset="0"/>
                <a:ea typeface="Calibri" pitchFamily="34" charset="-122"/>
                <a:cs typeface="Calibri" pitchFamily="34" charset="-120"/>
              </a:rPr>
              <a:t>Eligible</a:t>
            </a:r>
            <a:endParaRPr lang="en-US" sz="1100">
              <a:solidFill>
                <a:schemeClr val="accent3">
                  <a:lumMod val="75000"/>
                </a:schemeClr>
              </a:solidFill>
              <a:latin typeface="IBM Plex Sans" panose="020B0503050203000203" pitchFamily="34" charset="0"/>
            </a:endParaRPr>
          </a:p>
        </p:txBody>
      </p:sp>
      <p:sp>
        <p:nvSpPr>
          <p:cNvPr id="27" name="Shape 25">
            <a:extLst>
              <a:ext uri="{FF2B5EF4-FFF2-40B4-BE49-F238E27FC236}">
                <a16:creationId xmlns:a16="http://schemas.microsoft.com/office/drawing/2014/main" id="{39A377B8-B876-048F-7C3C-05C2D7BDF534}"/>
              </a:ext>
            </a:extLst>
          </p:cNvPr>
          <p:cNvSpPr/>
          <p:nvPr/>
        </p:nvSpPr>
        <p:spPr>
          <a:xfrm>
            <a:off x="288544" y="1965071"/>
            <a:ext cx="8424672" cy="352044"/>
          </a:xfrm>
          <a:prstGeom prst="rect">
            <a:avLst/>
          </a:prstGeom>
          <a:solidFill>
            <a:srgbClr val="FFFFFF"/>
          </a:solidFill>
          <a:ln w="12700">
            <a:solidFill>
              <a:srgbClr val="E8EDF3"/>
            </a:solidFill>
            <a:prstDash val="solid"/>
          </a:ln>
        </p:spPr>
        <p:txBody>
          <a:bodyPr/>
          <a:lstStyle/>
          <a:p>
            <a:endParaRPr lang="en-US">
              <a:latin typeface="IBM Plex Sans" panose="020B0503050203000203" pitchFamily="34" charset="0"/>
            </a:endParaRPr>
          </a:p>
        </p:txBody>
      </p:sp>
      <p:sp>
        <p:nvSpPr>
          <p:cNvPr id="30" name="Shape 28">
            <a:extLst>
              <a:ext uri="{FF2B5EF4-FFF2-40B4-BE49-F238E27FC236}">
                <a16:creationId xmlns:a16="http://schemas.microsoft.com/office/drawing/2014/main" id="{4F25FEAB-45EE-AE86-EFCB-9A492C62066D}"/>
              </a:ext>
            </a:extLst>
          </p:cNvPr>
          <p:cNvSpPr/>
          <p:nvPr/>
        </p:nvSpPr>
        <p:spPr>
          <a:xfrm>
            <a:off x="4415536" y="2032106"/>
            <a:ext cx="2057400" cy="205740"/>
          </a:xfrm>
          <a:prstGeom prst="roundRect">
            <a:avLst>
              <a:gd name="adj" fmla="val 22222"/>
            </a:avLst>
          </a:prstGeom>
          <a:solidFill>
            <a:schemeClr val="accent3">
              <a:lumMod val="20000"/>
              <a:lumOff val="80000"/>
            </a:schemeClr>
          </a:solidFill>
          <a:ln w="12700">
            <a:solidFill>
              <a:schemeClr val="accent3"/>
            </a:solidFill>
            <a:prstDash val="solid"/>
          </a:ln>
        </p:spPr>
        <p:txBody>
          <a:bodyPr/>
          <a:lstStyle/>
          <a:p>
            <a:endParaRPr lang="en-US">
              <a:solidFill>
                <a:schemeClr val="accent3">
                  <a:lumMod val="75000"/>
                </a:schemeClr>
              </a:solidFill>
              <a:latin typeface="IBM Plex Sans" panose="020B0503050203000203" pitchFamily="34" charset="0"/>
            </a:endParaRPr>
          </a:p>
        </p:txBody>
      </p:sp>
      <p:sp>
        <p:nvSpPr>
          <p:cNvPr id="31" name="Text 29">
            <a:extLst>
              <a:ext uri="{FF2B5EF4-FFF2-40B4-BE49-F238E27FC236}">
                <a16:creationId xmlns:a16="http://schemas.microsoft.com/office/drawing/2014/main" id="{075F03C0-9DAD-D53B-B7B8-ACB1F48C65BE}"/>
              </a:ext>
            </a:extLst>
          </p:cNvPr>
          <p:cNvSpPr/>
          <p:nvPr/>
        </p:nvSpPr>
        <p:spPr>
          <a:xfrm>
            <a:off x="4415536" y="2032106"/>
            <a:ext cx="2057400" cy="205740"/>
          </a:xfrm>
          <a:prstGeom prst="rect">
            <a:avLst/>
          </a:prstGeom>
          <a:noFill/>
          <a:ln/>
        </p:spPr>
        <p:txBody>
          <a:bodyPr wrap="square" rtlCol="0" anchor="ctr"/>
          <a:lstStyle/>
          <a:p>
            <a:pPr marL="0" indent="0" algn="ctr">
              <a:buNone/>
            </a:pPr>
            <a:r>
              <a:rPr lang="en-US" sz="1100" b="1">
                <a:solidFill>
                  <a:schemeClr val="accent3">
                    <a:lumMod val="75000"/>
                  </a:schemeClr>
                </a:solidFill>
                <a:latin typeface="IBM Plex Sans" panose="020B0503050203000203" pitchFamily="34" charset="0"/>
                <a:ea typeface="Calibri" pitchFamily="34" charset="-122"/>
                <a:cs typeface="Calibri" pitchFamily="34" charset="-120"/>
              </a:rPr>
              <a:t>Eligible</a:t>
            </a:r>
            <a:endParaRPr lang="en-US" sz="1100">
              <a:solidFill>
                <a:schemeClr val="accent3">
                  <a:lumMod val="75000"/>
                </a:schemeClr>
              </a:solidFill>
              <a:latin typeface="IBM Plex Sans" panose="020B0503050203000203" pitchFamily="34" charset="0"/>
            </a:endParaRPr>
          </a:p>
        </p:txBody>
      </p:sp>
      <p:sp>
        <p:nvSpPr>
          <p:cNvPr id="34" name="Shape 32">
            <a:extLst>
              <a:ext uri="{FF2B5EF4-FFF2-40B4-BE49-F238E27FC236}">
                <a16:creationId xmlns:a16="http://schemas.microsoft.com/office/drawing/2014/main" id="{DBD3E146-CC6B-EF5F-21B0-AA0459A72E0D}"/>
              </a:ext>
            </a:extLst>
          </p:cNvPr>
          <p:cNvSpPr/>
          <p:nvPr/>
        </p:nvSpPr>
        <p:spPr>
          <a:xfrm>
            <a:off x="288544" y="2317115"/>
            <a:ext cx="8424672" cy="352044"/>
          </a:xfrm>
          <a:prstGeom prst="rect">
            <a:avLst/>
          </a:prstGeom>
          <a:solidFill>
            <a:srgbClr val="F8FAFC"/>
          </a:solidFill>
          <a:ln w="12700">
            <a:solidFill>
              <a:srgbClr val="E8EDF3"/>
            </a:solidFill>
            <a:prstDash val="solid"/>
          </a:ln>
        </p:spPr>
        <p:txBody>
          <a:bodyPr/>
          <a:lstStyle/>
          <a:p>
            <a:endParaRPr lang="en-US">
              <a:latin typeface="IBM Plex Sans" panose="020B0503050203000203" pitchFamily="34" charset="0"/>
            </a:endParaRPr>
          </a:p>
        </p:txBody>
      </p:sp>
      <p:sp>
        <p:nvSpPr>
          <p:cNvPr id="36" name="Shape 34">
            <a:extLst>
              <a:ext uri="{FF2B5EF4-FFF2-40B4-BE49-F238E27FC236}">
                <a16:creationId xmlns:a16="http://schemas.microsoft.com/office/drawing/2014/main" id="{696372F7-3FFF-08DD-41F5-AA153197103A}"/>
              </a:ext>
            </a:extLst>
          </p:cNvPr>
          <p:cNvSpPr/>
          <p:nvPr/>
        </p:nvSpPr>
        <p:spPr>
          <a:xfrm>
            <a:off x="4415536" y="2384150"/>
            <a:ext cx="2057400" cy="205740"/>
          </a:xfrm>
          <a:prstGeom prst="roundRect">
            <a:avLst>
              <a:gd name="adj" fmla="val 22222"/>
            </a:avLst>
          </a:prstGeom>
          <a:solidFill>
            <a:schemeClr val="accent3">
              <a:lumMod val="20000"/>
              <a:lumOff val="80000"/>
            </a:schemeClr>
          </a:solidFill>
          <a:ln w="12700">
            <a:solidFill>
              <a:schemeClr val="accent3"/>
            </a:solidFill>
            <a:prstDash val="solid"/>
          </a:ln>
        </p:spPr>
        <p:txBody>
          <a:bodyPr/>
          <a:lstStyle/>
          <a:p>
            <a:endParaRPr lang="en-US">
              <a:solidFill>
                <a:schemeClr val="accent3">
                  <a:lumMod val="75000"/>
                </a:schemeClr>
              </a:solidFill>
              <a:latin typeface="IBM Plex Sans" panose="020B0503050203000203" pitchFamily="34" charset="0"/>
            </a:endParaRPr>
          </a:p>
        </p:txBody>
      </p:sp>
      <p:sp>
        <p:nvSpPr>
          <p:cNvPr id="37" name="Text 35">
            <a:extLst>
              <a:ext uri="{FF2B5EF4-FFF2-40B4-BE49-F238E27FC236}">
                <a16:creationId xmlns:a16="http://schemas.microsoft.com/office/drawing/2014/main" id="{EF9F8743-A6E5-50F7-8549-33FB376BED61}"/>
              </a:ext>
            </a:extLst>
          </p:cNvPr>
          <p:cNvSpPr/>
          <p:nvPr/>
        </p:nvSpPr>
        <p:spPr>
          <a:xfrm>
            <a:off x="4415536" y="2384150"/>
            <a:ext cx="2057400" cy="205740"/>
          </a:xfrm>
          <a:prstGeom prst="rect">
            <a:avLst/>
          </a:prstGeom>
          <a:noFill/>
          <a:ln/>
        </p:spPr>
        <p:txBody>
          <a:bodyPr wrap="square" rtlCol="0" anchor="ctr"/>
          <a:lstStyle/>
          <a:p>
            <a:pPr marL="0" indent="0" algn="ctr">
              <a:buNone/>
            </a:pPr>
            <a:r>
              <a:rPr lang="en-US" sz="1100" b="1">
                <a:solidFill>
                  <a:schemeClr val="accent3">
                    <a:lumMod val="75000"/>
                  </a:schemeClr>
                </a:solidFill>
                <a:latin typeface="IBM Plex Sans" panose="020B0503050203000203" pitchFamily="34" charset="0"/>
                <a:ea typeface="Calibri" pitchFamily="34" charset="-122"/>
                <a:cs typeface="Calibri" pitchFamily="34" charset="-120"/>
              </a:rPr>
              <a:t>Eligible</a:t>
            </a:r>
            <a:endParaRPr lang="en-US" sz="1100">
              <a:solidFill>
                <a:schemeClr val="accent3">
                  <a:lumMod val="75000"/>
                </a:schemeClr>
              </a:solidFill>
              <a:latin typeface="IBM Plex Sans" panose="020B0503050203000203" pitchFamily="34" charset="0"/>
            </a:endParaRPr>
          </a:p>
        </p:txBody>
      </p:sp>
      <p:sp>
        <p:nvSpPr>
          <p:cNvPr id="40" name="Shape 38">
            <a:extLst>
              <a:ext uri="{FF2B5EF4-FFF2-40B4-BE49-F238E27FC236}">
                <a16:creationId xmlns:a16="http://schemas.microsoft.com/office/drawing/2014/main" id="{1A9A13E3-5A6A-8BEB-E786-D974C2473BE5}"/>
              </a:ext>
            </a:extLst>
          </p:cNvPr>
          <p:cNvSpPr/>
          <p:nvPr/>
        </p:nvSpPr>
        <p:spPr>
          <a:xfrm>
            <a:off x="288544" y="2669159"/>
            <a:ext cx="8424672" cy="352044"/>
          </a:xfrm>
          <a:prstGeom prst="rect">
            <a:avLst/>
          </a:prstGeom>
          <a:solidFill>
            <a:srgbClr val="FFFFFF"/>
          </a:solidFill>
          <a:ln w="12700">
            <a:solidFill>
              <a:srgbClr val="E8EDF3"/>
            </a:solidFill>
            <a:prstDash val="solid"/>
          </a:ln>
        </p:spPr>
        <p:txBody>
          <a:bodyPr/>
          <a:lstStyle/>
          <a:p>
            <a:endParaRPr lang="en-US">
              <a:latin typeface="IBM Plex Sans" panose="020B0503050203000203" pitchFamily="34" charset="0"/>
            </a:endParaRPr>
          </a:p>
        </p:txBody>
      </p:sp>
      <p:sp>
        <p:nvSpPr>
          <p:cNvPr id="43" name="Shape 41">
            <a:extLst>
              <a:ext uri="{FF2B5EF4-FFF2-40B4-BE49-F238E27FC236}">
                <a16:creationId xmlns:a16="http://schemas.microsoft.com/office/drawing/2014/main" id="{3D080D57-3F23-CB54-81DE-BF53EE7A11E9}"/>
              </a:ext>
            </a:extLst>
          </p:cNvPr>
          <p:cNvSpPr/>
          <p:nvPr/>
        </p:nvSpPr>
        <p:spPr>
          <a:xfrm>
            <a:off x="4415536" y="2736194"/>
            <a:ext cx="2057400" cy="205740"/>
          </a:xfrm>
          <a:prstGeom prst="roundRect">
            <a:avLst>
              <a:gd name="adj" fmla="val 22222"/>
            </a:avLst>
          </a:prstGeom>
          <a:solidFill>
            <a:schemeClr val="accent3">
              <a:lumMod val="20000"/>
              <a:lumOff val="80000"/>
            </a:schemeClr>
          </a:solidFill>
          <a:ln w="12700">
            <a:solidFill>
              <a:schemeClr val="accent3"/>
            </a:solidFill>
            <a:prstDash val="solid"/>
          </a:ln>
        </p:spPr>
        <p:txBody>
          <a:bodyPr/>
          <a:lstStyle/>
          <a:p>
            <a:endParaRPr lang="en-US">
              <a:solidFill>
                <a:schemeClr val="accent3">
                  <a:lumMod val="75000"/>
                </a:schemeClr>
              </a:solidFill>
              <a:latin typeface="IBM Plex Sans" panose="020B0503050203000203" pitchFamily="34" charset="0"/>
            </a:endParaRPr>
          </a:p>
        </p:txBody>
      </p:sp>
      <p:sp>
        <p:nvSpPr>
          <p:cNvPr id="44" name="Text 42">
            <a:extLst>
              <a:ext uri="{FF2B5EF4-FFF2-40B4-BE49-F238E27FC236}">
                <a16:creationId xmlns:a16="http://schemas.microsoft.com/office/drawing/2014/main" id="{51E7C20C-6B1D-770B-8A7E-3E555C881BD2}"/>
              </a:ext>
            </a:extLst>
          </p:cNvPr>
          <p:cNvSpPr/>
          <p:nvPr/>
        </p:nvSpPr>
        <p:spPr>
          <a:xfrm>
            <a:off x="4415536" y="2736194"/>
            <a:ext cx="2057400" cy="205740"/>
          </a:xfrm>
          <a:prstGeom prst="rect">
            <a:avLst/>
          </a:prstGeom>
          <a:noFill/>
          <a:ln/>
        </p:spPr>
        <p:txBody>
          <a:bodyPr wrap="square" rtlCol="0" anchor="ctr"/>
          <a:lstStyle/>
          <a:p>
            <a:pPr marL="0" indent="0" algn="ctr">
              <a:buNone/>
            </a:pPr>
            <a:r>
              <a:rPr lang="en-US" sz="1100" b="1">
                <a:solidFill>
                  <a:schemeClr val="accent3">
                    <a:lumMod val="75000"/>
                  </a:schemeClr>
                </a:solidFill>
                <a:latin typeface="IBM Plex Sans" panose="020B0503050203000203" pitchFamily="34" charset="0"/>
                <a:ea typeface="Calibri" pitchFamily="34" charset="-122"/>
                <a:cs typeface="Calibri" pitchFamily="34" charset="-120"/>
              </a:rPr>
              <a:t>Eligible</a:t>
            </a:r>
            <a:endParaRPr lang="en-US" sz="1100">
              <a:solidFill>
                <a:schemeClr val="accent3">
                  <a:lumMod val="75000"/>
                </a:schemeClr>
              </a:solidFill>
              <a:latin typeface="IBM Plex Sans" panose="020B0503050203000203" pitchFamily="34" charset="0"/>
            </a:endParaRPr>
          </a:p>
        </p:txBody>
      </p:sp>
      <p:sp>
        <p:nvSpPr>
          <p:cNvPr id="92" name="Shape 16">
            <a:extLst>
              <a:ext uri="{FF2B5EF4-FFF2-40B4-BE49-F238E27FC236}">
                <a16:creationId xmlns:a16="http://schemas.microsoft.com/office/drawing/2014/main" id="{074815F2-ADA9-E87F-77C5-EC1D07E9B16B}"/>
              </a:ext>
            </a:extLst>
          </p:cNvPr>
          <p:cNvSpPr/>
          <p:nvPr/>
        </p:nvSpPr>
        <p:spPr>
          <a:xfrm>
            <a:off x="6774688" y="1668632"/>
            <a:ext cx="1865376" cy="205740"/>
          </a:xfrm>
          <a:prstGeom prst="roundRect">
            <a:avLst>
              <a:gd name="adj" fmla="val 22222"/>
            </a:avLst>
          </a:prstGeom>
          <a:solidFill>
            <a:schemeClr val="accent2">
              <a:lumMod val="20000"/>
              <a:lumOff val="80000"/>
            </a:schemeClr>
          </a:solidFill>
          <a:ln w="12700">
            <a:solidFill>
              <a:schemeClr val="accent2">
                <a:lumMod val="50000"/>
              </a:schemeClr>
            </a:solidFill>
            <a:prstDash val="solid"/>
          </a:ln>
        </p:spPr>
        <p:txBody>
          <a:bodyPr/>
          <a:lstStyle/>
          <a:p>
            <a:endParaRPr lang="en-US">
              <a:latin typeface="IBM Plex Sans" panose="020B0503050203000203" pitchFamily="34" charset="0"/>
            </a:endParaRPr>
          </a:p>
        </p:txBody>
      </p:sp>
      <p:sp>
        <p:nvSpPr>
          <p:cNvPr id="93" name="Text 17">
            <a:extLst>
              <a:ext uri="{FF2B5EF4-FFF2-40B4-BE49-F238E27FC236}">
                <a16:creationId xmlns:a16="http://schemas.microsoft.com/office/drawing/2014/main" id="{711B4DE6-DDBC-24A7-03C2-3EC6052D44CB}"/>
              </a:ext>
            </a:extLst>
          </p:cNvPr>
          <p:cNvSpPr/>
          <p:nvPr/>
        </p:nvSpPr>
        <p:spPr>
          <a:xfrm>
            <a:off x="6792976" y="1668632"/>
            <a:ext cx="1828800" cy="205740"/>
          </a:xfrm>
          <a:prstGeom prst="rect">
            <a:avLst/>
          </a:prstGeom>
          <a:noFill/>
          <a:ln/>
        </p:spPr>
        <p:txBody>
          <a:bodyPr wrap="square" rtlCol="0" anchor="ctr"/>
          <a:lstStyle/>
          <a:p>
            <a:pPr marL="0" indent="0" algn="ctr">
              <a:buNone/>
            </a:pPr>
            <a:r>
              <a:rPr lang="en-US" sz="1100" b="1">
                <a:solidFill>
                  <a:srgbClr val="791F1F"/>
                </a:solidFill>
                <a:latin typeface="Calibri" pitchFamily="34" charset="0"/>
                <a:ea typeface="Calibri" pitchFamily="34" charset="-122"/>
                <a:cs typeface="Calibri" pitchFamily="34" charset="-120"/>
              </a:rPr>
              <a:t>✗  </a:t>
            </a:r>
            <a:r>
              <a:rPr lang="en-US" sz="1100" b="1">
                <a:solidFill>
                  <a:srgbClr val="791F1F"/>
                </a:solidFill>
                <a:latin typeface="IBM Plex Sans" panose="020B0503050203000203" pitchFamily="34" charset="0"/>
                <a:ea typeface="Calibri" pitchFamily="34" charset="-122"/>
                <a:cs typeface="Calibri" pitchFamily="34" charset="-120"/>
              </a:rPr>
              <a:t>No longer eligible</a:t>
            </a:r>
            <a:endParaRPr lang="en-US" sz="1100">
              <a:latin typeface="IBM Plex Sans" panose="020B0503050203000203" pitchFamily="34" charset="0"/>
            </a:endParaRPr>
          </a:p>
        </p:txBody>
      </p:sp>
      <p:sp>
        <p:nvSpPr>
          <p:cNvPr id="94" name="Shape 16">
            <a:extLst>
              <a:ext uri="{FF2B5EF4-FFF2-40B4-BE49-F238E27FC236}">
                <a16:creationId xmlns:a16="http://schemas.microsoft.com/office/drawing/2014/main" id="{894A5DEA-37B7-635C-FC84-7300F4202B28}"/>
              </a:ext>
            </a:extLst>
          </p:cNvPr>
          <p:cNvSpPr/>
          <p:nvPr/>
        </p:nvSpPr>
        <p:spPr>
          <a:xfrm>
            <a:off x="6774688" y="2030145"/>
            <a:ext cx="1865376" cy="205740"/>
          </a:xfrm>
          <a:prstGeom prst="roundRect">
            <a:avLst>
              <a:gd name="adj" fmla="val 22222"/>
            </a:avLst>
          </a:prstGeom>
          <a:solidFill>
            <a:schemeClr val="accent2">
              <a:lumMod val="20000"/>
              <a:lumOff val="80000"/>
            </a:schemeClr>
          </a:solidFill>
          <a:ln w="12700">
            <a:solidFill>
              <a:schemeClr val="accent2">
                <a:lumMod val="50000"/>
              </a:schemeClr>
            </a:solidFill>
            <a:prstDash val="solid"/>
          </a:ln>
        </p:spPr>
        <p:txBody>
          <a:bodyPr/>
          <a:lstStyle/>
          <a:p>
            <a:endParaRPr lang="en-US">
              <a:latin typeface="IBM Plex Sans" panose="020B0503050203000203" pitchFamily="34" charset="0"/>
            </a:endParaRPr>
          </a:p>
        </p:txBody>
      </p:sp>
      <p:sp>
        <p:nvSpPr>
          <p:cNvPr id="95" name="Text 17">
            <a:extLst>
              <a:ext uri="{FF2B5EF4-FFF2-40B4-BE49-F238E27FC236}">
                <a16:creationId xmlns:a16="http://schemas.microsoft.com/office/drawing/2014/main" id="{6D12A025-DA2C-40EE-9C75-5604BD3AC486}"/>
              </a:ext>
            </a:extLst>
          </p:cNvPr>
          <p:cNvSpPr/>
          <p:nvPr/>
        </p:nvSpPr>
        <p:spPr>
          <a:xfrm>
            <a:off x="6792976" y="2030145"/>
            <a:ext cx="1828800" cy="205740"/>
          </a:xfrm>
          <a:prstGeom prst="rect">
            <a:avLst/>
          </a:prstGeom>
          <a:noFill/>
          <a:ln/>
        </p:spPr>
        <p:txBody>
          <a:bodyPr wrap="square" rtlCol="0" anchor="ctr"/>
          <a:lstStyle/>
          <a:p>
            <a:pPr marL="0" indent="0" algn="ctr">
              <a:buNone/>
            </a:pPr>
            <a:r>
              <a:rPr lang="en-US" sz="1100" b="1">
                <a:solidFill>
                  <a:srgbClr val="791F1F"/>
                </a:solidFill>
                <a:latin typeface="Calibri" pitchFamily="34" charset="0"/>
                <a:ea typeface="Calibri" pitchFamily="34" charset="-122"/>
                <a:cs typeface="Calibri" pitchFamily="34" charset="-120"/>
              </a:rPr>
              <a:t>✗  </a:t>
            </a:r>
            <a:r>
              <a:rPr lang="en-US" sz="1100" b="1">
                <a:solidFill>
                  <a:srgbClr val="791F1F"/>
                </a:solidFill>
                <a:latin typeface="IBM Plex Sans" panose="020B0503050203000203" pitchFamily="34" charset="0"/>
                <a:ea typeface="Calibri" pitchFamily="34" charset="-122"/>
                <a:cs typeface="Calibri" pitchFamily="34" charset="-120"/>
              </a:rPr>
              <a:t>No longer eligible</a:t>
            </a:r>
            <a:endParaRPr lang="en-US" sz="1100">
              <a:latin typeface="IBM Plex Sans" panose="020B0503050203000203" pitchFamily="34" charset="0"/>
            </a:endParaRPr>
          </a:p>
        </p:txBody>
      </p:sp>
      <p:sp>
        <p:nvSpPr>
          <p:cNvPr id="96" name="Shape 16">
            <a:extLst>
              <a:ext uri="{FF2B5EF4-FFF2-40B4-BE49-F238E27FC236}">
                <a16:creationId xmlns:a16="http://schemas.microsoft.com/office/drawing/2014/main" id="{B806DC76-5809-A436-93EE-ECAE452B1A89}"/>
              </a:ext>
            </a:extLst>
          </p:cNvPr>
          <p:cNvSpPr/>
          <p:nvPr/>
        </p:nvSpPr>
        <p:spPr>
          <a:xfrm>
            <a:off x="6774688" y="2385430"/>
            <a:ext cx="1865376" cy="205740"/>
          </a:xfrm>
          <a:prstGeom prst="roundRect">
            <a:avLst>
              <a:gd name="adj" fmla="val 22222"/>
            </a:avLst>
          </a:prstGeom>
          <a:solidFill>
            <a:schemeClr val="accent2">
              <a:lumMod val="20000"/>
              <a:lumOff val="80000"/>
            </a:schemeClr>
          </a:solidFill>
          <a:ln w="12700">
            <a:solidFill>
              <a:schemeClr val="accent2">
                <a:lumMod val="50000"/>
              </a:schemeClr>
            </a:solidFill>
            <a:prstDash val="solid"/>
          </a:ln>
        </p:spPr>
        <p:txBody>
          <a:bodyPr/>
          <a:lstStyle/>
          <a:p>
            <a:endParaRPr lang="en-US">
              <a:latin typeface="IBM Plex Sans" panose="020B0503050203000203" pitchFamily="34" charset="0"/>
            </a:endParaRPr>
          </a:p>
        </p:txBody>
      </p:sp>
      <p:sp>
        <p:nvSpPr>
          <p:cNvPr id="97" name="Text 17">
            <a:extLst>
              <a:ext uri="{FF2B5EF4-FFF2-40B4-BE49-F238E27FC236}">
                <a16:creationId xmlns:a16="http://schemas.microsoft.com/office/drawing/2014/main" id="{D712384C-5BBF-4328-1A29-1933A147ECCE}"/>
              </a:ext>
            </a:extLst>
          </p:cNvPr>
          <p:cNvSpPr/>
          <p:nvPr/>
        </p:nvSpPr>
        <p:spPr>
          <a:xfrm>
            <a:off x="6792976" y="2385430"/>
            <a:ext cx="1828800" cy="205740"/>
          </a:xfrm>
          <a:prstGeom prst="rect">
            <a:avLst/>
          </a:prstGeom>
          <a:noFill/>
          <a:ln/>
        </p:spPr>
        <p:txBody>
          <a:bodyPr wrap="square" rtlCol="0" anchor="ctr"/>
          <a:lstStyle/>
          <a:p>
            <a:pPr marL="0" indent="0" algn="ctr">
              <a:buNone/>
            </a:pPr>
            <a:r>
              <a:rPr lang="en-US" sz="1100" b="1">
                <a:solidFill>
                  <a:srgbClr val="791F1F"/>
                </a:solidFill>
                <a:latin typeface="Calibri" pitchFamily="34" charset="0"/>
                <a:ea typeface="Calibri" pitchFamily="34" charset="-122"/>
                <a:cs typeface="Calibri" pitchFamily="34" charset="-120"/>
              </a:rPr>
              <a:t>✗  </a:t>
            </a:r>
            <a:r>
              <a:rPr lang="en-US" sz="1100" b="1">
                <a:solidFill>
                  <a:srgbClr val="791F1F"/>
                </a:solidFill>
                <a:latin typeface="IBM Plex Sans" panose="020B0503050203000203" pitchFamily="34" charset="0"/>
                <a:ea typeface="Calibri" pitchFamily="34" charset="-122"/>
                <a:cs typeface="Calibri" pitchFamily="34" charset="-120"/>
              </a:rPr>
              <a:t>No longer eligible</a:t>
            </a:r>
            <a:endParaRPr lang="en-US" sz="1100">
              <a:latin typeface="IBM Plex Sans" panose="020B0503050203000203" pitchFamily="34" charset="0"/>
            </a:endParaRPr>
          </a:p>
        </p:txBody>
      </p:sp>
      <p:sp>
        <p:nvSpPr>
          <p:cNvPr id="98" name="Shape 16">
            <a:extLst>
              <a:ext uri="{FF2B5EF4-FFF2-40B4-BE49-F238E27FC236}">
                <a16:creationId xmlns:a16="http://schemas.microsoft.com/office/drawing/2014/main" id="{690FC917-6096-015A-1F96-D50F6FA1952B}"/>
              </a:ext>
            </a:extLst>
          </p:cNvPr>
          <p:cNvSpPr/>
          <p:nvPr/>
        </p:nvSpPr>
        <p:spPr>
          <a:xfrm>
            <a:off x="6774688" y="2736194"/>
            <a:ext cx="1865376" cy="205740"/>
          </a:xfrm>
          <a:prstGeom prst="roundRect">
            <a:avLst>
              <a:gd name="adj" fmla="val 22222"/>
            </a:avLst>
          </a:prstGeom>
          <a:solidFill>
            <a:schemeClr val="accent2">
              <a:lumMod val="20000"/>
              <a:lumOff val="80000"/>
            </a:schemeClr>
          </a:solidFill>
          <a:ln w="12700">
            <a:solidFill>
              <a:schemeClr val="accent2">
                <a:lumMod val="50000"/>
              </a:schemeClr>
            </a:solidFill>
            <a:prstDash val="solid"/>
          </a:ln>
        </p:spPr>
        <p:txBody>
          <a:bodyPr/>
          <a:lstStyle/>
          <a:p>
            <a:endParaRPr lang="en-US">
              <a:latin typeface="IBM Plex Sans" panose="020B0503050203000203" pitchFamily="34" charset="0"/>
            </a:endParaRPr>
          </a:p>
        </p:txBody>
      </p:sp>
      <p:sp>
        <p:nvSpPr>
          <p:cNvPr id="99" name="Text 17">
            <a:extLst>
              <a:ext uri="{FF2B5EF4-FFF2-40B4-BE49-F238E27FC236}">
                <a16:creationId xmlns:a16="http://schemas.microsoft.com/office/drawing/2014/main" id="{F760DD42-D08B-6F4F-0731-960B370A35F1}"/>
              </a:ext>
            </a:extLst>
          </p:cNvPr>
          <p:cNvSpPr/>
          <p:nvPr/>
        </p:nvSpPr>
        <p:spPr>
          <a:xfrm>
            <a:off x="6792976" y="2736194"/>
            <a:ext cx="1828800" cy="205740"/>
          </a:xfrm>
          <a:prstGeom prst="rect">
            <a:avLst/>
          </a:prstGeom>
          <a:noFill/>
          <a:ln/>
        </p:spPr>
        <p:txBody>
          <a:bodyPr wrap="square" rtlCol="0" anchor="ctr"/>
          <a:lstStyle/>
          <a:p>
            <a:pPr marL="0" indent="0" algn="ctr">
              <a:buNone/>
            </a:pPr>
            <a:r>
              <a:rPr lang="en-US" sz="1100" b="1">
                <a:solidFill>
                  <a:srgbClr val="791F1F"/>
                </a:solidFill>
                <a:latin typeface="Calibri" pitchFamily="34" charset="0"/>
                <a:ea typeface="Calibri" pitchFamily="34" charset="-122"/>
                <a:cs typeface="Calibri" pitchFamily="34" charset="-120"/>
              </a:rPr>
              <a:t>✗  </a:t>
            </a:r>
            <a:r>
              <a:rPr lang="en-US" sz="1100" b="1">
                <a:solidFill>
                  <a:srgbClr val="791F1F"/>
                </a:solidFill>
                <a:latin typeface="IBM Plex Sans" panose="020B0503050203000203" pitchFamily="34" charset="0"/>
                <a:ea typeface="Calibri" pitchFamily="34" charset="-122"/>
                <a:cs typeface="Calibri" pitchFamily="34" charset="-120"/>
              </a:rPr>
              <a:t>No longer eligible</a:t>
            </a:r>
            <a:endParaRPr lang="en-US" sz="1100">
              <a:latin typeface="IBM Plex Sans" panose="020B0503050203000203" pitchFamily="34" charset="0"/>
            </a:endParaRPr>
          </a:p>
        </p:txBody>
      </p:sp>
      <p:sp>
        <p:nvSpPr>
          <p:cNvPr id="101" name="Text 12">
            <a:extLst>
              <a:ext uri="{FF2B5EF4-FFF2-40B4-BE49-F238E27FC236}">
                <a16:creationId xmlns:a16="http://schemas.microsoft.com/office/drawing/2014/main" id="{47350A01-4B9D-445C-B6A7-2CA9FF900E5F}"/>
              </a:ext>
            </a:extLst>
          </p:cNvPr>
          <p:cNvSpPr/>
          <p:nvPr/>
        </p:nvSpPr>
        <p:spPr>
          <a:xfrm>
            <a:off x="410464" y="1614572"/>
            <a:ext cx="4038600" cy="344403"/>
          </a:xfrm>
          <a:prstGeom prst="rect">
            <a:avLst/>
          </a:prstGeom>
          <a:noFill/>
          <a:ln/>
        </p:spPr>
        <p:txBody>
          <a:bodyPr wrap="square" rtlCol="0" anchor="ctr"/>
          <a:lstStyle/>
          <a:p>
            <a:r>
              <a:rPr lang="en-US" sz="1150" b="1">
                <a:solidFill>
                  <a:srgbClr val="1E293B"/>
                </a:solidFill>
                <a:latin typeface="IBM Plex Sans" panose="020B0503050203000203" pitchFamily="34" charset="0"/>
                <a:ea typeface="Calibri" pitchFamily="34" charset="-122"/>
                <a:cs typeface="Calibri" pitchFamily="34" charset="-120"/>
              </a:rPr>
              <a:t>Refugees </a:t>
            </a:r>
            <a:br>
              <a:rPr lang="en-US" sz="1150" b="1">
                <a:solidFill>
                  <a:srgbClr val="1E293B"/>
                </a:solidFill>
                <a:latin typeface="IBM Plex Sans" panose="020B0503050203000203" pitchFamily="34" charset="0"/>
                <a:ea typeface="Calibri" pitchFamily="34" charset="-122"/>
                <a:cs typeface="Calibri" pitchFamily="34" charset="-120"/>
              </a:rPr>
            </a:br>
            <a:r>
              <a:rPr lang="en-US" sz="800">
                <a:solidFill>
                  <a:srgbClr val="64748B"/>
                </a:solidFill>
                <a:latin typeface="IBM Plex Sans" panose="020B0503050203000203" pitchFamily="34" charset="0"/>
                <a:ea typeface="Calibri" pitchFamily="34" charset="-122"/>
                <a:cs typeface="Calibri" pitchFamily="34" charset="-120"/>
              </a:rPr>
              <a:t>Has refugee status but has not yet gotten a green card</a:t>
            </a:r>
            <a:endParaRPr lang="en-US" sz="800">
              <a:latin typeface="IBM Plex Sans" panose="020B0503050203000203" pitchFamily="34" charset="0"/>
            </a:endParaRPr>
          </a:p>
        </p:txBody>
      </p:sp>
      <p:sp>
        <p:nvSpPr>
          <p:cNvPr id="102" name="Text 12">
            <a:extLst>
              <a:ext uri="{FF2B5EF4-FFF2-40B4-BE49-F238E27FC236}">
                <a16:creationId xmlns:a16="http://schemas.microsoft.com/office/drawing/2014/main" id="{2164F832-44D9-C125-E114-24693DD49C19}"/>
              </a:ext>
            </a:extLst>
          </p:cNvPr>
          <p:cNvSpPr/>
          <p:nvPr/>
        </p:nvSpPr>
        <p:spPr>
          <a:xfrm>
            <a:off x="392176" y="1977434"/>
            <a:ext cx="4023360" cy="341226"/>
          </a:xfrm>
          <a:prstGeom prst="rect">
            <a:avLst/>
          </a:prstGeom>
          <a:noFill/>
          <a:ln/>
        </p:spPr>
        <p:txBody>
          <a:bodyPr wrap="square" rtlCol="0" anchor="ctr"/>
          <a:lstStyle/>
          <a:p>
            <a:r>
              <a:rPr lang="en-US" sz="1150" b="1">
                <a:solidFill>
                  <a:srgbClr val="1E293B"/>
                </a:solidFill>
                <a:latin typeface="IBM Plex Sans" panose="020B0503050203000203" pitchFamily="34" charset="0"/>
                <a:ea typeface="Calibri" pitchFamily="34" charset="-122"/>
                <a:cs typeface="Calibri" pitchFamily="34" charset="-120"/>
              </a:rPr>
              <a:t>Asylees</a:t>
            </a:r>
            <a:br>
              <a:rPr lang="en-US" sz="1150" b="1">
                <a:solidFill>
                  <a:srgbClr val="1E293B"/>
                </a:solidFill>
                <a:latin typeface="IBM Plex Sans" panose="020B0503050203000203" pitchFamily="34" charset="0"/>
                <a:ea typeface="Calibri" pitchFamily="34" charset="-122"/>
                <a:cs typeface="Calibri" pitchFamily="34" charset="-120"/>
              </a:rPr>
            </a:br>
            <a:r>
              <a:rPr lang="en-US" sz="800">
                <a:solidFill>
                  <a:srgbClr val="64748B"/>
                </a:solidFill>
                <a:latin typeface="IBM Plex Sans" panose="020B0503050203000203" pitchFamily="34" charset="0"/>
                <a:ea typeface="Calibri" pitchFamily="34" charset="-122"/>
                <a:cs typeface="Calibri" pitchFamily="34" charset="-120"/>
              </a:rPr>
              <a:t>Has asylum status but has not yet gotten a green card</a:t>
            </a:r>
            <a:endParaRPr lang="en-US" sz="800">
              <a:latin typeface="IBM Plex Sans" panose="020B0503050203000203" pitchFamily="34" charset="0"/>
            </a:endParaRPr>
          </a:p>
        </p:txBody>
      </p:sp>
      <p:sp>
        <p:nvSpPr>
          <p:cNvPr id="103" name="Text 12">
            <a:extLst>
              <a:ext uri="{FF2B5EF4-FFF2-40B4-BE49-F238E27FC236}">
                <a16:creationId xmlns:a16="http://schemas.microsoft.com/office/drawing/2014/main" id="{81529AFA-C5DF-7652-E10E-F8A171C8A5D8}"/>
              </a:ext>
            </a:extLst>
          </p:cNvPr>
          <p:cNvSpPr/>
          <p:nvPr/>
        </p:nvSpPr>
        <p:spPr>
          <a:xfrm>
            <a:off x="404368" y="2329477"/>
            <a:ext cx="4038600" cy="338137"/>
          </a:xfrm>
          <a:prstGeom prst="rect">
            <a:avLst/>
          </a:prstGeom>
          <a:noFill/>
          <a:ln/>
        </p:spPr>
        <p:txBody>
          <a:bodyPr wrap="square" rtlCol="0" anchor="ctr"/>
          <a:lstStyle/>
          <a:p>
            <a:pPr marL="0" indent="0">
              <a:buNone/>
            </a:pPr>
            <a:r>
              <a:rPr lang="en-US" sz="1150" b="1">
                <a:solidFill>
                  <a:srgbClr val="1E293B"/>
                </a:solidFill>
                <a:latin typeface="IBM Plex Sans" panose="020B0503050203000203" pitchFamily="34" charset="0"/>
                <a:ea typeface="Calibri" pitchFamily="34" charset="-122"/>
                <a:cs typeface="Calibri" pitchFamily="34" charset="-120"/>
              </a:rPr>
              <a:t>Trafficking victims &amp; family </a:t>
            </a:r>
          </a:p>
          <a:p>
            <a:r>
              <a:rPr lang="en-US" sz="800">
                <a:solidFill>
                  <a:srgbClr val="64748B"/>
                </a:solidFill>
                <a:latin typeface="IBM Plex Sans" panose="020B0503050203000203" pitchFamily="34" charset="0"/>
                <a:ea typeface="Calibri" pitchFamily="34" charset="-122"/>
                <a:cs typeface="Calibri" pitchFamily="34" charset="-120"/>
              </a:rPr>
              <a:t>Has T visa or certification but has not yet gotten a green card</a:t>
            </a:r>
            <a:endParaRPr lang="en-US" sz="800">
              <a:latin typeface="IBM Plex Sans" panose="020B0503050203000203" pitchFamily="34" charset="0"/>
            </a:endParaRPr>
          </a:p>
        </p:txBody>
      </p:sp>
      <p:sp>
        <p:nvSpPr>
          <p:cNvPr id="105" name="Text 12">
            <a:extLst>
              <a:ext uri="{FF2B5EF4-FFF2-40B4-BE49-F238E27FC236}">
                <a16:creationId xmlns:a16="http://schemas.microsoft.com/office/drawing/2014/main" id="{35C265DE-1DD4-E32D-EBD0-D11841F75689}"/>
              </a:ext>
            </a:extLst>
          </p:cNvPr>
          <p:cNvSpPr/>
          <p:nvPr/>
        </p:nvSpPr>
        <p:spPr>
          <a:xfrm>
            <a:off x="413512" y="2678431"/>
            <a:ext cx="4038600" cy="339682"/>
          </a:xfrm>
          <a:prstGeom prst="rect">
            <a:avLst/>
          </a:prstGeom>
          <a:noFill/>
          <a:ln/>
        </p:spPr>
        <p:txBody>
          <a:bodyPr wrap="square" rtlCol="0" anchor="ctr"/>
          <a:lstStyle/>
          <a:p>
            <a:r>
              <a:rPr lang="en-US" sz="1150" b="1">
                <a:solidFill>
                  <a:srgbClr val="1E293B"/>
                </a:solidFill>
                <a:latin typeface="IBM Plex Sans" panose="020B0503050203000203" pitchFamily="34" charset="0"/>
                <a:ea typeface="Calibri" pitchFamily="34" charset="-122"/>
                <a:cs typeface="Calibri" pitchFamily="34" charset="-120"/>
              </a:rPr>
              <a:t>Iraqi &amp; Afghani parolees</a:t>
            </a:r>
            <a:br>
              <a:rPr lang="en-US" sz="1150" b="1">
                <a:solidFill>
                  <a:srgbClr val="1E293B"/>
                </a:solidFill>
                <a:latin typeface="IBM Plex Sans" panose="020B0503050203000203" pitchFamily="34" charset="0"/>
                <a:ea typeface="Calibri" pitchFamily="34" charset="-122"/>
                <a:cs typeface="Calibri" pitchFamily="34" charset="-120"/>
              </a:rPr>
            </a:br>
            <a:r>
              <a:rPr lang="en-US" sz="800">
                <a:solidFill>
                  <a:srgbClr val="64748B"/>
                </a:solidFill>
                <a:latin typeface="IBM Plex Sans" panose="020B0503050203000203" pitchFamily="34" charset="0"/>
                <a:ea typeface="Calibri" pitchFamily="34" charset="-122"/>
                <a:cs typeface="Calibri" pitchFamily="34" charset="-120"/>
              </a:rPr>
              <a:t>Has special immigrant or parolee status but has not yet gotten a green card</a:t>
            </a:r>
            <a:endParaRPr lang="en-US" sz="800">
              <a:latin typeface="IBM Plex Sans" panose="020B0503050203000203" pitchFamily="34" charset="0"/>
            </a:endParaRPr>
          </a:p>
        </p:txBody>
      </p:sp>
      <p:sp>
        <p:nvSpPr>
          <p:cNvPr id="120" name="Shape 18">
            <a:extLst>
              <a:ext uri="{FF2B5EF4-FFF2-40B4-BE49-F238E27FC236}">
                <a16:creationId xmlns:a16="http://schemas.microsoft.com/office/drawing/2014/main" id="{8E2D6F54-736A-6BE7-D4C2-71932BCB1BF6}"/>
              </a:ext>
            </a:extLst>
          </p:cNvPr>
          <p:cNvSpPr/>
          <p:nvPr/>
        </p:nvSpPr>
        <p:spPr>
          <a:xfrm>
            <a:off x="288544" y="3019658"/>
            <a:ext cx="8424672" cy="352044"/>
          </a:xfrm>
          <a:prstGeom prst="rect">
            <a:avLst/>
          </a:prstGeom>
          <a:solidFill>
            <a:srgbClr val="F8FAFC"/>
          </a:solidFill>
          <a:ln w="12700">
            <a:solidFill>
              <a:srgbClr val="E8EDF3"/>
            </a:solidFill>
            <a:prstDash val="solid"/>
          </a:ln>
        </p:spPr>
        <p:txBody>
          <a:bodyPr/>
          <a:lstStyle/>
          <a:p>
            <a:endParaRPr lang="en-US">
              <a:latin typeface="IBM Plex Sans" panose="020B0503050203000203" pitchFamily="34" charset="0"/>
            </a:endParaRPr>
          </a:p>
        </p:txBody>
      </p:sp>
      <p:sp>
        <p:nvSpPr>
          <p:cNvPr id="121" name="Shape 21">
            <a:extLst>
              <a:ext uri="{FF2B5EF4-FFF2-40B4-BE49-F238E27FC236}">
                <a16:creationId xmlns:a16="http://schemas.microsoft.com/office/drawing/2014/main" id="{41B511F2-58AD-55C5-7E44-829855D30A20}"/>
              </a:ext>
            </a:extLst>
          </p:cNvPr>
          <p:cNvSpPr/>
          <p:nvPr/>
        </p:nvSpPr>
        <p:spPr>
          <a:xfrm>
            <a:off x="4415536" y="3086693"/>
            <a:ext cx="2057400" cy="205740"/>
          </a:xfrm>
          <a:prstGeom prst="roundRect">
            <a:avLst>
              <a:gd name="adj" fmla="val 22222"/>
            </a:avLst>
          </a:prstGeom>
          <a:solidFill>
            <a:schemeClr val="accent3">
              <a:lumMod val="20000"/>
              <a:lumOff val="80000"/>
            </a:schemeClr>
          </a:solidFill>
          <a:ln w="12700">
            <a:solidFill>
              <a:schemeClr val="accent3"/>
            </a:solidFill>
            <a:prstDash val="solid"/>
          </a:ln>
        </p:spPr>
        <p:txBody>
          <a:bodyPr/>
          <a:lstStyle/>
          <a:p>
            <a:endParaRPr lang="en-US">
              <a:solidFill>
                <a:schemeClr val="accent3">
                  <a:lumMod val="75000"/>
                </a:schemeClr>
              </a:solidFill>
              <a:latin typeface="IBM Plex Sans" panose="020B0503050203000203" pitchFamily="34" charset="0"/>
            </a:endParaRPr>
          </a:p>
        </p:txBody>
      </p:sp>
      <p:sp>
        <p:nvSpPr>
          <p:cNvPr id="122" name="Text 22">
            <a:extLst>
              <a:ext uri="{FF2B5EF4-FFF2-40B4-BE49-F238E27FC236}">
                <a16:creationId xmlns:a16="http://schemas.microsoft.com/office/drawing/2014/main" id="{91ECE993-DD62-00BE-262E-DCEB37FC6DB7}"/>
              </a:ext>
            </a:extLst>
          </p:cNvPr>
          <p:cNvSpPr/>
          <p:nvPr/>
        </p:nvSpPr>
        <p:spPr>
          <a:xfrm>
            <a:off x="4415536" y="3086693"/>
            <a:ext cx="2057400" cy="205740"/>
          </a:xfrm>
          <a:prstGeom prst="rect">
            <a:avLst/>
          </a:prstGeom>
          <a:noFill/>
          <a:ln/>
        </p:spPr>
        <p:txBody>
          <a:bodyPr wrap="square" rtlCol="0" anchor="ctr"/>
          <a:lstStyle/>
          <a:p>
            <a:pPr marL="0" indent="0" algn="ctr">
              <a:buNone/>
            </a:pPr>
            <a:r>
              <a:rPr lang="en-US" sz="1100" b="1">
                <a:solidFill>
                  <a:schemeClr val="accent3">
                    <a:lumMod val="75000"/>
                  </a:schemeClr>
                </a:solidFill>
                <a:latin typeface="IBM Plex Sans" panose="020B0503050203000203" pitchFamily="34" charset="0"/>
                <a:ea typeface="Calibri" pitchFamily="34" charset="-122"/>
                <a:cs typeface="Calibri" pitchFamily="34" charset="-120"/>
              </a:rPr>
              <a:t>Eligible</a:t>
            </a:r>
            <a:endParaRPr lang="en-US" sz="1100">
              <a:solidFill>
                <a:schemeClr val="accent3">
                  <a:lumMod val="75000"/>
                </a:schemeClr>
              </a:solidFill>
              <a:latin typeface="IBM Plex Sans" panose="020B0503050203000203" pitchFamily="34" charset="0"/>
            </a:endParaRPr>
          </a:p>
        </p:txBody>
      </p:sp>
      <p:sp>
        <p:nvSpPr>
          <p:cNvPr id="123" name="Shape 25">
            <a:extLst>
              <a:ext uri="{FF2B5EF4-FFF2-40B4-BE49-F238E27FC236}">
                <a16:creationId xmlns:a16="http://schemas.microsoft.com/office/drawing/2014/main" id="{E45C749C-1D5D-F7B6-E058-505847B4B4AB}"/>
              </a:ext>
            </a:extLst>
          </p:cNvPr>
          <p:cNvSpPr/>
          <p:nvPr/>
        </p:nvSpPr>
        <p:spPr>
          <a:xfrm>
            <a:off x="288544" y="3360884"/>
            <a:ext cx="8424672" cy="352044"/>
          </a:xfrm>
          <a:prstGeom prst="rect">
            <a:avLst/>
          </a:prstGeom>
          <a:solidFill>
            <a:srgbClr val="FFFFFF"/>
          </a:solidFill>
          <a:ln w="12700">
            <a:solidFill>
              <a:srgbClr val="E8EDF3"/>
            </a:solidFill>
            <a:prstDash val="solid"/>
          </a:ln>
        </p:spPr>
        <p:txBody>
          <a:bodyPr lIns="91440" tIns="45720" rIns="91440" bIns="45720" anchor="t"/>
          <a:lstStyle/>
          <a:p>
            <a:pPr marL="114300">
              <a:defRPr/>
            </a:pPr>
            <a:r>
              <a:rPr kumimoji="0" lang="en-US" sz="1150" b="1" i="0" u="none" strike="noStrike" kern="1200" cap="none" spc="0" normalizeH="0" baseline="0" noProof="0">
                <a:ln>
                  <a:noFill/>
                </a:ln>
                <a:solidFill>
                  <a:srgbClr val="1E293B"/>
                </a:solidFill>
                <a:effectLst/>
                <a:uLnTx/>
                <a:uFillTx/>
                <a:latin typeface="IBM Plex Sans"/>
                <a:ea typeface="Calibri"/>
                <a:cs typeface="Calibri"/>
              </a:rPr>
              <a:t>Temporary humanitarian parolees</a:t>
            </a:r>
            <a:br>
              <a:rPr lang="en-US" sz="1150" b="1" i="0" u="none" strike="noStrike" kern="1200" cap="none" spc="0" normalizeH="0" baseline="0" noProof="0">
                <a:ln>
                  <a:noFill/>
                </a:ln>
                <a:effectLst/>
                <a:uLnTx/>
                <a:uFillTx/>
                <a:latin typeface="IBM Plex Sans" panose="020B0503050203000203" pitchFamily="34" charset="0"/>
                <a:ea typeface="Calibri" pitchFamily="34" charset="-122"/>
                <a:cs typeface="Calibri" pitchFamily="34" charset="-120"/>
              </a:rPr>
            </a:br>
            <a:r>
              <a:rPr kumimoji="0" lang="en-US" sz="800" b="0" i="0" u="none" strike="noStrike" kern="1200" cap="none" spc="0" normalizeH="0" baseline="0" noProof="0">
                <a:ln>
                  <a:noFill/>
                </a:ln>
                <a:solidFill>
                  <a:srgbClr val="64748B"/>
                </a:solidFill>
                <a:effectLst/>
                <a:uLnTx/>
                <a:uFillTx/>
                <a:latin typeface="IBM Plex Sans"/>
                <a:ea typeface="Calibri"/>
                <a:cs typeface="Calibri"/>
              </a:rPr>
              <a:t>Paroled for 1+ year — not </a:t>
            </a:r>
            <a:r>
              <a:rPr lang="en-US" sz="800">
                <a:solidFill>
                  <a:srgbClr val="64748B"/>
                </a:solidFill>
                <a:latin typeface="IBM Plex Sans"/>
                <a:ea typeface="Calibri"/>
                <a:cs typeface="Calibri"/>
              </a:rPr>
              <a:t>Afghani, </a:t>
            </a:r>
            <a:r>
              <a:rPr kumimoji="0" lang="en-US" sz="800" b="0" i="0" u="none" strike="noStrike" kern="1200" cap="none" spc="0" normalizeH="0" baseline="0" noProof="0">
                <a:ln>
                  <a:noFill/>
                </a:ln>
                <a:solidFill>
                  <a:srgbClr val="64748B"/>
                </a:solidFill>
                <a:effectLst/>
                <a:uLnTx/>
                <a:uFillTx/>
                <a:latin typeface="IBM Plex Sans"/>
                <a:ea typeface="Calibri"/>
                <a:cs typeface="Calibri"/>
              </a:rPr>
              <a:t>UHP or Cuban/Haitian Entrant program</a:t>
            </a:r>
            <a:endParaRPr kumimoji="0" lang="en-US" sz="800" b="0" i="0" u="none" strike="noStrike" kern="1200" cap="none" spc="0" normalizeH="0" baseline="0" noProof="0">
              <a:ln>
                <a:noFill/>
              </a:ln>
              <a:solidFill>
                <a:srgbClr val="283766"/>
              </a:solidFill>
              <a:effectLst/>
              <a:uLnTx/>
              <a:uFillTx/>
              <a:latin typeface="IBM Plex Sans"/>
              <a:ea typeface="Calibri"/>
              <a:cs typeface="Calibri"/>
            </a:endParaRPr>
          </a:p>
        </p:txBody>
      </p:sp>
      <p:sp>
        <p:nvSpPr>
          <p:cNvPr id="124" name="Shape 28">
            <a:extLst>
              <a:ext uri="{FF2B5EF4-FFF2-40B4-BE49-F238E27FC236}">
                <a16:creationId xmlns:a16="http://schemas.microsoft.com/office/drawing/2014/main" id="{AB711BD5-8452-F1C0-EF0B-A8C585A29DBD}"/>
              </a:ext>
            </a:extLst>
          </p:cNvPr>
          <p:cNvSpPr/>
          <p:nvPr/>
        </p:nvSpPr>
        <p:spPr>
          <a:xfrm>
            <a:off x="4415536" y="3427919"/>
            <a:ext cx="2057400" cy="205740"/>
          </a:xfrm>
          <a:prstGeom prst="roundRect">
            <a:avLst>
              <a:gd name="adj" fmla="val 22222"/>
            </a:avLst>
          </a:prstGeom>
          <a:solidFill>
            <a:schemeClr val="accent3">
              <a:lumMod val="20000"/>
              <a:lumOff val="80000"/>
            </a:schemeClr>
          </a:solidFill>
          <a:ln w="12700">
            <a:solidFill>
              <a:schemeClr val="accent3"/>
            </a:solidFill>
            <a:prstDash val="solid"/>
          </a:ln>
        </p:spPr>
        <p:txBody>
          <a:bodyPr/>
          <a:lstStyle/>
          <a:p>
            <a:endParaRPr lang="en-US">
              <a:solidFill>
                <a:schemeClr val="accent3">
                  <a:lumMod val="75000"/>
                </a:schemeClr>
              </a:solidFill>
              <a:latin typeface="IBM Plex Sans" panose="020B0503050203000203" pitchFamily="34" charset="0"/>
            </a:endParaRPr>
          </a:p>
        </p:txBody>
      </p:sp>
      <p:sp>
        <p:nvSpPr>
          <p:cNvPr id="125" name="Text 29">
            <a:extLst>
              <a:ext uri="{FF2B5EF4-FFF2-40B4-BE49-F238E27FC236}">
                <a16:creationId xmlns:a16="http://schemas.microsoft.com/office/drawing/2014/main" id="{A14B4E69-D6E5-EC4E-3B32-14C61423E0B7}"/>
              </a:ext>
            </a:extLst>
          </p:cNvPr>
          <p:cNvSpPr/>
          <p:nvPr/>
        </p:nvSpPr>
        <p:spPr>
          <a:xfrm>
            <a:off x="4415536" y="3427919"/>
            <a:ext cx="2057400" cy="205740"/>
          </a:xfrm>
          <a:prstGeom prst="rect">
            <a:avLst/>
          </a:prstGeom>
          <a:noFill/>
          <a:ln/>
        </p:spPr>
        <p:txBody>
          <a:bodyPr wrap="square" rtlCol="0" anchor="ctr"/>
          <a:lstStyle/>
          <a:p>
            <a:pPr marL="0" indent="0" algn="ctr">
              <a:buNone/>
            </a:pPr>
            <a:r>
              <a:rPr lang="en-US" sz="1100" b="1">
                <a:solidFill>
                  <a:schemeClr val="accent3">
                    <a:lumMod val="75000"/>
                  </a:schemeClr>
                </a:solidFill>
                <a:latin typeface="IBM Plex Sans" panose="020B0503050203000203" pitchFamily="34" charset="0"/>
                <a:ea typeface="Calibri" pitchFamily="34" charset="-122"/>
                <a:cs typeface="Calibri" pitchFamily="34" charset="-120"/>
              </a:rPr>
              <a:t>Eligible</a:t>
            </a:r>
            <a:endParaRPr lang="en-US" sz="1100">
              <a:solidFill>
                <a:schemeClr val="accent3">
                  <a:lumMod val="75000"/>
                </a:schemeClr>
              </a:solidFill>
              <a:latin typeface="IBM Plex Sans" panose="020B0503050203000203" pitchFamily="34" charset="0"/>
            </a:endParaRPr>
          </a:p>
        </p:txBody>
      </p:sp>
      <p:sp>
        <p:nvSpPr>
          <p:cNvPr id="126" name="Shape 32">
            <a:extLst>
              <a:ext uri="{FF2B5EF4-FFF2-40B4-BE49-F238E27FC236}">
                <a16:creationId xmlns:a16="http://schemas.microsoft.com/office/drawing/2014/main" id="{43688904-F541-CDDD-8867-5257E8FDED9D}"/>
              </a:ext>
            </a:extLst>
          </p:cNvPr>
          <p:cNvSpPr/>
          <p:nvPr/>
        </p:nvSpPr>
        <p:spPr>
          <a:xfrm>
            <a:off x="288544" y="3712928"/>
            <a:ext cx="8424672" cy="484208"/>
          </a:xfrm>
          <a:prstGeom prst="rect">
            <a:avLst/>
          </a:prstGeom>
          <a:solidFill>
            <a:srgbClr val="F8FAFC"/>
          </a:solidFill>
          <a:ln w="12700">
            <a:solidFill>
              <a:srgbClr val="E8EDF3"/>
            </a:solidFill>
            <a:prstDash val="solid"/>
          </a:ln>
        </p:spPr>
        <p:txBody>
          <a:bodyPr/>
          <a:lstStyle/>
          <a:p>
            <a:endParaRPr lang="en-US">
              <a:latin typeface="IBM Plex Sans" panose="020B0503050203000203" pitchFamily="34" charset="0"/>
            </a:endParaRPr>
          </a:p>
        </p:txBody>
      </p:sp>
      <p:sp>
        <p:nvSpPr>
          <p:cNvPr id="127" name="Shape 34">
            <a:extLst>
              <a:ext uri="{FF2B5EF4-FFF2-40B4-BE49-F238E27FC236}">
                <a16:creationId xmlns:a16="http://schemas.microsoft.com/office/drawing/2014/main" id="{B319E0E9-DFF2-B41C-293B-FDCE6A5C3E49}"/>
              </a:ext>
            </a:extLst>
          </p:cNvPr>
          <p:cNvSpPr/>
          <p:nvPr/>
        </p:nvSpPr>
        <p:spPr>
          <a:xfrm>
            <a:off x="4415536" y="3779963"/>
            <a:ext cx="2057400" cy="205740"/>
          </a:xfrm>
          <a:prstGeom prst="roundRect">
            <a:avLst>
              <a:gd name="adj" fmla="val 22222"/>
            </a:avLst>
          </a:prstGeom>
          <a:solidFill>
            <a:schemeClr val="accent3">
              <a:lumMod val="20000"/>
              <a:lumOff val="80000"/>
            </a:schemeClr>
          </a:solidFill>
          <a:ln w="12700">
            <a:solidFill>
              <a:schemeClr val="accent3"/>
            </a:solidFill>
            <a:prstDash val="solid"/>
          </a:ln>
        </p:spPr>
        <p:txBody>
          <a:bodyPr/>
          <a:lstStyle/>
          <a:p>
            <a:endParaRPr lang="en-US">
              <a:solidFill>
                <a:schemeClr val="accent3">
                  <a:lumMod val="75000"/>
                </a:schemeClr>
              </a:solidFill>
              <a:latin typeface="IBM Plex Sans" panose="020B0503050203000203" pitchFamily="34" charset="0"/>
            </a:endParaRPr>
          </a:p>
        </p:txBody>
      </p:sp>
      <p:sp>
        <p:nvSpPr>
          <p:cNvPr id="128" name="Text 35">
            <a:extLst>
              <a:ext uri="{FF2B5EF4-FFF2-40B4-BE49-F238E27FC236}">
                <a16:creationId xmlns:a16="http://schemas.microsoft.com/office/drawing/2014/main" id="{4E48A172-6951-A077-3886-17E5EE40C006}"/>
              </a:ext>
            </a:extLst>
          </p:cNvPr>
          <p:cNvSpPr/>
          <p:nvPr/>
        </p:nvSpPr>
        <p:spPr>
          <a:xfrm>
            <a:off x="4415536" y="3779963"/>
            <a:ext cx="2057400" cy="205740"/>
          </a:xfrm>
          <a:prstGeom prst="rect">
            <a:avLst/>
          </a:prstGeom>
          <a:noFill/>
          <a:ln/>
        </p:spPr>
        <p:txBody>
          <a:bodyPr wrap="square" rtlCol="0" anchor="ctr"/>
          <a:lstStyle/>
          <a:p>
            <a:pPr marL="0" indent="0" algn="ctr">
              <a:buNone/>
            </a:pPr>
            <a:r>
              <a:rPr lang="en-US" sz="1100" b="1">
                <a:solidFill>
                  <a:schemeClr val="accent3">
                    <a:lumMod val="75000"/>
                  </a:schemeClr>
                </a:solidFill>
                <a:latin typeface="IBM Plex Sans" panose="020B0503050203000203" pitchFamily="34" charset="0"/>
                <a:ea typeface="Calibri" pitchFamily="34" charset="-122"/>
                <a:cs typeface="Calibri" pitchFamily="34" charset="-120"/>
              </a:rPr>
              <a:t>Eligible</a:t>
            </a:r>
            <a:endParaRPr lang="en-US" sz="1100">
              <a:solidFill>
                <a:schemeClr val="accent3">
                  <a:lumMod val="75000"/>
                </a:schemeClr>
              </a:solidFill>
              <a:latin typeface="IBM Plex Sans" panose="020B0503050203000203" pitchFamily="34" charset="0"/>
            </a:endParaRPr>
          </a:p>
        </p:txBody>
      </p:sp>
      <p:sp>
        <p:nvSpPr>
          <p:cNvPr id="132" name="Shape 16">
            <a:extLst>
              <a:ext uri="{FF2B5EF4-FFF2-40B4-BE49-F238E27FC236}">
                <a16:creationId xmlns:a16="http://schemas.microsoft.com/office/drawing/2014/main" id="{0DD308D4-6556-F9A7-9F89-C2EE4C5B8781}"/>
              </a:ext>
            </a:extLst>
          </p:cNvPr>
          <p:cNvSpPr/>
          <p:nvPr/>
        </p:nvSpPr>
        <p:spPr>
          <a:xfrm>
            <a:off x="6774688" y="3075263"/>
            <a:ext cx="1865376" cy="205740"/>
          </a:xfrm>
          <a:prstGeom prst="roundRect">
            <a:avLst>
              <a:gd name="adj" fmla="val 22222"/>
            </a:avLst>
          </a:prstGeom>
          <a:solidFill>
            <a:schemeClr val="accent2">
              <a:lumMod val="20000"/>
              <a:lumOff val="80000"/>
            </a:schemeClr>
          </a:solidFill>
          <a:ln w="12700">
            <a:solidFill>
              <a:schemeClr val="accent2">
                <a:lumMod val="50000"/>
              </a:schemeClr>
            </a:solidFill>
            <a:prstDash val="solid"/>
          </a:ln>
        </p:spPr>
        <p:txBody>
          <a:bodyPr/>
          <a:lstStyle/>
          <a:p>
            <a:endParaRPr lang="en-US">
              <a:solidFill>
                <a:schemeClr val="accent2">
                  <a:lumMod val="50000"/>
                </a:schemeClr>
              </a:solidFill>
              <a:latin typeface="IBM Plex Sans" panose="020B0503050203000203" pitchFamily="34" charset="0"/>
            </a:endParaRPr>
          </a:p>
        </p:txBody>
      </p:sp>
      <p:sp>
        <p:nvSpPr>
          <p:cNvPr id="133" name="Text 17">
            <a:extLst>
              <a:ext uri="{FF2B5EF4-FFF2-40B4-BE49-F238E27FC236}">
                <a16:creationId xmlns:a16="http://schemas.microsoft.com/office/drawing/2014/main" id="{28B9386C-7CA7-31E8-8312-01A489DD807A}"/>
              </a:ext>
            </a:extLst>
          </p:cNvPr>
          <p:cNvSpPr/>
          <p:nvPr/>
        </p:nvSpPr>
        <p:spPr>
          <a:xfrm>
            <a:off x="6792976" y="3075263"/>
            <a:ext cx="1828800" cy="205740"/>
          </a:xfrm>
          <a:prstGeom prst="rect">
            <a:avLst/>
          </a:prstGeom>
          <a:noFill/>
          <a:ln/>
        </p:spPr>
        <p:txBody>
          <a:bodyPr wrap="square" rtlCol="0" anchor="ctr"/>
          <a:lstStyle/>
          <a:p>
            <a:pPr marL="0" indent="0" algn="ctr">
              <a:buNone/>
            </a:pPr>
            <a:r>
              <a:rPr lang="en-US" sz="1100" b="1">
                <a:solidFill>
                  <a:srgbClr val="791F1F"/>
                </a:solidFill>
                <a:latin typeface="Calibri" pitchFamily="34" charset="0"/>
                <a:ea typeface="Calibri" pitchFamily="34" charset="-122"/>
                <a:cs typeface="Calibri" pitchFamily="34" charset="-120"/>
              </a:rPr>
              <a:t>✗  </a:t>
            </a:r>
            <a:r>
              <a:rPr lang="en-US" sz="1100" b="1">
                <a:solidFill>
                  <a:srgbClr val="791F1F"/>
                </a:solidFill>
                <a:latin typeface="IBM Plex Sans" panose="020B0503050203000203" pitchFamily="34" charset="0"/>
                <a:ea typeface="Calibri" pitchFamily="34" charset="-122"/>
                <a:cs typeface="Calibri" pitchFamily="34" charset="-120"/>
              </a:rPr>
              <a:t>No longer eligible</a:t>
            </a:r>
            <a:endParaRPr lang="en-US" sz="1100">
              <a:latin typeface="IBM Plex Sans" panose="020B0503050203000203" pitchFamily="34" charset="0"/>
            </a:endParaRPr>
          </a:p>
        </p:txBody>
      </p:sp>
      <p:sp>
        <p:nvSpPr>
          <p:cNvPr id="134" name="Shape 16">
            <a:extLst>
              <a:ext uri="{FF2B5EF4-FFF2-40B4-BE49-F238E27FC236}">
                <a16:creationId xmlns:a16="http://schemas.microsoft.com/office/drawing/2014/main" id="{F732FD18-9689-695A-623E-1F6B9FBB8B88}"/>
              </a:ext>
            </a:extLst>
          </p:cNvPr>
          <p:cNvSpPr/>
          <p:nvPr/>
        </p:nvSpPr>
        <p:spPr>
          <a:xfrm>
            <a:off x="6774688" y="3425958"/>
            <a:ext cx="1865376" cy="205740"/>
          </a:xfrm>
          <a:prstGeom prst="roundRect">
            <a:avLst>
              <a:gd name="adj" fmla="val 22222"/>
            </a:avLst>
          </a:prstGeom>
          <a:solidFill>
            <a:schemeClr val="accent2">
              <a:lumMod val="20000"/>
              <a:lumOff val="80000"/>
            </a:schemeClr>
          </a:solidFill>
          <a:ln w="12700">
            <a:solidFill>
              <a:schemeClr val="accent2">
                <a:lumMod val="50000"/>
              </a:schemeClr>
            </a:solidFill>
            <a:prstDash val="solid"/>
          </a:ln>
        </p:spPr>
        <p:txBody>
          <a:bodyPr/>
          <a:lstStyle/>
          <a:p>
            <a:endParaRPr lang="en-US">
              <a:solidFill>
                <a:schemeClr val="accent2">
                  <a:lumMod val="50000"/>
                </a:schemeClr>
              </a:solidFill>
              <a:latin typeface="IBM Plex Sans" panose="020B0503050203000203" pitchFamily="34" charset="0"/>
            </a:endParaRPr>
          </a:p>
        </p:txBody>
      </p:sp>
      <p:sp>
        <p:nvSpPr>
          <p:cNvPr id="135" name="Text 17">
            <a:extLst>
              <a:ext uri="{FF2B5EF4-FFF2-40B4-BE49-F238E27FC236}">
                <a16:creationId xmlns:a16="http://schemas.microsoft.com/office/drawing/2014/main" id="{AC235002-0BCB-77BE-3F21-E66F28C66B77}"/>
              </a:ext>
            </a:extLst>
          </p:cNvPr>
          <p:cNvSpPr/>
          <p:nvPr/>
        </p:nvSpPr>
        <p:spPr>
          <a:xfrm>
            <a:off x="6792976" y="3425958"/>
            <a:ext cx="1828800" cy="205740"/>
          </a:xfrm>
          <a:prstGeom prst="rect">
            <a:avLst/>
          </a:prstGeom>
          <a:noFill/>
          <a:ln/>
        </p:spPr>
        <p:txBody>
          <a:bodyPr wrap="square" rtlCol="0" anchor="ctr"/>
          <a:lstStyle/>
          <a:p>
            <a:pPr marL="0" indent="0" algn="ctr">
              <a:buNone/>
            </a:pPr>
            <a:r>
              <a:rPr lang="en-US" sz="1100" b="1">
                <a:solidFill>
                  <a:srgbClr val="791F1F"/>
                </a:solidFill>
                <a:latin typeface="Calibri" pitchFamily="34" charset="0"/>
                <a:ea typeface="Calibri" pitchFamily="34" charset="-122"/>
                <a:cs typeface="Calibri" pitchFamily="34" charset="-120"/>
              </a:rPr>
              <a:t>✗  </a:t>
            </a:r>
            <a:r>
              <a:rPr lang="en-US" sz="1100" b="1">
                <a:solidFill>
                  <a:srgbClr val="791F1F"/>
                </a:solidFill>
                <a:latin typeface="IBM Plex Sans" panose="020B0503050203000203" pitchFamily="34" charset="0"/>
                <a:ea typeface="Calibri" pitchFamily="34" charset="-122"/>
                <a:cs typeface="Calibri" pitchFamily="34" charset="-120"/>
              </a:rPr>
              <a:t>No longer eligible</a:t>
            </a:r>
            <a:endParaRPr lang="en-US" sz="1100">
              <a:latin typeface="IBM Plex Sans" panose="020B0503050203000203" pitchFamily="34" charset="0"/>
            </a:endParaRPr>
          </a:p>
        </p:txBody>
      </p:sp>
      <p:sp>
        <p:nvSpPr>
          <p:cNvPr id="136" name="Shape 16">
            <a:extLst>
              <a:ext uri="{FF2B5EF4-FFF2-40B4-BE49-F238E27FC236}">
                <a16:creationId xmlns:a16="http://schemas.microsoft.com/office/drawing/2014/main" id="{ABA40C15-C15B-C503-B00C-1DFCF6AFDFF9}"/>
              </a:ext>
            </a:extLst>
          </p:cNvPr>
          <p:cNvSpPr/>
          <p:nvPr/>
        </p:nvSpPr>
        <p:spPr>
          <a:xfrm>
            <a:off x="6774688" y="3781243"/>
            <a:ext cx="1865376" cy="205740"/>
          </a:xfrm>
          <a:prstGeom prst="roundRect">
            <a:avLst>
              <a:gd name="adj" fmla="val 22222"/>
            </a:avLst>
          </a:prstGeom>
          <a:solidFill>
            <a:schemeClr val="accent2">
              <a:lumMod val="20000"/>
              <a:lumOff val="80000"/>
            </a:schemeClr>
          </a:solidFill>
          <a:ln w="12700">
            <a:solidFill>
              <a:schemeClr val="accent2">
                <a:lumMod val="50000"/>
              </a:schemeClr>
            </a:solidFill>
            <a:prstDash val="solid"/>
          </a:ln>
        </p:spPr>
        <p:txBody>
          <a:bodyPr/>
          <a:lstStyle/>
          <a:p>
            <a:endParaRPr lang="en-US">
              <a:solidFill>
                <a:schemeClr val="accent2">
                  <a:lumMod val="50000"/>
                </a:schemeClr>
              </a:solidFill>
              <a:latin typeface="IBM Plex Sans" panose="020B0503050203000203" pitchFamily="34" charset="0"/>
            </a:endParaRPr>
          </a:p>
        </p:txBody>
      </p:sp>
      <p:sp>
        <p:nvSpPr>
          <p:cNvPr id="137" name="Text 17">
            <a:extLst>
              <a:ext uri="{FF2B5EF4-FFF2-40B4-BE49-F238E27FC236}">
                <a16:creationId xmlns:a16="http://schemas.microsoft.com/office/drawing/2014/main" id="{84AC30FE-D8DA-9870-C9A8-CA40E8B9B27C}"/>
              </a:ext>
            </a:extLst>
          </p:cNvPr>
          <p:cNvSpPr/>
          <p:nvPr/>
        </p:nvSpPr>
        <p:spPr>
          <a:xfrm>
            <a:off x="6792976" y="3781243"/>
            <a:ext cx="1828800" cy="205740"/>
          </a:xfrm>
          <a:prstGeom prst="rect">
            <a:avLst/>
          </a:prstGeom>
          <a:noFill/>
          <a:ln/>
        </p:spPr>
        <p:txBody>
          <a:bodyPr wrap="square" rtlCol="0" anchor="ctr"/>
          <a:lstStyle/>
          <a:p>
            <a:pPr marL="0" indent="0" algn="ctr">
              <a:buNone/>
            </a:pPr>
            <a:r>
              <a:rPr lang="en-US" sz="1100" b="1">
                <a:solidFill>
                  <a:srgbClr val="791F1F"/>
                </a:solidFill>
                <a:latin typeface="Calibri" pitchFamily="34" charset="0"/>
                <a:ea typeface="Calibri" pitchFamily="34" charset="-122"/>
                <a:cs typeface="Calibri" pitchFamily="34" charset="-120"/>
              </a:rPr>
              <a:t>✗  </a:t>
            </a:r>
            <a:r>
              <a:rPr lang="en-US" sz="1100" b="1">
                <a:solidFill>
                  <a:srgbClr val="791F1F"/>
                </a:solidFill>
                <a:latin typeface="IBM Plex Sans" panose="020B0503050203000203" pitchFamily="34" charset="0"/>
                <a:ea typeface="Calibri" pitchFamily="34" charset="-122"/>
                <a:cs typeface="Calibri" pitchFamily="34" charset="-120"/>
              </a:rPr>
              <a:t>No longer eligible</a:t>
            </a:r>
            <a:endParaRPr lang="en-US" sz="1100">
              <a:latin typeface="IBM Plex Sans" panose="020B0503050203000203" pitchFamily="34" charset="0"/>
            </a:endParaRPr>
          </a:p>
        </p:txBody>
      </p:sp>
      <p:sp>
        <p:nvSpPr>
          <p:cNvPr id="140" name="Text 12">
            <a:extLst>
              <a:ext uri="{FF2B5EF4-FFF2-40B4-BE49-F238E27FC236}">
                <a16:creationId xmlns:a16="http://schemas.microsoft.com/office/drawing/2014/main" id="{7E935BBB-14C2-D44F-A249-0EF2D6C04968}"/>
              </a:ext>
            </a:extLst>
          </p:cNvPr>
          <p:cNvSpPr/>
          <p:nvPr/>
        </p:nvSpPr>
        <p:spPr>
          <a:xfrm>
            <a:off x="410464" y="3021203"/>
            <a:ext cx="4038600" cy="344403"/>
          </a:xfrm>
          <a:prstGeom prst="rect">
            <a:avLst/>
          </a:prstGeom>
          <a:noFill/>
          <a:ln/>
        </p:spPr>
        <p:txBody>
          <a:bodyPr wrap="square" rtlCol="0" anchor="ctr"/>
          <a:lstStyle/>
          <a:p>
            <a:r>
              <a:rPr lang="en-US" sz="1150" b="1">
                <a:solidFill>
                  <a:srgbClr val="1E293B"/>
                </a:solidFill>
                <a:latin typeface="IBM Plex Sans" panose="020B0503050203000203" pitchFamily="34" charset="0"/>
                <a:ea typeface="Calibri" pitchFamily="34" charset="-122"/>
                <a:cs typeface="Calibri" pitchFamily="34" charset="-120"/>
              </a:rPr>
              <a:t>Ukrainian Humanitarian Parolees</a:t>
            </a:r>
            <a:br>
              <a:rPr lang="en-US" sz="1150" b="1">
                <a:solidFill>
                  <a:srgbClr val="1E293B"/>
                </a:solidFill>
                <a:latin typeface="IBM Plex Sans" panose="020B0503050203000203" pitchFamily="34" charset="0"/>
                <a:ea typeface="Calibri" pitchFamily="34" charset="-122"/>
                <a:cs typeface="Calibri" pitchFamily="34" charset="-120"/>
              </a:rPr>
            </a:br>
            <a:r>
              <a:rPr lang="en-US" sz="800">
                <a:solidFill>
                  <a:srgbClr val="64748B"/>
                </a:solidFill>
                <a:latin typeface="IBM Plex Sans" panose="020B0503050203000203" pitchFamily="34" charset="0"/>
                <a:ea typeface="Calibri" pitchFamily="34" charset="-122"/>
                <a:cs typeface="Calibri" pitchFamily="34" charset="-120"/>
              </a:rPr>
              <a:t>Paroled Feb 2022–Sep 2024, has not yet gotten a green card</a:t>
            </a:r>
            <a:endParaRPr lang="en-US" sz="800">
              <a:latin typeface="IBM Plex Sans" panose="020B0503050203000203" pitchFamily="34" charset="0"/>
            </a:endParaRPr>
          </a:p>
        </p:txBody>
      </p:sp>
      <p:sp>
        <p:nvSpPr>
          <p:cNvPr id="141" name="Text 12">
            <a:extLst>
              <a:ext uri="{FF2B5EF4-FFF2-40B4-BE49-F238E27FC236}">
                <a16:creationId xmlns:a16="http://schemas.microsoft.com/office/drawing/2014/main" id="{B27DA679-E87E-EDE1-E3BA-0B1DFBDD9DDE}"/>
              </a:ext>
            </a:extLst>
          </p:cNvPr>
          <p:cNvSpPr/>
          <p:nvPr/>
        </p:nvSpPr>
        <p:spPr>
          <a:xfrm>
            <a:off x="392176" y="3373247"/>
            <a:ext cx="4023360" cy="341226"/>
          </a:xfrm>
          <a:prstGeom prst="rect">
            <a:avLst/>
          </a:prstGeom>
          <a:noFill/>
          <a:ln/>
        </p:spPr>
        <p:txBody>
          <a:bodyPr wrap="square" rtlCol="0" anchor="ctr"/>
          <a:lstStyle/>
          <a:p>
            <a:endParaRPr lang="en-US" sz="800">
              <a:latin typeface="IBM Plex Sans" panose="020B0503050203000203" pitchFamily="34" charset="0"/>
            </a:endParaRPr>
          </a:p>
        </p:txBody>
      </p:sp>
      <p:sp>
        <p:nvSpPr>
          <p:cNvPr id="142" name="Text 12">
            <a:extLst>
              <a:ext uri="{FF2B5EF4-FFF2-40B4-BE49-F238E27FC236}">
                <a16:creationId xmlns:a16="http://schemas.microsoft.com/office/drawing/2014/main" id="{613D7DC6-0F1F-3BC6-9CA5-EDB914330021}"/>
              </a:ext>
            </a:extLst>
          </p:cNvPr>
          <p:cNvSpPr/>
          <p:nvPr/>
        </p:nvSpPr>
        <p:spPr>
          <a:xfrm>
            <a:off x="404368" y="3725290"/>
            <a:ext cx="4038600" cy="455365"/>
          </a:xfrm>
          <a:prstGeom prst="rect">
            <a:avLst/>
          </a:prstGeom>
          <a:noFill/>
          <a:ln/>
        </p:spPr>
        <p:txBody>
          <a:bodyPr wrap="square" lIns="91440" tIns="45720" rIns="91440" bIns="45720" rtlCol="0" anchor="ctr"/>
          <a:lstStyle/>
          <a:p>
            <a:pPr marL="0" indent="0">
              <a:buNone/>
            </a:pPr>
            <a:r>
              <a:rPr lang="en-US" sz="1150" b="1">
                <a:solidFill>
                  <a:srgbClr val="1E293B"/>
                </a:solidFill>
                <a:latin typeface="IBM Plex Sans" panose="020B0503050203000203" pitchFamily="34" charset="0"/>
                <a:ea typeface="Calibri" pitchFamily="34" charset="-122"/>
                <a:cs typeface="Calibri" pitchFamily="34" charset="-120"/>
              </a:rPr>
              <a:t>VAWA survivors</a:t>
            </a:r>
            <a:endParaRPr lang="en-US" sz="1150">
              <a:solidFill>
                <a:srgbClr val="1E293B"/>
              </a:solidFill>
              <a:latin typeface="IBM Plex Sans" panose="020B0503050203000203" pitchFamily="34" charset="0"/>
            </a:endParaRPr>
          </a:p>
          <a:p>
            <a:r>
              <a:rPr lang="en-US" sz="800">
                <a:solidFill>
                  <a:srgbClr val="64748B"/>
                </a:solidFill>
                <a:latin typeface="IBM Plex Sans"/>
                <a:ea typeface="Calibri"/>
                <a:cs typeface="Calibri"/>
              </a:rPr>
              <a:t>Has VAWA status but has not gotten a green card or has had the green card less than 5 years </a:t>
            </a:r>
            <a:endParaRPr lang="en-US" sz="800">
              <a:latin typeface="IBM Plex Sans"/>
              <a:ea typeface="Calibri"/>
              <a:cs typeface="Calibri"/>
            </a:endParaRPr>
          </a:p>
        </p:txBody>
      </p:sp>
      <p:sp>
        <p:nvSpPr>
          <p:cNvPr id="29" name="Text 76">
            <a:extLst>
              <a:ext uri="{FF2B5EF4-FFF2-40B4-BE49-F238E27FC236}">
                <a16:creationId xmlns:a16="http://schemas.microsoft.com/office/drawing/2014/main" id="{83F451FF-A172-D48C-1407-B3C0392D28F4}"/>
              </a:ext>
            </a:extLst>
          </p:cNvPr>
          <p:cNvSpPr/>
          <p:nvPr/>
        </p:nvSpPr>
        <p:spPr>
          <a:xfrm>
            <a:off x="288471" y="4834868"/>
            <a:ext cx="8595360" cy="201168"/>
          </a:xfrm>
          <a:prstGeom prst="rect">
            <a:avLst/>
          </a:prstGeom>
          <a:noFill/>
          <a:ln/>
        </p:spPr>
        <p:txBody>
          <a:bodyPr wrap="square" rtlCol="0" anchor="ctr"/>
          <a:lstStyle/>
          <a:p>
            <a:pPr marL="0" indent="0">
              <a:buNone/>
            </a:pPr>
            <a:r>
              <a:rPr lang="en-US" sz="900" i="1">
                <a:solidFill>
                  <a:srgbClr val="64748B"/>
                </a:solidFill>
                <a:latin typeface="Calibri" pitchFamily="34" charset="0"/>
                <a:ea typeface="Calibri" pitchFamily="34" charset="-122"/>
                <a:cs typeface="Calibri" pitchFamily="34" charset="-120"/>
              </a:rPr>
              <a:t>Source: NJ DMAHS  |  nj.gov/</a:t>
            </a:r>
            <a:r>
              <a:rPr lang="en-US" sz="900" i="1" err="1">
                <a:solidFill>
                  <a:srgbClr val="64748B"/>
                </a:solidFill>
                <a:latin typeface="Calibri" pitchFamily="34" charset="0"/>
                <a:ea typeface="Calibri" pitchFamily="34" charset="-122"/>
                <a:cs typeface="Calibri" pitchFamily="34" charset="-120"/>
              </a:rPr>
              <a:t>humanservices</a:t>
            </a:r>
            <a:r>
              <a:rPr lang="en-US" sz="900" i="1">
                <a:solidFill>
                  <a:srgbClr val="64748B"/>
                </a:solidFill>
                <a:latin typeface="Calibri" pitchFamily="34" charset="0"/>
                <a:ea typeface="Calibri" pitchFamily="34" charset="-122"/>
                <a:cs typeface="Calibri" pitchFamily="34" charset="-120"/>
              </a:rPr>
              <a:t>/</a:t>
            </a:r>
            <a:r>
              <a:rPr lang="en-US" sz="900" i="1" err="1">
                <a:solidFill>
                  <a:srgbClr val="64748B"/>
                </a:solidFill>
                <a:latin typeface="Calibri" pitchFamily="34" charset="0"/>
                <a:ea typeface="Calibri" pitchFamily="34" charset="-122"/>
                <a:cs typeface="Calibri" pitchFamily="34" charset="-120"/>
              </a:rPr>
              <a:t>dmahs</a:t>
            </a:r>
            <a:r>
              <a:rPr lang="en-US" sz="900" i="1">
                <a:solidFill>
                  <a:srgbClr val="64748B"/>
                </a:solidFill>
                <a:latin typeface="Calibri" pitchFamily="34" charset="0"/>
                <a:ea typeface="Calibri" pitchFamily="34" charset="-122"/>
                <a:cs typeface="Calibri" pitchFamily="34" charset="-120"/>
              </a:rPr>
              <a:t>/</a:t>
            </a:r>
            <a:r>
              <a:rPr lang="en-US" sz="900" i="1" err="1">
                <a:solidFill>
                  <a:srgbClr val="64748B"/>
                </a:solidFill>
                <a:latin typeface="Calibri" pitchFamily="34" charset="0"/>
                <a:ea typeface="Calibri" pitchFamily="34" charset="-122"/>
                <a:cs typeface="Calibri" pitchFamily="34" charset="-120"/>
              </a:rPr>
              <a:t>obbba</a:t>
            </a:r>
            <a:r>
              <a:rPr lang="en-US" sz="900" i="1">
                <a:solidFill>
                  <a:srgbClr val="64748B"/>
                </a:solidFill>
                <a:latin typeface="Calibri" pitchFamily="34" charset="0"/>
                <a:ea typeface="Calibri" pitchFamily="34" charset="-122"/>
                <a:cs typeface="Calibri" pitchFamily="34" charset="-120"/>
              </a:rPr>
              <a:t>/medicaid-federal-changes.shtml</a:t>
            </a:r>
            <a:endParaRPr lang="en-US" sz="900"/>
          </a:p>
        </p:txBody>
      </p:sp>
      <p:sp>
        <p:nvSpPr>
          <p:cNvPr id="32" name="Text 1">
            <a:extLst>
              <a:ext uri="{FF2B5EF4-FFF2-40B4-BE49-F238E27FC236}">
                <a16:creationId xmlns:a16="http://schemas.microsoft.com/office/drawing/2014/main" id="{186CBB94-5295-CE22-96A9-619595D8DBA8}"/>
              </a:ext>
            </a:extLst>
          </p:cNvPr>
          <p:cNvSpPr/>
          <p:nvPr/>
        </p:nvSpPr>
        <p:spPr>
          <a:xfrm>
            <a:off x="104140" y="155013"/>
            <a:ext cx="8595360" cy="475488"/>
          </a:xfrm>
          <a:prstGeom prst="rect">
            <a:avLst/>
          </a:prstGeom>
          <a:noFill/>
          <a:ln/>
        </p:spPr>
        <p:txBody>
          <a:bodyPr wrap="square" rtlCol="0" anchor="ctr"/>
          <a:lstStyle/>
          <a:p>
            <a:pPr marL="0" indent="0">
              <a:buNone/>
            </a:pPr>
            <a:r>
              <a:rPr lang="en-US" sz="3000" b="1">
                <a:solidFill>
                  <a:srgbClr val="1B3A6B"/>
                </a:solidFill>
                <a:latin typeface="Aleo" pitchFamily="2" charset="0"/>
                <a:ea typeface="Calibri" pitchFamily="34" charset="-122"/>
                <a:cs typeface="Calibri" pitchFamily="34" charset="-120"/>
              </a:rPr>
              <a:t>Who loses Medicaid after October 1, 2026</a:t>
            </a:r>
            <a:endParaRPr lang="en-US" sz="3000">
              <a:latin typeface="Aleo" pitchFamily="2" charset="0"/>
            </a:endParaRPr>
          </a:p>
        </p:txBody>
      </p:sp>
    </p:spTree>
    <p:extLst>
      <p:ext uri="{BB962C8B-B14F-4D97-AF65-F5344CB8AC3E}">
        <p14:creationId xmlns:p14="http://schemas.microsoft.com/office/powerpoint/2010/main" val="945570222"/>
      </p:ext>
    </p:extLst>
  </p:cSld>
  <p:clrMapOvr>
    <a:masterClrMapping/>
  </p:clrMapOvr>
  <p:extLst>
    <p:ext uri="{6950BFC3-D8DA-4A85-94F7-54DA5524770B}">
      <p188:commentRel xmlns:p188="http://schemas.microsoft.com/office/powerpoint/2018/8/main" r:id="rId3"/>
    </p:ext>
  </p:extLst>
</p:sld>
</file>

<file path=ppt/slides/slide11.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4" name="Text 2"/>
          <p:cNvSpPr/>
          <p:nvPr/>
        </p:nvSpPr>
        <p:spPr>
          <a:xfrm>
            <a:off x="457200" y="498042"/>
            <a:ext cx="8229600" cy="526085"/>
          </a:xfrm>
          <a:prstGeom prst="rect">
            <a:avLst/>
          </a:prstGeom>
          <a:noFill/>
          <a:ln/>
        </p:spPr>
        <p:txBody>
          <a:bodyPr wrap="square" rtlCol="0" anchor="ctr"/>
          <a:lstStyle/>
          <a:p>
            <a:pPr marL="0" indent="0">
              <a:buNone/>
            </a:pPr>
            <a:r>
              <a:rPr lang="en-US" sz="1400" i="1">
                <a:latin typeface="Aleo" pitchFamily="2" charset="0"/>
                <a:ea typeface="Calibri" pitchFamily="34" charset="-122"/>
                <a:cs typeface="Calibri" pitchFamily="34" charset="-120"/>
              </a:rPr>
              <a:t>These are the kinds of people you work with — and who may be in this room. Notice which terms apply to each person.</a:t>
            </a:r>
            <a:endParaRPr lang="en-US" sz="1400">
              <a:latin typeface="Aleo" pitchFamily="2" charset="0"/>
            </a:endParaRPr>
          </a:p>
        </p:txBody>
      </p:sp>
      <p:sp>
        <p:nvSpPr>
          <p:cNvPr id="5" name="Shape 3"/>
          <p:cNvSpPr/>
          <p:nvPr/>
        </p:nvSpPr>
        <p:spPr>
          <a:xfrm>
            <a:off x="228600" y="1046988"/>
            <a:ext cx="2834640" cy="1932993"/>
          </a:xfrm>
          <a:prstGeom prst="roundRect">
            <a:avLst>
              <a:gd name="adj" fmla="val 4651"/>
            </a:avLst>
          </a:prstGeom>
          <a:solidFill>
            <a:srgbClr val="FFFFFF"/>
          </a:solidFill>
          <a:ln w="12700">
            <a:solidFill>
              <a:srgbClr val="E8EDF3"/>
            </a:solidFill>
            <a:prstDash val="solid"/>
          </a:ln>
          <a:effectLst>
            <a:outerShdw blurRad="101600" dist="38100" dir="2700000" algn="bl" rotWithShape="0">
              <a:srgbClr val="000000">
                <a:alpha val="10000"/>
              </a:srgbClr>
            </a:outerShdw>
          </a:effectLst>
        </p:spPr>
        <p:txBody>
          <a:bodyPr/>
          <a:lstStyle/>
          <a:p>
            <a:endParaRPr lang="en-US">
              <a:latin typeface="IBM Plex Sans" panose="020B0503050203000203" pitchFamily="34" charset="0"/>
            </a:endParaRPr>
          </a:p>
        </p:txBody>
      </p:sp>
      <p:sp>
        <p:nvSpPr>
          <p:cNvPr id="6" name="Shape 4"/>
          <p:cNvSpPr/>
          <p:nvPr/>
        </p:nvSpPr>
        <p:spPr>
          <a:xfrm>
            <a:off x="365760" y="1130808"/>
            <a:ext cx="502920" cy="502920"/>
          </a:xfrm>
          <a:prstGeom prst="ellipse">
            <a:avLst/>
          </a:prstGeom>
          <a:solidFill>
            <a:schemeClr val="accent3"/>
          </a:solidFill>
          <a:ln w="12700">
            <a:solidFill>
              <a:schemeClr val="accent3"/>
            </a:solidFill>
            <a:prstDash val="solid"/>
          </a:ln>
        </p:spPr>
        <p:txBody>
          <a:bodyPr/>
          <a:lstStyle/>
          <a:p>
            <a:endParaRPr lang="en-US">
              <a:latin typeface="IBM Plex Sans" panose="020B0503050203000203" pitchFamily="34" charset="0"/>
            </a:endParaRPr>
          </a:p>
        </p:txBody>
      </p:sp>
      <p:sp>
        <p:nvSpPr>
          <p:cNvPr id="7" name="Text 5"/>
          <p:cNvSpPr/>
          <p:nvPr/>
        </p:nvSpPr>
        <p:spPr>
          <a:xfrm>
            <a:off x="365760" y="1130808"/>
            <a:ext cx="502920" cy="502920"/>
          </a:xfrm>
          <a:prstGeom prst="rect">
            <a:avLst/>
          </a:prstGeom>
          <a:noFill/>
          <a:ln/>
        </p:spPr>
        <p:txBody>
          <a:bodyPr wrap="square" lIns="0" tIns="0" rIns="0" bIns="0" rtlCol="0" anchor="ctr"/>
          <a:lstStyle/>
          <a:p>
            <a:pPr marL="0" indent="0" algn="ctr">
              <a:buNone/>
            </a:pPr>
            <a:r>
              <a:rPr lang="en-US" sz="1600" b="1">
                <a:solidFill>
                  <a:srgbClr val="FFFFFF"/>
                </a:solidFill>
                <a:latin typeface="IBM Plex Sans" panose="020B0503050203000203" pitchFamily="34" charset="0"/>
                <a:ea typeface="Calibri" pitchFamily="34" charset="-122"/>
                <a:cs typeface="Calibri" pitchFamily="34" charset="-120"/>
              </a:rPr>
              <a:t>A</a:t>
            </a:r>
            <a:endParaRPr lang="en-US" sz="1600">
              <a:latin typeface="IBM Plex Sans" panose="020B0503050203000203" pitchFamily="34" charset="0"/>
            </a:endParaRPr>
          </a:p>
        </p:txBody>
      </p:sp>
      <p:sp>
        <p:nvSpPr>
          <p:cNvPr id="8" name="Text 6"/>
          <p:cNvSpPr/>
          <p:nvPr/>
        </p:nvSpPr>
        <p:spPr>
          <a:xfrm>
            <a:off x="941832" y="1130808"/>
            <a:ext cx="2011680" cy="274320"/>
          </a:xfrm>
          <a:prstGeom prst="rect">
            <a:avLst/>
          </a:prstGeom>
          <a:noFill/>
          <a:ln/>
        </p:spPr>
        <p:txBody>
          <a:bodyPr wrap="square" rtlCol="0" anchor="ctr"/>
          <a:lstStyle/>
          <a:p>
            <a:pPr marL="0" indent="0">
              <a:buNone/>
            </a:pPr>
            <a:r>
              <a:rPr lang="en-US" sz="1400" b="1">
                <a:solidFill>
                  <a:srgbClr val="1B3A6B"/>
                </a:solidFill>
                <a:latin typeface="IBM Plex Sans" panose="020B0503050203000203" pitchFamily="34" charset="0"/>
                <a:ea typeface="Calibri" pitchFamily="34" charset="-122"/>
                <a:cs typeface="Calibri" pitchFamily="34" charset="-120"/>
              </a:rPr>
              <a:t>Ahmed (adult)</a:t>
            </a:r>
            <a:endParaRPr lang="en-US" sz="1400">
              <a:latin typeface="IBM Plex Sans" panose="020B0503050203000203" pitchFamily="34" charset="0"/>
            </a:endParaRPr>
          </a:p>
        </p:txBody>
      </p:sp>
      <p:sp>
        <p:nvSpPr>
          <p:cNvPr id="9" name="Shape 7"/>
          <p:cNvSpPr/>
          <p:nvPr/>
        </p:nvSpPr>
        <p:spPr>
          <a:xfrm>
            <a:off x="941832" y="1423416"/>
            <a:ext cx="2011680" cy="304240"/>
          </a:xfrm>
          <a:prstGeom prst="roundRect">
            <a:avLst>
              <a:gd name="adj" fmla="val 14286"/>
            </a:avLst>
          </a:prstGeom>
          <a:solidFill>
            <a:schemeClr val="accent3">
              <a:lumMod val="20000"/>
              <a:lumOff val="80000"/>
            </a:schemeClr>
          </a:solidFill>
          <a:ln w="12700">
            <a:solidFill>
              <a:srgbClr val="D4EDE9"/>
            </a:solidFill>
            <a:prstDash val="solid"/>
          </a:ln>
        </p:spPr>
        <p:txBody>
          <a:bodyPr/>
          <a:lstStyle/>
          <a:p>
            <a:endParaRPr lang="en-US">
              <a:latin typeface="IBM Plex Sans" panose="020B0503050203000203" pitchFamily="34" charset="0"/>
            </a:endParaRPr>
          </a:p>
        </p:txBody>
      </p:sp>
      <p:sp>
        <p:nvSpPr>
          <p:cNvPr id="10" name="Text 8"/>
          <p:cNvSpPr/>
          <p:nvPr/>
        </p:nvSpPr>
        <p:spPr>
          <a:xfrm>
            <a:off x="978408" y="1423416"/>
            <a:ext cx="1965960" cy="283465"/>
          </a:xfrm>
          <a:prstGeom prst="rect">
            <a:avLst/>
          </a:prstGeom>
          <a:noFill/>
          <a:ln/>
        </p:spPr>
        <p:txBody>
          <a:bodyPr wrap="square" lIns="91440" tIns="45720" rIns="91440" bIns="45720" rtlCol="0" anchor="ctr"/>
          <a:lstStyle/>
          <a:p>
            <a:r>
              <a:rPr lang="en-US" sz="950" b="1">
                <a:solidFill>
                  <a:srgbClr val="1A7A4A"/>
                </a:solidFill>
                <a:latin typeface="IBM Plex Sans"/>
                <a:ea typeface="Calibri"/>
                <a:cs typeface="Calibri"/>
              </a:rPr>
              <a:t>Refugee → Adjusted to LPR (has a green card)</a:t>
            </a:r>
            <a:endParaRPr lang="en-US" sz="950">
              <a:latin typeface="IBM Plex Sans"/>
              <a:ea typeface="Calibri"/>
              <a:cs typeface="Calibri"/>
            </a:endParaRPr>
          </a:p>
        </p:txBody>
      </p:sp>
      <p:sp>
        <p:nvSpPr>
          <p:cNvPr id="11" name="Shape 9"/>
          <p:cNvSpPr/>
          <p:nvPr/>
        </p:nvSpPr>
        <p:spPr>
          <a:xfrm>
            <a:off x="365760" y="1770888"/>
            <a:ext cx="2560320" cy="0"/>
          </a:xfrm>
          <a:prstGeom prst="line">
            <a:avLst/>
          </a:prstGeom>
          <a:noFill/>
          <a:ln w="6350">
            <a:solidFill>
              <a:srgbClr val="E8EDF3"/>
            </a:solidFill>
            <a:prstDash val="solid"/>
          </a:ln>
        </p:spPr>
        <p:txBody>
          <a:bodyPr/>
          <a:lstStyle/>
          <a:p>
            <a:endParaRPr lang="en-US">
              <a:latin typeface="IBM Plex Sans" panose="020B0503050203000203" pitchFamily="34" charset="0"/>
            </a:endParaRPr>
          </a:p>
        </p:txBody>
      </p:sp>
      <p:sp>
        <p:nvSpPr>
          <p:cNvPr id="12" name="Text 10"/>
          <p:cNvSpPr/>
          <p:nvPr/>
        </p:nvSpPr>
        <p:spPr>
          <a:xfrm>
            <a:off x="365760" y="1834896"/>
            <a:ext cx="2560320" cy="658368"/>
          </a:xfrm>
          <a:prstGeom prst="rect">
            <a:avLst/>
          </a:prstGeom>
          <a:noFill/>
          <a:ln/>
        </p:spPr>
        <p:txBody>
          <a:bodyPr wrap="square" rtlCol="0" anchor="t"/>
          <a:lstStyle/>
          <a:p>
            <a:pPr marL="0" indent="0">
              <a:buNone/>
            </a:pPr>
            <a:r>
              <a:rPr lang="en-US" sz="1050">
                <a:solidFill>
                  <a:srgbClr val="1E293B"/>
                </a:solidFill>
                <a:latin typeface="IBM Plex Sans" panose="020B0503050203000203" pitchFamily="34" charset="0"/>
                <a:ea typeface="Calibri" pitchFamily="34" charset="-122"/>
                <a:cs typeface="Calibri" pitchFamily="34" charset="-120"/>
              </a:rPr>
              <a:t>Came from Somalia as a refugee. Got his green card 6 years ago.</a:t>
            </a:r>
            <a:endParaRPr lang="en-US" sz="1050">
              <a:latin typeface="IBM Plex Sans" panose="020B0503050203000203" pitchFamily="34" charset="0"/>
            </a:endParaRPr>
          </a:p>
        </p:txBody>
      </p:sp>
      <p:sp>
        <p:nvSpPr>
          <p:cNvPr id="13" name="Shape 11"/>
          <p:cNvSpPr/>
          <p:nvPr/>
        </p:nvSpPr>
        <p:spPr>
          <a:xfrm>
            <a:off x="365760" y="2484120"/>
            <a:ext cx="2560320" cy="347472"/>
          </a:xfrm>
          <a:prstGeom prst="roundRect">
            <a:avLst>
              <a:gd name="adj" fmla="val 15789"/>
            </a:avLst>
          </a:prstGeom>
          <a:solidFill>
            <a:schemeClr val="accent3">
              <a:lumMod val="20000"/>
              <a:lumOff val="80000"/>
            </a:schemeClr>
          </a:solidFill>
          <a:ln w="12700">
            <a:noFill/>
            <a:prstDash val="solid"/>
          </a:ln>
        </p:spPr>
        <p:txBody>
          <a:bodyPr/>
          <a:lstStyle/>
          <a:p>
            <a:endParaRPr lang="en-US">
              <a:latin typeface="IBM Plex Sans" panose="020B0503050203000203" pitchFamily="34" charset="0"/>
            </a:endParaRPr>
          </a:p>
        </p:txBody>
      </p:sp>
      <p:sp>
        <p:nvSpPr>
          <p:cNvPr id="14" name="Text 12"/>
          <p:cNvSpPr/>
          <p:nvPr/>
        </p:nvSpPr>
        <p:spPr>
          <a:xfrm>
            <a:off x="365760" y="2484120"/>
            <a:ext cx="2560320" cy="347472"/>
          </a:xfrm>
          <a:prstGeom prst="rect">
            <a:avLst/>
          </a:prstGeom>
          <a:noFill/>
          <a:ln/>
        </p:spPr>
        <p:txBody>
          <a:bodyPr wrap="square" rtlCol="0" anchor="ctr"/>
          <a:lstStyle/>
          <a:p>
            <a:pPr marL="0" indent="0">
              <a:buNone/>
            </a:pPr>
            <a:r>
              <a:rPr lang="en-US" sz="900">
                <a:solidFill>
                  <a:srgbClr val="1A7A4A"/>
                </a:solidFill>
                <a:latin typeface="IBM Plex Sans" panose="020B0503050203000203" pitchFamily="34" charset="0"/>
                <a:ea typeface="Calibri" pitchFamily="34" charset="-122"/>
                <a:cs typeface="Calibri" pitchFamily="34" charset="-120"/>
              </a:rPr>
              <a:t>Keeps Medicaid — Refugee who adjusted to LPR 5+ years ago.</a:t>
            </a:r>
            <a:endParaRPr lang="en-US" sz="900">
              <a:latin typeface="IBM Plex Sans" panose="020B0503050203000203" pitchFamily="34" charset="0"/>
            </a:endParaRPr>
          </a:p>
        </p:txBody>
      </p:sp>
      <p:sp>
        <p:nvSpPr>
          <p:cNvPr id="15" name="Shape 13"/>
          <p:cNvSpPr/>
          <p:nvPr/>
        </p:nvSpPr>
        <p:spPr>
          <a:xfrm>
            <a:off x="3220212" y="1046988"/>
            <a:ext cx="2834640" cy="1932993"/>
          </a:xfrm>
          <a:prstGeom prst="roundRect">
            <a:avLst>
              <a:gd name="adj" fmla="val 4651"/>
            </a:avLst>
          </a:prstGeom>
          <a:solidFill>
            <a:srgbClr val="FFFFFF"/>
          </a:solidFill>
          <a:ln w="12700">
            <a:solidFill>
              <a:srgbClr val="E8EDF3"/>
            </a:solidFill>
            <a:prstDash val="solid"/>
          </a:ln>
          <a:effectLst>
            <a:outerShdw blurRad="101600" dist="38100" dir="2700000" algn="bl" rotWithShape="0">
              <a:srgbClr val="000000">
                <a:alpha val="10000"/>
              </a:srgbClr>
            </a:outerShdw>
          </a:effectLst>
        </p:spPr>
        <p:txBody>
          <a:bodyPr/>
          <a:lstStyle/>
          <a:p>
            <a:endParaRPr lang="en-US">
              <a:latin typeface="IBM Plex Sans" panose="020B0503050203000203" pitchFamily="34" charset="0"/>
            </a:endParaRPr>
          </a:p>
        </p:txBody>
      </p:sp>
      <p:sp>
        <p:nvSpPr>
          <p:cNvPr id="16" name="Shape 14"/>
          <p:cNvSpPr/>
          <p:nvPr/>
        </p:nvSpPr>
        <p:spPr>
          <a:xfrm>
            <a:off x="3357372" y="1130808"/>
            <a:ext cx="502920" cy="502920"/>
          </a:xfrm>
          <a:prstGeom prst="ellipse">
            <a:avLst/>
          </a:prstGeom>
          <a:solidFill>
            <a:schemeClr val="bg2"/>
          </a:solidFill>
          <a:ln w="12700">
            <a:solidFill>
              <a:schemeClr val="bg2"/>
            </a:solidFill>
            <a:prstDash val="solid"/>
          </a:ln>
        </p:spPr>
        <p:txBody>
          <a:bodyPr/>
          <a:lstStyle/>
          <a:p>
            <a:endParaRPr lang="en-US">
              <a:latin typeface="IBM Plex Sans" panose="020B0503050203000203" pitchFamily="34" charset="0"/>
            </a:endParaRPr>
          </a:p>
        </p:txBody>
      </p:sp>
      <p:sp>
        <p:nvSpPr>
          <p:cNvPr id="17" name="Text 15"/>
          <p:cNvSpPr/>
          <p:nvPr/>
        </p:nvSpPr>
        <p:spPr>
          <a:xfrm>
            <a:off x="3357372" y="1130808"/>
            <a:ext cx="502920" cy="502920"/>
          </a:xfrm>
          <a:prstGeom prst="rect">
            <a:avLst/>
          </a:prstGeom>
          <a:noFill/>
          <a:ln/>
        </p:spPr>
        <p:txBody>
          <a:bodyPr wrap="square" lIns="0" tIns="0" rIns="0" bIns="0" rtlCol="0" anchor="ctr"/>
          <a:lstStyle/>
          <a:p>
            <a:pPr marL="0" indent="0" algn="ctr">
              <a:buNone/>
            </a:pPr>
            <a:r>
              <a:rPr lang="en-US" sz="1600" b="1">
                <a:solidFill>
                  <a:srgbClr val="FFFFFF"/>
                </a:solidFill>
                <a:latin typeface="IBM Plex Sans" panose="020B0503050203000203" pitchFamily="34" charset="0"/>
                <a:ea typeface="Calibri" pitchFamily="34" charset="-122"/>
                <a:cs typeface="Calibri" pitchFamily="34" charset="-120"/>
              </a:rPr>
              <a:t>M</a:t>
            </a:r>
            <a:endParaRPr lang="en-US" sz="1600">
              <a:latin typeface="IBM Plex Sans" panose="020B0503050203000203" pitchFamily="34" charset="0"/>
            </a:endParaRPr>
          </a:p>
        </p:txBody>
      </p:sp>
      <p:sp>
        <p:nvSpPr>
          <p:cNvPr id="18" name="Text 16"/>
          <p:cNvSpPr/>
          <p:nvPr/>
        </p:nvSpPr>
        <p:spPr>
          <a:xfrm>
            <a:off x="3933444" y="1130808"/>
            <a:ext cx="2011680" cy="274320"/>
          </a:xfrm>
          <a:prstGeom prst="rect">
            <a:avLst/>
          </a:prstGeom>
          <a:noFill/>
          <a:ln/>
        </p:spPr>
        <p:txBody>
          <a:bodyPr wrap="square" rtlCol="0" anchor="ctr"/>
          <a:lstStyle/>
          <a:p>
            <a:pPr marL="0" indent="0">
              <a:buNone/>
            </a:pPr>
            <a:r>
              <a:rPr lang="en-US" sz="1400" b="1">
                <a:solidFill>
                  <a:srgbClr val="1B3A6B"/>
                </a:solidFill>
                <a:latin typeface="IBM Plex Sans" panose="020B0503050203000203" pitchFamily="34" charset="0"/>
                <a:ea typeface="Calibri" pitchFamily="34" charset="-122"/>
                <a:cs typeface="Calibri" pitchFamily="34" charset="-120"/>
              </a:rPr>
              <a:t>Maria (adult)</a:t>
            </a:r>
            <a:endParaRPr lang="en-US" sz="1400">
              <a:latin typeface="IBM Plex Sans" panose="020B0503050203000203" pitchFamily="34" charset="0"/>
            </a:endParaRPr>
          </a:p>
        </p:txBody>
      </p:sp>
      <p:sp>
        <p:nvSpPr>
          <p:cNvPr id="19" name="Shape 17"/>
          <p:cNvSpPr/>
          <p:nvPr/>
        </p:nvSpPr>
        <p:spPr>
          <a:xfrm>
            <a:off x="3933444" y="1423416"/>
            <a:ext cx="2011680" cy="256032"/>
          </a:xfrm>
          <a:prstGeom prst="roundRect">
            <a:avLst>
              <a:gd name="adj" fmla="val 14286"/>
            </a:avLst>
          </a:prstGeom>
          <a:solidFill>
            <a:schemeClr val="bg2">
              <a:lumMod val="20000"/>
              <a:lumOff val="80000"/>
            </a:schemeClr>
          </a:solidFill>
          <a:ln w="12700">
            <a:noFill/>
            <a:prstDash val="solid"/>
          </a:ln>
        </p:spPr>
        <p:txBody>
          <a:bodyPr/>
          <a:lstStyle/>
          <a:p>
            <a:endParaRPr lang="en-US">
              <a:latin typeface="IBM Plex Sans" panose="020B0503050203000203" pitchFamily="34" charset="0"/>
            </a:endParaRPr>
          </a:p>
        </p:txBody>
      </p:sp>
      <p:sp>
        <p:nvSpPr>
          <p:cNvPr id="20" name="Text 18"/>
          <p:cNvSpPr/>
          <p:nvPr/>
        </p:nvSpPr>
        <p:spPr>
          <a:xfrm>
            <a:off x="3970020" y="1423416"/>
            <a:ext cx="1965960" cy="256032"/>
          </a:xfrm>
          <a:prstGeom prst="rect">
            <a:avLst/>
          </a:prstGeom>
          <a:noFill/>
          <a:ln/>
        </p:spPr>
        <p:txBody>
          <a:bodyPr wrap="square" lIns="91440" tIns="45720" rIns="91440" bIns="45720" rtlCol="0" anchor="ctr"/>
          <a:lstStyle/>
          <a:p>
            <a:pPr marL="0" indent="0">
              <a:buNone/>
            </a:pPr>
            <a:r>
              <a:rPr lang="en-US" sz="950" b="1">
                <a:solidFill>
                  <a:schemeClr val="bg2"/>
                </a:solidFill>
                <a:latin typeface="IBM Plex Sans"/>
                <a:ea typeface="Calibri"/>
                <a:cs typeface="Calibri"/>
              </a:rPr>
              <a:t>Humanitarian parolee</a:t>
            </a:r>
            <a:endParaRPr lang="en-US" sz="950">
              <a:solidFill>
                <a:schemeClr val="bg2"/>
              </a:solidFill>
              <a:latin typeface="IBM Plex Sans" panose="020B0503050203000203" pitchFamily="34" charset="0"/>
            </a:endParaRPr>
          </a:p>
        </p:txBody>
      </p:sp>
      <p:sp>
        <p:nvSpPr>
          <p:cNvPr id="21" name="Shape 19"/>
          <p:cNvSpPr/>
          <p:nvPr/>
        </p:nvSpPr>
        <p:spPr>
          <a:xfrm>
            <a:off x="3357372" y="1770888"/>
            <a:ext cx="2560320" cy="0"/>
          </a:xfrm>
          <a:prstGeom prst="line">
            <a:avLst/>
          </a:prstGeom>
          <a:noFill/>
          <a:ln w="6350">
            <a:solidFill>
              <a:srgbClr val="E8EDF3"/>
            </a:solidFill>
            <a:prstDash val="solid"/>
          </a:ln>
        </p:spPr>
        <p:txBody>
          <a:bodyPr/>
          <a:lstStyle/>
          <a:p>
            <a:endParaRPr lang="en-US">
              <a:latin typeface="IBM Plex Sans" panose="020B0503050203000203" pitchFamily="34" charset="0"/>
            </a:endParaRPr>
          </a:p>
        </p:txBody>
      </p:sp>
      <p:sp>
        <p:nvSpPr>
          <p:cNvPr id="22" name="Text 20"/>
          <p:cNvSpPr/>
          <p:nvPr/>
        </p:nvSpPr>
        <p:spPr>
          <a:xfrm>
            <a:off x="3357372" y="1834896"/>
            <a:ext cx="2560320" cy="658368"/>
          </a:xfrm>
          <a:prstGeom prst="rect">
            <a:avLst/>
          </a:prstGeom>
          <a:noFill/>
          <a:ln/>
        </p:spPr>
        <p:txBody>
          <a:bodyPr wrap="square" rtlCol="0" anchor="t"/>
          <a:lstStyle/>
          <a:p>
            <a:pPr marL="0" indent="0">
              <a:buNone/>
            </a:pPr>
            <a:r>
              <a:rPr lang="en-US" sz="1050">
                <a:solidFill>
                  <a:srgbClr val="1E293B"/>
                </a:solidFill>
                <a:latin typeface="IBM Plex Sans" panose="020B0503050203000203" pitchFamily="34" charset="0"/>
                <a:ea typeface="Calibri" pitchFamily="34" charset="-122"/>
                <a:cs typeface="Calibri" pitchFamily="34" charset="-120"/>
              </a:rPr>
              <a:t>Came from Honduras 3 years ago on humanitarian parole. No green card. Has two U.S.-born children.</a:t>
            </a:r>
            <a:endParaRPr lang="en-US" sz="1050">
              <a:latin typeface="IBM Plex Sans" panose="020B0503050203000203" pitchFamily="34" charset="0"/>
            </a:endParaRPr>
          </a:p>
        </p:txBody>
      </p:sp>
      <p:sp>
        <p:nvSpPr>
          <p:cNvPr id="23" name="Shape 21"/>
          <p:cNvSpPr/>
          <p:nvPr/>
        </p:nvSpPr>
        <p:spPr>
          <a:xfrm>
            <a:off x="3357372" y="2484120"/>
            <a:ext cx="2560320" cy="347472"/>
          </a:xfrm>
          <a:prstGeom prst="roundRect">
            <a:avLst>
              <a:gd name="adj" fmla="val 15789"/>
            </a:avLst>
          </a:prstGeom>
          <a:solidFill>
            <a:schemeClr val="bg2">
              <a:lumMod val="20000"/>
              <a:lumOff val="80000"/>
            </a:schemeClr>
          </a:solidFill>
          <a:ln w="12700">
            <a:noFill/>
            <a:prstDash val="solid"/>
          </a:ln>
        </p:spPr>
        <p:txBody>
          <a:bodyPr/>
          <a:lstStyle/>
          <a:p>
            <a:endParaRPr lang="en-US">
              <a:latin typeface="IBM Plex Sans" panose="020B0503050203000203" pitchFamily="34" charset="0"/>
            </a:endParaRPr>
          </a:p>
        </p:txBody>
      </p:sp>
      <p:sp>
        <p:nvSpPr>
          <p:cNvPr id="24" name="Text 22"/>
          <p:cNvSpPr/>
          <p:nvPr/>
        </p:nvSpPr>
        <p:spPr>
          <a:xfrm>
            <a:off x="3357372" y="2484120"/>
            <a:ext cx="2697480" cy="347472"/>
          </a:xfrm>
          <a:prstGeom prst="rect">
            <a:avLst/>
          </a:prstGeom>
          <a:noFill/>
          <a:ln/>
        </p:spPr>
        <p:txBody>
          <a:bodyPr wrap="square" rtlCol="0" anchor="ctr"/>
          <a:lstStyle/>
          <a:p>
            <a:pPr marL="0" indent="0">
              <a:buNone/>
            </a:pPr>
            <a:r>
              <a:rPr lang="en-US" sz="900">
                <a:solidFill>
                  <a:schemeClr val="bg2"/>
                </a:solidFill>
                <a:latin typeface="IBM Plex Sans" panose="020B0503050203000203" pitchFamily="34" charset="0"/>
                <a:ea typeface="Calibri" pitchFamily="34" charset="-122"/>
                <a:cs typeface="Calibri" pitchFamily="34" charset="-120"/>
              </a:rPr>
              <a:t>Loses Medicaid Oct 1 — Humanitarian parolees lose coverage. Her children keep theirs.</a:t>
            </a:r>
            <a:endParaRPr lang="en-US" sz="900">
              <a:solidFill>
                <a:schemeClr val="bg2"/>
              </a:solidFill>
              <a:latin typeface="IBM Plex Sans" panose="020B0503050203000203" pitchFamily="34" charset="0"/>
            </a:endParaRPr>
          </a:p>
        </p:txBody>
      </p:sp>
      <p:sp>
        <p:nvSpPr>
          <p:cNvPr id="25" name="Shape 23"/>
          <p:cNvSpPr/>
          <p:nvPr/>
        </p:nvSpPr>
        <p:spPr>
          <a:xfrm>
            <a:off x="6211824" y="1046988"/>
            <a:ext cx="2834640" cy="1932993"/>
          </a:xfrm>
          <a:prstGeom prst="roundRect">
            <a:avLst>
              <a:gd name="adj" fmla="val 4651"/>
            </a:avLst>
          </a:prstGeom>
          <a:solidFill>
            <a:srgbClr val="FFFFFF"/>
          </a:solidFill>
          <a:ln w="12700">
            <a:solidFill>
              <a:srgbClr val="E8EDF3"/>
            </a:solidFill>
            <a:prstDash val="solid"/>
          </a:ln>
          <a:effectLst>
            <a:outerShdw blurRad="101600" dist="38100" dir="2700000" algn="bl" rotWithShape="0">
              <a:srgbClr val="000000">
                <a:alpha val="10000"/>
              </a:srgbClr>
            </a:outerShdw>
          </a:effectLst>
        </p:spPr>
        <p:txBody>
          <a:bodyPr/>
          <a:lstStyle/>
          <a:p>
            <a:endParaRPr lang="en-US">
              <a:latin typeface="IBM Plex Sans" panose="020B0503050203000203" pitchFamily="34" charset="0"/>
            </a:endParaRPr>
          </a:p>
        </p:txBody>
      </p:sp>
      <p:sp>
        <p:nvSpPr>
          <p:cNvPr id="26" name="Shape 24"/>
          <p:cNvSpPr/>
          <p:nvPr/>
        </p:nvSpPr>
        <p:spPr>
          <a:xfrm>
            <a:off x="6348984" y="1130808"/>
            <a:ext cx="502920" cy="502920"/>
          </a:xfrm>
          <a:prstGeom prst="ellipse">
            <a:avLst/>
          </a:prstGeom>
          <a:solidFill>
            <a:srgbClr val="1B3A6B"/>
          </a:solidFill>
          <a:ln w="12700">
            <a:solidFill>
              <a:srgbClr val="1B3A6B"/>
            </a:solidFill>
            <a:prstDash val="solid"/>
          </a:ln>
        </p:spPr>
        <p:txBody>
          <a:bodyPr/>
          <a:lstStyle/>
          <a:p>
            <a:endParaRPr lang="en-US">
              <a:latin typeface="IBM Plex Sans" panose="020B0503050203000203" pitchFamily="34" charset="0"/>
            </a:endParaRPr>
          </a:p>
        </p:txBody>
      </p:sp>
      <p:sp>
        <p:nvSpPr>
          <p:cNvPr id="27" name="Text 25"/>
          <p:cNvSpPr/>
          <p:nvPr/>
        </p:nvSpPr>
        <p:spPr>
          <a:xfrm>
            <a:off x="6348984" y="1130808"/>
            <a:ext cx="502920" cy="502920"/>
          </a:xfrm>
          <a:prstGeom prst="rect">
            <a:avLst/>
          </a:prstGeom>
          <a:noFill/>
          <a:ln/>
        </p:spPr>
        <p:txBody>
          <a:bodyPr wrap="square" lIns="0" tIns="0" rIns="0" bIns="0" rtlCol="0" anchor="ctr"/>
          <a:lstStyle/>
          <a:p>
            <a:pPr marL="0" indent="0" algn="ctr">
              <a:buNone/>
            </a:pPr>
            <a:r>
              <a:rPr lang="en-US" sz="1600" b="1">
                <a:solidFill>
                  <a:srgbClr val="FFFFFF"/>
                </a:solidFill>
                <a:latin typeface="IBM Plex Sans" panose="020B0503050203000203" pitchFamily="34" charset="0"/>
                <a:ea typeface="Calibri" pitchFamily="34" charset="-122"/>
                <a:cs typeface="Calibri" pitchFamily="34" charset="-120"/>
              </a:rPr>
              <a:t>F</a:t>
            </a:r>
            <a:endParaRPr lang="en-US" sz="1600">
              <a:latin typeface="IBM Plex Sans" panose="020B0503050203000203" pitchFamily="34" charset="0"/>
            </a:endParaRPr>
          </a:p>
        </p:txBody>
      </p:sp>
      <p:sp>
        <p:nvSpPr>
          <p:cNvPr id="28" name="Text 26"/>
          <p:cNvSpPr/>
          <p:nvPr/>
        </p:nvSpPr>
        <p:spPr>
          <a:xfrm>
            <a:off x="6925056" y="1130808"/>
            <a:ext cx="2011680" cy="274320"/>
          </a:xfrm>
          <a:prstGeom prst="rect">
            <a:avLst/>
          </a:prstGeom>
          <a:noFill/>
          <a:ln/>
        </p:spPr>
        <p:txBody>
          <a:bodyPr wrap="square" rtlCol="0" anchor="ctr"/>
          <a:lstStyle/>
          <a:p>
            <a:pPr marL="0" indent="0">
              <a:buNone/>
            </a:pPr>
            <a:r>
              <a:rPr lang="en-US" sz="1400" b="1">
                <a:solidFill>
                  <a:srgbClr val="1B3A6B"/>
                </a:solidFill>
                <a:latin typeface="IBM Plex Sans" panose="020B0503050203000203" pitchFamily="34" charset="0"/>
                <a:ea typeface="Calibri" pitchFamily="34" charset="-122"/>
                <a:cs typeface="Calibri" pitchFamily="34" charset="-120"/>
              </a:rPr>
              <a:t>Fatima (adult)</a:t>
            </a:r>
            <a:endParaRPr lang="en-US" sz="1400">
              <a:latin typeface="IBM Plex Sans" panose="020B0503050203000203" pitchFamily="34" charset="0"/>
            </a:endParaRPr>
          </a:p>
        </p:txBody>
      </p:sp>
      <p:sp>
        <p:nvSpPr>
          <p:cNvPr id="29" name="Shape 27"/>
          <p:cNvSpPr/>
          <p:nvPr/>
        </p:nvSpPr>
        <p:spPr>
          <a:xfrm>
            <a:off x="6925056" y="1423415"/>
            <a:ext cx="2011680" cy="313939"/>
          </a:xfrm>
          <a:prstGeom prst="roundRect">
            <a:avLst>
              <a:gd name="adj" fmla="val 14286"/>
            </a:avLst>
          </a:prstGeom>
          <a:solidFill>
            <a:schemeClr val="accent4">
              <a:lumMod val="20000"/>
              <a:lumOff val="80000"/>
            </a:schemeClr>
          </a:solidFill>
          <a:ln w="12700">
            <a:noFill/>
            <a:prstDash val="solid"/>
          </a:ln>
        </p:spPr>
        <p:txBody>
          <a:bodyPr/>
          <a:lstStyle/>
          <a:p>
            <a:endParaRPr lang="en-US">
              <a:latin typeface="IBM Plex Sans" panose="020B0503050203000203" pitchFamily="34" charset="0"/>
            </a:endParaRPr>
          </a:p>
        </p:txBody>
      </p:sp>
      <p:sp>
        <p:nvSpPr>
          <p:cNvPr id="30" name="Text 28"/>
          <p:cNvSpPr/>
          <p:nvPr/>
        </p:nvSpPr>
        <p:spPr>
          <a:xfrm>
            <a:off x="6961632" y="1423416"/>
            <a:ext cx="1965960" cy="323407"/>
          </a:xfrm>
          <a:prstGeom prst="rect">
            <a:avLst/>
          </a:prstGeom>
          <a:noFill/>
          <a:ln/>
        </p:spPr>
        <p:txBody>
          <a:bodyPr wrap="square" rtlCol="0" anchor="ctr"/>
          <a:lstStyle/>
          <a:p>
            <a:pPr marL="0" indent="0">
              <a:buNone/>
            </a:pPr>
            <a:r>
              <a:rPr lang="en-US" sz="950" b="1">
                <a:latin typeface="IBM Plex Sans" panose="020B0503050203000203" pitchFamily="34" charset="0"/>
                <a:ea typeface="Calibri" pitchFamily="34" charset="-122"/>
                <a:cs typeface="Calibri" pitchFamily="34" charset="-120"/>
              </a:rPr>
              <a:t>Asylee — NOT yet LPR (no green-card)</a:t>
            </a:r>
            <a:endParaRPr lang="en-US" sz="950">
              <a:latin typeface="IBM Plex Sans" panose="020B0503050203000203" pitchFamily="34" charset="0"/>
            </a:endParaRPr>
          </a:p>
        </p:txBody>
      </p:sp>
      <p:sp>
        <p:nvSpPr>
          <p:cNvPr id="31" name="Shape 29"/>
          <p:cNvSpPr/>
          <p:nvPr/>
        </p:nvSpPr>
        <p:spPr>
          <a:xfrm>
            <a:off x="6348984" y="1770888"/>
            <a:ext cx="2560320" cy="0"/>
          </a:xfrm>
          <a:prstGeom prst="line">
            <a:avLst/>
          </a:prstGeom>
          <a:noFill/>
          <a:ln w="6350">
            <a:solidFill>
              <a:srgbClr val="E8EDF3"/>
            </a:solidFill>
            <a:prstDash val="solid"/>
          </a:ln>
        </p:spPr>
        <p:txBody>
          <a:bodyPr/>
          <a:lstStyle/>
          <a:p>
            <a:endParaRPr lang="en-US">
              <a:latin typeface="IBM Plex Sans" panose="020B0503050203000203" pitchFamily="34" charset="0"/>
            </a:endParaRPr>
          </a:p>
        </p:txBody>
      </p:sp>
      <p:sp>
        <p:nvSpPr>
          <p:cNvPr id="32" name="Text 30"/>
          <p:cNvSpPr/>
          <p:nvPr/>
        </p:nvSpPr>
        <p:spPr>
          <a:xfrm>
            <a:off x="6348984" y="1834896"/>
            <a:ext cx="2560320" cy="658368"/>
          </a:xfrm>
          <a:prstGeom prst="rect">
            <a:avLst/>
          </a:prstGeom>
          <a:noFill/>
          <a:ln/>
        </p:spPr>
        <p:txBody>
          <a:bodyPr wrap="square" rtlCol="0" anchor="t"/>
          <a:lstStyle/>
          <a:p>
            <a:pPr marL="0" indent="0">
              <a:buNone/>
            </a:pPr>
            <a:r>
              <a:rPr lang="en-US" sz="1050">
                <a:solidFill>
                  <a:srgbClr val="1E293B"/>
                </a:solidFill>
                <a:latin typeface="IBM Plex Sans" panose="020B0503050203000203" pitchFamily="34" charset="0"/>
                <a:ea typeface="Calibri" pitchFamily="34" charset="-122"/>
                <a:cs typeface="Calibri" pitchFamily="34" charset="-120"/>
              </a:rPr>
              <a:t>Granted asylum 2 years ago. Lawfully present but has not yet applied for a green card.</a:t>
            </a:r>
            <a:endParaRPr lang="en-US" sz="1050">
              <a:latin typeface="IBM Plex Sans" panose="020B0503050203000203" pitchFamily="34" charset="0"/>
            </a:endParaRPr>
          </a:p>
        </p:txBody>
      </p:sp>
      <p:sp>
        <p:nvSpPr>
          <p:cNvPr id="33" name="Shape 31"/>
          <p:cNvSpPr/>
          <p:nvPr/>
        </p:nvSpPr>
        <p:spPr>
          <a:xfrm>
            <a:off x="6348984" y="2484120"/>
            <a:ext cx="2560320" cy="347472"/>
          </a:xfrm>
          <a:prstGeom prst="roundRect">
            <a:avLst>
              <a:gd name="adj" fmla="val 15789"/>
            </a:avLst>
          </a:prstGeom>
          <a:solidFill>
            <a:schemeClr val="tx1">
              <a:lumMod val="20000"/>
              <a:lumOff val="80000"/>
            </a:schemeClr>
          </a:solidFill>
          <a:ln w="12700">
            <a:noFill/>
            <a:prstDash val="solid"/>
          </a:ln>
        </p:spPr>
        <p:txBody>
          <a:bodyPr/>
          <a:lstStyle/>
          <a:p>
            <a:endParaRPr lang="en-US">
              <a:latin typeface="IBM Plex Sans" panose="020B0503050203000203" pitchFamily="34" charset="0"/>
            </a:endParaRPr>
          </a:p>
        </p:txBody>
      </p:sp>
      <p:sp>
        <p:nvSpPr>
          <p:cNvPr id="34" name="Text 32"/>
          <p:cNvSpPr/>
          <p:nvPr/>
        </p:nvSpPr>
        <p:spPr>
          <a:xfrm>
            <a:off x="6348023" y="2484120"/>
            <a:ext cx="2567377" cy="347472"/>
          </a:xfrm>
          <a:prstGeom prst="rect">
            <a:avLst/>
          </a:prstGeom>
          <a:noFill/>
          <a:ln/>
        </p:spPr>
        <p:txBody>
          <a:bodyPr wrap="square" rtlCol="0" anchor="ctr"/>
          <a:lstStyle/>
          <a:p>
            <a:pPr marL="0" indent="0">
              <a:buNone/>
            </a:pPr>
            <a:r>
              <a:rPr lang="en-US" sz="900">
                <a:latin typeface="IBM Plex Sans" panose="020B0503050203000203" pitchFamily="34" charset="0"/>
                <a:ea typeface="Calibri" pitchFamily="34" charset="-122"/>
                <a:cs typeface="Calibri" pitchFamily="34" charset="-120"/>
              </a:rPr>
              <a:t>Loses Medicaid Oct 1 — Asylees who have NOT adjusted to LPR lose coverage.</a:t>
            </a:r>
            <a:endParaRPr lang="en-US" sz="900">
              <a:latin typeface="IBM Plex Sans" panose="020B0503050203000203" pitchFamily="34" charset="0"/>
            </a:endParaRPr>
          </a:p>
        </p:txBody>
      </p:sp>
      <p:sp>
        <p:nvSpPr>
          <p:cNvPr id="35" name="Shape 33"/>
          <p:cNvSpPr/>
          <p:nvPr/>
        </p:nvSpPr>
        <p:spPr>
          <a:xfrm>
            <a:off x="228600" y="3101340"/>
            <a:ext cx="2834640" cy="1908977"/>
          </a:xfrm>
          <a:prstGeom prst="roundRect">
            <a:avLst>
              <a:gd name="adj" fmla="val 4651"/>
            </a:avLst>
          </a:prstGeom>
          <a:solidFill>
            <a:srgbClr val="FFFFFF"/>
          </a:solidFill>
          <a:ln w="12700">
            <a:solidFill>
              <a:srgbClr val="E8EDF3"/>
            </a:solidFill>
            <a:prstDash val="solid"/>
          </a:ln>
          <a:effectLst>
            <a:outerShdw blurRad="101600" dist="38100" dir="2700000" algn="bl" rotWithShape="0">
              <a:srgbClr val="000000">
                <a:alpha val="10000"/>
              </a:srgbClr>
            </a:outerShdw>
          </a:effectLst>
        </p:spPr>
        <p:txBody>
          <a:bodyPr/>
          <a:lstStyle/>
          <a:p>
            <a:endParaRPr lang="en-US">
              <a:latin typeface="IBM Plex Sans" panose="020B0503050203000203" pitchFamily="34" charset="0"/>
            </a:endParaRPr>
          </a:p>
        </p:txBody>
      </p:sp>
      <p:sp>
        <p:nvSpPr>
          <p:cNvPr id="36" name="Shape 34"/>
          <p:cNvSpPr/>
          <p:nvPr/>
        </p:nvSpPr>
        <p:spPr>
          <a:xfrm>
            <a:off x="365760" y="3180588"/>
            <a:ext cx="502920" cy="502920"/>
          </a:xfrm>
          <a:prstGeom prst="ellipse">
            <a:avLst/>
          </a:prstGeom>
          <a:solidFill>
            <a:schemeClr val="accent1"/>
          </a:solidFill>
          <a:ln w="12700">
            <a:noFill/>
            <a:prstDash val="solid"/>
          </a:ln>
        </p:spPr>
        <p:txBody>
          <a:bodyPr/>
          <a:lstStyle/>
          <a:p>
            <a:endParaRPr lang="en-US">
              <a:latin typeface="IBM Plex Sans" panose="020B0503050203000203" pitchFamily="34" charset="0"/>
            </a:endParaRPr>
          </a:p>
        </p:txBody>
      </p:sp>
      <p:sp>
        <p:nvSpPr>
          <p:cNvPr id="37" name="Text 35"/>
          <p:cNvSpPr/>
          <p:nvPr/>
        </p:nvSpPr>
        <p:spPr>
          <a:xfrm>
            <a:off x="365760" y="3180588"/>
            <a:ext cx="502920" cy="507491"/>
          </a:xfrm>
          <a:prstGeom prst="rect">
            <a:avLst/>
          </a:prstGeom>
          <a:noFill/>
          <a:ln/>
        </p:spPr>
        <p:txBody>
          <a:bodyPr wrap="square" lIns="0" tIns="0" rIns="0" bIns="0" rtlCol="0" anchor="ctr"/>
          <a:lstStyle/>
          <a:p>
            <a:pPr marL="0" indent="0" algn="ctr">
              <a:buNone/>
            </a:pPr>
            <a:r>
              <a:rPr lang="en-US" sz="1600" b="1">
                <a:solidFill>
                  <a:srgbClr val="FFFFFF"/>
                </a:solidFill>
                <a:latin typeface="IBM Plex Sans" panose="020B0503050203000203" pitchFamily="34" charset="0"/>
                <a:ea typeface="Calibri" pitchFamily="34" charset="-122"/>
                <a:cs typeface="Calibri" pitchFamily="34" charset="-120"/>
              </a:rPr>
              <a:t>J</a:t>
            </a:r>
            <a:endParaRPr lang="en-US" sz="1600">
              <a:latin typeface="IBM Plex Sans" panose="020B0503050203000203" pitchFamily="34" charset="0"/>
            </a:endParaRPr>
          </a:p>
        </p:txBody>
      </p:sp>
      <p:sp>
        <p:nvSpPr>
          <p:cNvPr id="38" name="Text 36"/>
          <p:cNvSpPr/>
          <p:nvPr/>
        </p:nvSpPr>
        <p:spPr>
          <a:xfrm>
            <a:off x="941832" y="3185160"/>
            <a:ext cx="2011680" cy="274320"/>
          </a:xfrm>
          <a:prstGeom prst="rect">
            <a:avLst/>
          </a:prstGeom>
          <a:noFill/>
          <a:ln/>
        </p:spPr>
        <p:txBody>
          <a:bodyPr wrap="square" rtlCol="0" anchor="ctr"/>
          <a:lstStyle/>
          <a:p>
            <a:pPr marL="0" indent="0">
              <a:buNone/>
            </a:pPr>
            <a:r>
              <a:rPr lang="en-US" sz="1400" b="1">
                <a:solidFill>
                  <a:srgbClr val="1B3A6B"/>
                </a:solidFill>
                <a:latin typeface="IBM Plex Sans" panose="020B0503050203000203" pitchFamily="34" charset="0"/>
                <a:ea typeface="Calibri" pitchFamily="34" charset="-122"/>
                <a:cs typeface="Calibri" pitchFamily="34" charset="-120"/>
              </a:rPr>
              <a:t>James (adult)</a:t>
            </a:r>
            <a:endParaRPr lang="en-US" sz="1400">
              <a:latin typeface="IBM Plex Sans" panose="020B0503050203000203" pitchFamily="34" charset="0"/>
            </a:endParaRPr>
          </a:p>
        </p:txBody>
      </p:sp>
      <p:sp>
        <p:nvSpPr>
          <p:cNvPr id="39" name="Shape 37"/>
          <p:cNvSpPr/>
          <p:nvPr/>
        </p:nvSpPr>
        <p:spPr>
          <a:xfrm>
            <a:off x="932688" y="3441794"/>
            <a:ext cx="2011680" cy="256032"/>
          </a:xfrm>
          <a:prstGeom prst="roundRect">
            <a:avLst>
              <a:gd name="adj" fmla="val 14286"/>
            </a:avLst>
          </a:prstGeom>
          <a:solidFill>
            <a:schemeClr val="accent1">
              <a:lumMod val="20000"/>
              <a:lumOff val="80000"/>
            </a:schemeClr>
          </a:solidFill>
          <a:ln w="12700">
            <a:noFill/>
            <a:prstDash val="solid"/>
          </a:ln>
        </p:spPr>
        <p:txBody>
          <a:bodyPr/>
          <a:lstStyle/>
          <a:p>
            <a:endParaRPr lang="en-US">
              <a:latin typeface="IBM Plex Sans" panose="020B0503050203000203" pitchFamily="34" charset="0"/>
            </a:endParaRPr>
          </a:p>
        </p:txBody>
      </p:sp>
      <p:sp>
        <p:nvSpPr>
          <p:cNvPr id="40" name="Text 38"/>
          <p:cNvSpPr/>
          <p:nvPr/>
        </p:nvSpPr>
        <p:spPr>
          <a:xfrm>
            <a:off x="978408" y="3477768"/>
            <a:ext cx="1965960" cy="256032"/>
          </a:xfrm>
          <a:prstGeom prst="rect">
            <a:avLst/>
          </a:prstGeom>
          <a:noFill/>
          <a:ln/>
        </p:spPr>
        <p:txBody>
          <a:bodyPr wrap="square" rtlCol="0" anchor="ctr"/>
          <a:lstStyle/>
          <a:p>
            <a:pPr marL="0" indent="0">
              <a:buNone/>
            </a:pPr>
            <a:r>
              <a:rPr lang="en-US" sz="950" b="1">
                <a:solidFill>
                  <a:schemeClr val="accent1"/>
                </a:solidFill>
                <a:latin typeface="IBM Plex Sans" panose="020B0503050203000203" pitchFamily="34" charset="0"/>
                <a:ea typeface="Calibri" pitchFamily="34" charset="-122"/>
                <a:cs typeface="Calibri" pitchFamily="34" charset="-120"/>
              </a:rPr>
              <a:t>LPR — under 5 years</a:t>
            </a:r>
            <a:endParaRPr lang="en-US" sz="950">
              <a:solidFill>
                <a:schemeClr val="accent1"/>
              </a:solidFill>
              <a:latin typeface="IBM Plex Sans" panose="020B0503050203000203" pitchFamily="34" charset="0"/>
            </a:endParaRPr>
          </a:p>
        </p:txBody>
      </p:sp>
      <p:sp>
        <p:nvSpPr>
          <p:cNvPr id="41" name="Shape 39"/>
          <p:cNvSpPr/>
          <p:nvPr/>
        </p:nvSpPr>
        <p:spPr>
          <a:xfrm>
            <a:off x="343186" y="3733800"/>
            <a:ext cx="2560320" cy="0"/>
          </a:xfrm>
          <a:prstGeom prst="line">
            <a:avLst/>
          </a:prstGeom>
          <a:noFill/>
          <a:ln w="6350">
            <a:solidFill>
              <a:srgbClr val="E8EDF3"/>
            </a:solidFill>
            <a:prstDash val="solid"/>
          </a:ln>
        </p:spPr>
        <p:txBody>
          <a:bodyPr/>
          <a:lstStyle/>
          <a:p>
            <a:endParaRPr lang="en-US">
              <a:latin typeface="IBM Plex Sans" panose="020B0503050203000203" pitchFamily="34" charset="0"/>
            </a:endParaRPr>
          </a:p>
        </p:txBody>
      </p:sp>
      <p:sp>
        <p:nvSpPr>
          <p:cNvPr id="42" name="Text 40"/>
          <p:cNvSpPr/>
          <p:nvPr/>
        </p:nvSpPr>
        <p:spPr>
          <a:xfrm>
            <a:off x="374809" y="3702270"/>
            <a:ext cx="2622709" cy="800225"/>
          </a:xfrm>
          <a:prstGeom prst="rect">
            <a:avLst/>
          </a:prstGeom>
          <a:noFill/>
          <a:ln/>
        </p:spPr>
        <p:txBody>
          <a:bodyPr wrap="square" rtlCol="0" anchor="t"/>
          <a:lstStyle/>
          <a:p>
            <a:pPr marL="0" indent="0">
              <a:buNone/>
            </a:pPr>
            <a:r>
              <a:rPr lang="en-US" sz="1050">
                <a:solidFill>
                  <a:srgbClr val="1E293B"/>
                </a:solidFill>
                <a:latin typeface="IBM Plex Sans" panose="020B0503050203000203" pitchFamily="34" charset="0"/>
                <a:ea typeface="Calibri" pitchFamily="34" charset="-122"/>
                <a:cs typeface="Calibri" pitchFamily="34" charset="-120"/>
              </a:rPr>
              <a:t>Got his green card 2 years ago when he arrived from Jamaica. Lawful Permanent Resident — but under 5 years and does not have any statuses that qualify PLRs &lt; 5 years</a:t>
            </a:r>
            <a:endParaRPr lang="en-US" sz="1050">
              <a:latin typeface="IBM Plex Sans" panose="020B0503050203000203" pitchFamily="34" charset="0"/>
            </a:endParaRPr>
          </a:p>
        </p:txBody>
      </p:sp>
      <p:sp>
        <p:nvSpPr>
          <p:cNvPr id="43" name="Shape 41"/>
          <p:cNvSpPr/>
          <p:nvPr/>
        </p:nvSpPr>
        <p:spPr>
          <a:xfrm>
            <a:off x="365760" y="4538472"/>
            <a:ext cx="2560320" cy="347472"/>
          </a:xfrm>
          <a:prstGeom prst="roundRect">
            <a:avLst>
              <a:gd name="adj" fmla="val 15789"/>
            </a:avLst>
          </a:prstGeom>
          <a:solidFill>
            <a:schemeClr val="accent1">
              <a:lumMod val="20000"/>
              <a:lumOff val="80000"/>
            </a:schemeClr>
          </a:solidFill>
          <a:ln w="12700">
            <a:noFill/>
            <a:prstDash val="solid"/>
          </a:ln>
        </p:spPr>
        <p:txBody>
          <a:bodyPr/>
          <a:lstStyle/>
          <a:p>
            <a:r>
              <a:rPr lang="en-US" sz="900"/>
              <a:t>Loses Medicaid Oct 1 - Adjusted to LPR under 5 years and has no qualifying status</a:t>
            </a:r>
          </a:p>
        </p:txBody>
      </p:sp>
      <p:sp>
        <p:nvSpPr>
          <p:cNvPr id="44" name="Text 42"/>
          <p:cNvSpPr/>
          <p:nvPr/>
        </p:nvSpPr>
        <p:spPr>
          <a:xfrm>
            <a:off x="411480" y="4538472"/>
            <a:ext cx="2487168" cy="347472"/>
          </a:xfrm>
          <a:prstGeom prst="rect">
            <a:avLst/>
          </a:prstGeom>
          <a:noFill/>
          <a:ln/>
        </p:spPr>
        <p:txBody>
          <a:bodyPr wrap="square" lIns="91440" tIns="45720" rIns="91440" bIns="45720" rtlCol="0" anchor="ctr"/>
          <a:lstStyle/>
          <a:p>
            <a:endParaRPr lang="en-US" sz="900">
              <a:solidFill>
                <a:schemeClr val="accent1"/>
              </a:solidFill>
              <a:latin typeface="IBM Plex Sans"/>
              <a:ea typeface="Calibri"/>
              <a:cs typeface="Calibri"/>
            </a:endParaRPr>
          </a:p>
        </p:txBody>
      </p:sp>
      <p:sp>
        <p:nvSpPr>
          <p:cNvPr id="45" name="Shape 43"/>
          <p:cNvSpPr/>
          <p:nvPr/>
        </p:nvSpPr>
        <p:spPr>
          <a:xfrm>
            <a:off x="3220212" y="3101340"/>
            <a:ext cx="2834640" cy="1908977"/>
          </a:xfrm>
          <a:prstGeom prst="roundRect">
            <a:avLst>
              <a:gd name="adj" fmla="val 4651"/>
            </a:avLst>
          </a:prstGeom>
          <a:solidFill>
            <a:srgbClr val="FFFFFF"/>
          </a:solidFill>
          <a:ln w="12700">
            <a:solidFill>
              <a:srgbClr val="E8EDF3"/>
            </a:solidFill>
            <a:prstDash val="solid"/>
          </a:ln>
          <a:effectLst>
            <a:outerShdw blurRad="101600" dist="38100" dir="2700000" algn="bl" rotWithShape="0">
              <a:srgbClr val="000000">
                <a:alpha val="10000"/>
              </a:srgbClr>
            </a:outerShdw>
          </a:effectLst>
        </p:spPr>
        <p:txBody>
          <a:bodyPr/>
          <a:lstStyle/>
          <a:p>
            <a:endParaRPr lang="en-US">
              <a:latin typeface="IBM Plex Sans" panose="020B0503050203000203" pitchFamily="34" charset="0"/>
            </a:endParaRPr>
          </a:p>
        </p:txBody>
      </p:sp>
      <p:sp>
        <p:nvSpPr>
          <p:cNvPr id="46" name="Shape 44"/>
          <p:cNvSpPr/>
          <p:nvPr/>
        </p:nvSpPr>
        <p:spPr>
          <a:xfrm>
            <a:off x="3357372" y="3185160"/>
            <a:ext cx="502920" cy="502920"/>
          </a:xfrm>
          <a:prstGeom prst="ellipse">
            <a:avLst/>
          </a:prstGeom>
          <a:solidFill>
            <a:schemeClr val="tx2"/>
          </a:solidFill>
          <a:ln w="12700">
            <a:noFill/>
            <a:prstDash val="solid"/>
          </a:ln>
        </p:spPr>
        <p:txBody>
          <a:bodyPr/>
          <a:lstStyle/>
          <a:p>
            <a:endParaRPr lang="en-US">
              <a:latin typeface="IBM Plex Sans" panose="020B0503050203000203" pitchFamily="34" charset="0"/>
            </a:endParaRPr>
          </a:p>
        </p:txBody>
      </p:sp>
      <p:sp>
        <p:nvSpPr>
          <p:cNvPr id="47" name="Text 45"/>
          <p:cNvSpPr/>
          <p:nvPr/>
        </p:nvSpPr>
        <p:spPr>
          <a:xfrm>
            <a:off x="3357372" y="3180588"/>
            <a:ext cx="502920" cy="507492"/>
          </a:xfrm>
          <a:prstGeom prst="rect">
            <a:avLst/>
          </a:prstGeom>
          <a:noFill/>
          <a:ln/>
        </p:spPr>
        <p:txBody>
          <a:bodyPr wrap="square" lIns="0" tIns="0" rIns="0" bIns="0" rtlCol="0" anchor="ctr"/>
          <a:lstStyle/>
          <a:p>
            <a:pPr marL="0" indent="0" algn="ctr">
              <a:buNone/>
            </a:pPr>
            <a:r>
              <a:rPr lang="en-US" sz="1600" b="1">
                <a:solidFill>
                  <a:srgbClr val="FFFFFF"/>
                </a:solidFill>
                <a:latin typeface="IBM Plex Sans" panose="020B0503050203000203" pitchFamily="34" charset="0"/>
                <a:ea typeface="Calibri" pitchFamily="34" charset="-122"/>
                <a:cs typeface="Calibri" pitchFamily="34" charset="-120"/>
              </a:rPr>
              <a:t>R</a:t>
            </a:r>
            <a:endParaRPr lang="en-US" sz="1600">
              <a:latin typeface="IBM Plex Sans" panose="020B0503050203000203" pitchFamily="34" charset="0"/>
            </a:endParaRPr>
          </a:p>
        </p:txBody>
      </p:sp>
      <p:sp>
        <p:nvSpPr>
          <p:cNvPr id="48" name="Text 46"/>
          <p:cNvSpPr/>
          <p:nvPr/>
        </p:nvSpPr>
        <p:spPr>
          <a:xfrm>
            <a:off x="3933444" y="3185160"/>
            <a:ext cx="2121408" cy="274320"/>
          </a:xfrm>
          <a:prstGeom prst="rect">
            <a:avLst/>
          </a:prstGeom>
          <a:noFill/>
          <a:ln/>
        </p:spPr>
        <p:txBody>
          <a:bodyPr wrap="square" rtlCol="0" anchor="ctr"/>
          <a:lstStyle/>
          <a:p>
            <a:pPr marL="0" indent="0">
              <a:buNone/>
            </a:pPr>
            <a:r>
              <a:rPr lang="en-US" sz="1400" b="1">
                <a:solidFill>
                  <a:srgbClr val="1B3A6B"/>
                </a:solidFill>
                <a:latin typeface="IBM Plex Sans" panose="020B0503050203000203" pitchFamily="34" charset="0"/>
                <a:ea typeface="Calibri" pitchFamily="34" charset="-122"/>
                <a:cs typeface="Calibri" pitchFamily="34" charset="-120"/>
              </a:rPr>
              <a:t>Rosa &amp; Carlos (adults)</a:t>
            </a:r>
            <a:endParaRPr lang="en-US" sz="1400">
              <a:latin typeface="IBM Plex Sans" panose="020B0503050203000203" pitchFamily="34" charset="0"/>
            </a:endParaRPr>
          </a:p>
        </p:txBody>
      </p:sp>
      <p:sp>
        <p:nvSpPr>
          <p:cNvPr id="49" name="Shape 47"/>
          <p:cNvSpPr/>
          <p:nvPr/>
        </p:nvSpPr>
        <p:spPr>
          <a:xfrm>
            <a:off x="3933444" y="3477768"/>
            <a:ext cx="2011680" cy="256032"/>
          </a:xfrm>
          <a:prstGeom prst="roundRect">
            <a:avLst>
              <a:gd name="adj" fmla="val 14286"/>
            </a:avLst>
          </a:prstGeom>
          <a:solidFill>
            <a:schemeClr val="tx2">
              <a:lumMod val="20000"/>
              <a:lumOff val="80000"/>
            </a:schemeClr>
          </a:solidFill>
          <a:ln w="12700">
            <a:noFill/>
            <a:prstDash val="solid"/>
          </a:ln>
        </p:spPr>
        <p:txBody>
          <a:bodyPr/>
          <a:lstStyle/>
          <a:p>
            <a:endParaRPr lang="en-US">
              <a:latin typeface="IBM Plex Sans" panose="020B0503050203000203" pitchFamily="34" charset="0"/>
            </a:endParaRPr>
          </a:p>
        </p:txBody>
      </p:sp>
      <p:sp>
        <p:nvSpPr>
          <p:cNvPr id="50" name="Text 48"/>
          <p:cNvSpPr/>
          <p:nvPr/>
        </p:nvSpPr>
        <p:spPr>
          <a:xfrm>
            <a:off x="3933443" y="3477768"/>
            <a:ext cx="2121409" cy="256032"/>
          </a:xfrm>
          <a:prstGeom prst="rect">
            <a:avLst/>
          </a:prstGeom>
          <a:noFill/>
          <a:ln/>
        </p:spPr>
        <p:txBody>
          <a:bodyPr wrap="square" lIns="91440" tIns="45720" rIns="91440" bIns="45720" rtlCol="0" anchor="ctr"/>
          <a:lstStyle/>
          <a:p>
            <a:r>
              <a:rPr lang="en-US" sz="950" b="1">
                <a:solidFill>
                  <a:schemeClr val="tx2">
                    <a:lumMod val="75000"/>
                  </a:schemeClr>
                </a:solidFill>
                <a:latin typeface="IBM Plex Sans"/>
                <a:ea typeface="Calibri"/>
                <a:cs typeface="Calibri"/>
              </a:rPr>
              <a:t>Undocumented — U.S. born child</a:t>
            </a:r>
            <a:endParaRPr lang="en-US" sz="950">
              <a:solidFill>
                <a:schemeClr val="tx2">
                  <a:lumMod val="75000"/>
                </a:schemeClr>
              </a:solidFill>
              <a:latin typeface="IBM Plex Sans"/>
              <a:ea typeface="Calibri"/>
              <a:cs typeface="Calibri"/>
            </a:endParaRPr>
          </a:p>
        </p:txBody>
      </p:sp>
      <p:sp>
        <p:nvSpPr>
          <p:cNvPr id="51" name="Shape 49"/>
          <p:cNvSpPr/>
          <p:nvPr/>
        </p:nvSpPr>
        <p:spPr>
          <a:xfrm>
            <a:off x="3357372" y="3825240"/>
            <a:ext cx="2560320" cy="0"/>
          </a:xfrm>
          <a:prstGeom prst="line">
            <a:avLst/>
          </a:prstGeom>
          <a:noFill/>
          <a:ln w="6350">
            <a:solidFill>
              <a:srgbClr val="E8EDF3"/>
            </a:solidFill>
            <a:prstDash val="solid"/>
          </a:ln>
        </p:spPr>
        <p:txBody>
          <a:bodyPr/>
          <a:lstStyle/>
          <a:p>
            <a:endParaRPr lang="en-US">
              <a:latin typeface="IBM Plex Sans" panose="020B0503050203000203" pitchFamily="34" charset="0"/>
            </a:endParaRPr>
          </a:p>
        </p:txBody>
      </p:sp>
      <p:sp>
        <p:nvSpPr>
          <p:cNvPr id="52" name="Text 50"/>
          <p:cNvSpPr/>
          <p:nvPr/>
        </p:nvSpPr>
        <p:spPr>
          <a:xfrm>
            <a:off x="3357372" y="3889248"/>
            <a:ext cx="2560320" cy="658368"/>
          </a:xfrm>
          <a:prstGeom prst="rect">
            <a:avLst/>
          </a:prstGeom>
          <a:noFill/>
          <a:ln/>
        </p:spPr>
        <p:txBody>
          <a:bodyPr wrap="square" rtlCol="0" anchor="t"/>
          <a:lstStyle/>
          <a:p>
            <a:pPr marL="0" indent="0">
              <a:buNone/>
            </a:pPr>
            <a:r>
              <a:rPr lang="en-US" sz="1050">
                <a:solidFill>
                  <a:srgbClr val="1E293B"/>
                </a:solidFill>
                <a:latin typeface="IBM Plex Sans" panose="020B0503050203000203" pitchFamily="34" charset="0"/>
                <a:ea typeface="Calibri" pitchFamily="34" charset="-122"/>
                <a:cs typeface="Calibri" pitchFamily="34" charset="-120"/>
              </a:rPr>
              <a:t>Undocumented parents from Mexico. Son Diego is a U.S. citizen. Rosa is pregnant. Afraid to apply for benefits.</a:t>
            </a:r>
            <a:endParaRPr lang="en-US" sz="1050">
              <a:latin typeface="IBM Plex Sans" panose="020B0503050203000203" pitchFamily="34" charset="0"/>
            </a:endParaRPr>
          </a:p>
        </p:txBody>
      </p:sp>
      <p:sp>
        <p:nvSpPr>
          <p:cNvPr id="53" name="Shape 51"/>
          <p:cNvSpPr/>
          <p:nvPr/>
        </p:nvSpPr>
        <p:spPr>
          <a:xfrm>
            <a:off x="3357372" y="4457700"/>
            <a:ext cx="2560320" cy="495300"/>
          </a:xfrm>
          <a:prstGeom prst="roundRect">
            <a:avLst>
              <a:gd name="adj" fmla="val 15789"/>
            </a:avLst>
          </a:prstGeom>
          <a:solidFill>
            <a:schemeClr val="tx2">
              <a:lumMod val="20000"/>
              <a:lumOff val="80000"/>
            </a:schemeClr>
          </a:solidFill>
          <a:ln w="12700">
            <a:noFill/>
            <a:prstDash val="solid"/>
          </a:ln>
        </p:spPr>
        <p:txBody>
          <a:bodyPr/>
          <a:lstStyle/>
          <a:p>
            <a:endParaRPr lang="en-US">
              <a:latin typeface="IBM Plex Sans" panose="020B0503050203000203" pitchFamily="34" charset="0"/>
            </a:endParaRPr>
          </a:p>
        </p:txBody>
      </p:sp>
      <p:sp>
        <p:nvSpPr>
          <p:cNvPr id="54" name="Text 52"/>
          <p:cNvSpPr/>
          <p:nvPr/>
        </p:nvSpPr>
        <p:spPr>
          <a:xfrm>
            <a:off x="3403092" y="4538472"/>
            <a:ext cx="2487168" cy="347472"/>
          </a:xfrm>
          <a:prstGeom prst="rect">
            <a:avLst/>
          </a:prstGeom>
          <a:noFill/>
          <a:ln/>
        </p:spPr>
        <p:txBody>
          <a:bodyPr wrap="square" rtlCol="0" anchor="ctr"/>
          <a:lstStyle/>
          <a:p>
            <a:pPr marL="0" indent="0">
              <a:buNone/>
            </a:pPr>
            <a:r>
              <a:rPr lang="en-US" sz="900">
                <a:solidFill>
                  <a:schemeClr val="tx2">
                    <a:lumMod val="75000"/>
                  </a:schemeClr>
                </a:solidFill>
                <a:latin typeface="IBM Plex Sans" panose="020B0503050203000203" pitchFamily="34" charset="0"/>
                <a:ea typeface="Calibri" pitchFamily="34" charset="-122"/>
                <a:cs typeface="Calibri" pitchFamily="34" charset="-120"/>
              </a:rPr>
              <a:t>Children &amp; pregnancy: eligible — Diego qualifies. Rosa qualifies for 2 separate programs during pregnancy.</a:t>
            </a:r>
            <a:endParaRPr lang="en-US" sz="900">
              <a:solidFill>
                <a:schemeClr val="tx2">
                  <a:lumMod val="75000"/>
                </a:schemeClr>
              </a:solidFill>
              <a:latin typeface="IBM Plex Sans" panose="020B0503050203000203" pitchFamily="34" charset="0"/>
            </a:endParaRPr>
          </a:p>
        </p:txBody>
      </p:sp>
      <p:sp>
        <p:nvSpPr>
          <p:cNvPr id="55" name="Shape 53"/>
          <p:cNvSpPr/>
          <p:nvPr/>
        </p:nvSpPr>
        <p:spPr>
          <a:xfrm>
            <a:off x="6348023" y="3343656"/>
            <a:ext cx="2667961" cy="1666666"/>
          </a:xfrm>
          <a:prstGeom prst="roundRect">
            <a:avLst>
              <a:gd name="adj" fmla="val 13462"/>
            </a:avLst>
          </a:prstGeom>
          <a:solidFill>
            <a:srgbClr val="FDEEED"/>
          </a:solidFill>
          <a:ln w="19050">
            <a:solidFill>
              <a:schemeClr val="accent2">
                <a:lumMod val="50000"/>
              </a:schemeClr>
            </a:solidFill>
            <a:prstDash val="solid"/>
          </a:ln>
        </p:spPr>
        <p:txBody>
          <a:bodyPr/>
          <a:lstStyle/>
          <a:p>
            <a:endParaRPr lang="en-US"/>
          </a:p>
        </p:txBody>
      </p:sp>
      <p:sp>
        <p:nvSpPr>
          <p:cNvPr id="56" name="Text 54"/>
          <p:cNvSpPr/>
          <p:nvPr/>
        </p:nvSpPr>
        <p:spPr>
          <a:xfrm>
            <a:off x="6422400" y="3495077"/>
            <a:ext cx="2593583" cy="1515245"/>
          </a:xfrm>
          <a:prstGeom prst="rect">
            <a:avLst/>
          </a:prstGeom>
          <a:noFill/>
          <a:ln/>
        </p:spPr>
        <p:txBody>
          <a:bodyPr wrap="square" rtlCol="0" anchor="ctr"/>
          <a:lstStyle/>
          <a:p>
            <a:pPr marL="0" indent="0">
              <a:spcBef>
                <a:spcPts val="500"/>
              </a:spcBef>
              <a:buNone/>
            </a:pPr>
            <a:r>
              <a:rPr lang="en-US" sz="1050">
                <a:solidFill>
                  <a:schemeClr val="accent2">
                    <a:lumMod val="50000"/>
                  </a:schemeClr>
                </a:solidFill>
                <a:latin typeface="IBM Plex Sans" panose="020B0503050203000203" pitchFamily="34" charset="0"/>
                <a:ea typeface="Calibri" pitchFamily="34" charset="-122"/>
                <a:cs typeface="Calibri" pitchFamily="34" charset="-120"/>
              </a:rPr>
              <a:t>Lawful </a:t>
            </a:r>
            <a:r>
              <a:rPr lang="en-US" sz="1050" b="1">
                <a:solidFill>
                  <a:schemeClr val="accent2">
                    <a:lumMod val="50000"/>
                  </a:schemeClr>
                </a:solidFill>
                <a:latin typeface="IBM Plex Sans" panose="020B0503050203000203" pitchFamily="34" charset="0"/>
                <a:ea typeface="Calibri" pitchFamily="34" charset="-122"/>
                <a:cs typeface="Calibri" pitchFamily="34" charset="-120"/>
              </a:rPr>
              <a:t>Permanent</a:t>
            </a:r>
            <a:r>
              <a:rPr lang="en-US" sz="1050">
                <a:solidFill>
                  <a:schemeClr val="accent2">
                    <a:lumMod val="50000"/>
                  </a:schemeClr>
                </a:solidFill>
                <a:latin typeface="IBM Plex Sans" panose="020B0503050203000203" pitchFamily="34" charset="0"/>
                <a:ea typeface="Calibri" pitchFamily="34" charset="-122"/>
                <a:cs typeface="Calibri" pitchFamily="34" charset="-120"/>
              </a:rPr>
              <a:t> Resident (LPR) = green card holder = right to stay permanently.</a:t>
            </a:r>
          </a:p>
          <a:p>
            <a:pPr marL="0" indent="0">
              <a:spcBef>
                <a:spcPts val="500"/>
              </a:spcBef>
              <a:buNone/>
            </a:pPr>
            <a:r>
              <a:rPr lang="en-US" sz="1050">
                <a:solidFill>
                  <a:schemeClr val="accent2">
                    <a:lumMod val="50000"/>
                  </a:schemeClr>
                </a:solidFill>
                <a:latin typeface="IBM Plex Sans" panose="020B0503050203000203" pitchFamily="34" charset="0"/>
                <a:ea typeface="Calibri" pitchFamily="34" charset="-122"/>
                <a:cs typeface="Calibri" pitchFamily="34" charset="-120"/>
              </a:rPr>
              <a:t>Lawfully </a:t>
            </a:r>
            <a:r>
              <a:rPr lang="en-US" sz="1050" b="1">
                <a:solidFill>
                  <a:schemeClr val="accent2">
                    <a:lumMod val="50000"/>
                  </a:schemeClr>
                </a:solidFill>
                <a:latin typeface="IBM Plex Sans" panose="020B0503050203000203" pitchFamily="34" charset="0"/>
                <a:ea typeface="Calibri" pitchFamily="34" charset="-122"/>
                <a:cs typeface="Calibri" pitchFamily="34" charset="-120"/>
              </a:rPr>
              <a:t>present</a:t>
            </a:r>
            <a:r>
              <a:rPr lang="en-US" sz="1050">
                <a:solidFill>
                  <a:schemeClr val="accent2">
                    <a:lumMod val="50000"/>
                  </a:schemeClr>
                </a:solidFill>
                <a:latin typeface="IBM Plex Sans" panose="020B0503050203000203" pitchFamily="34" charset="0"/>
                <a:ea typeface="Calibri" pitchFamily="34" charset="-122"/>
                <a:cs typeface="Calibri" pitchFamily="34" charset="-120"/>
              </a:rPr>
              <a:t> = legal permission right now — not necessarily permanent.</a:t>
            </a:r>
          </a:p>
          <a:p>
            <a:pPr marL="0" indent="0">
              <a:spcBef>
                <a:spcPts val="500"/>
              </a:spcBef>
              <a:buNone/>
            </a:pPr>
            <a:r>
              <a:rPr lang="en-US" sz="1050">
                <a:solidFill>
                  <a:schemeClr val="accent2">
                    <a:lumMod val="50000"/>
                  </a:schemeClr>
                </a:solidFill>
                <a:latin typeface="IBM Plex Sans" panose="020B0503050203000203" pitchFamily="34" charset="0"/>
                <a:ea typeface="Calibri" pitchFamily="34" charset="-122"/>
                <a:cs typeface="Calibri" pitchFamily="34" charset="-120"/>
              </a:rPr>
              <a:t>All LPRs are lawfully present, but not all lawfully present people are LPRs.</a:t>
            </a:r>
            <a:endParaRPr lang="en-US" sz="1050">
              <a:solidFill>
                <a:schemeClr val="accent2">
                  <a:lumMod val="50000"/>
                </a:schemeClr>
              </a:solidFill>
              <a:latin typeface="IBM Plex Sans" panose="020B0503050203000203" pitchFamily="34" charset="0"/>
            </a:endParaRPr>
          </a:p>
        </p:txBody>
      </p:sp>
      <p:sp>
        <p:nvSpPr>
          <p:cNvPr id="57" name="Title 56">
            <a:extLst>
              <a:ext uri="{FF2B5EF4-FFF2-40B4-BE49-F238E27FC236}">
                <a16:creationId xmlns:a16="http://schemas.microsoft.com/office/drawing/2014/main" id="{7CA5D2FF-1DED-6514-2BF1-0F8B0753A61F}"/>
              </a:ext>
            </a:extLst>
          </p:cNvPr>
          <p:cNvSpPr>
            <a:spLocks noGrp="1"/>
          </p:cNvSpPr>
          <p:nvPr>
            <p:ph type="title"/>
          </p:nvPr>
        </p:nvSpPr>
        <p:spPr>
          <a:solidFill>
            <a:schemeClr val="accent4"/>
          </a:solidFill>
        </p:spPr>
        <p:txBody>
          <a:bodyPr/>
          <a:lstStyle/>
          <a:p>
            <a:r>
              <a:rPr lang="en-US"/>
              <a:t>Meet the families</a:t>
            </a:r>
          </a:p>
        </p:txBody>
      </p:sp>
      <p:grpSp>
        <p:nvGrpSpPr>
          <p:cNvPr id="64" name="Group 63">
            <a:extLst>
              <a:ext uri="{FF2B5EF4-FFF2-40B4-BE49-F238E27FC236}">
                <a16:creationId xmlns:a16="http://schemas.microsoft.com/office/drawing/2014/main" id="{0426A684-A00E-C226-F75D-8ABA4EBE79B3}"/>
              </a:ext>
            </a:extLst>
          </p:cNvPr>
          <p:cNvGrpSpPr/>
          <p:nvPr/>
        </p:nvGrpSpPr>
        <p:grpSpPr>
          <a:xfrm>
            <a:off x="6888755" y="3180588"/>
            <a:ext cx="1586496" cy="338554"/>
            <a:chOff x="6851904" y="3236452"/>
            <a:chExt cx="1586496" cy="338554"/>
          </a:xfrm>
        </p:grpSpPr>
        <p:sp>
          <p:nvSpPr>
            <p:cNvPr id="62" name="Rectangle: Rounded Corners 61">
              <a:extLst>
                <a:ext uri="{FF2B5EF4-FFF2-40B4-BE49-F238E27FC236}">
                  <a16:creationId xmlns:a16="http://schemas.microsoft.com/office/drawing/2014/main" id="{018FF6E4-AE5E-DC56-67EB-C66FFBD8A80B}"/>
                </a:ext>
              </a:extLst>
            </p:cNvPr>
            <p:cNvSpPr/>
            <p:nvPr/>
          </p:nvSpPr>
          <p:spPr>
            <a:xfrm>
              <a:off x="6851904" y="3260518"/>
              <a:ext cx="1586496" cy="290423"/>
            </a:xfrm>
            <a:prstGeom prst="roundRect">
              <a:avLst/>
            </a:prstGeom>
            <a:solidFill>
              <a:schemeClr val="accent2"/>
            </a:solid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TextBox 62">
              <a:extLst>
                <a:ext uri="{FF2B5EF4-FFF2-40B4-BE49-F238E27FC236}">
                  <a16:creationId xmlns:a16="http://schemas.microsoft.com/office/drawing/2014/main" id="{5B2609F0-15FD-B5E2-85FE-851C4F9926A6}"/>
                </a:ext>
              </a:extLst>
            </p:cNvPr>
            <p:cNvSpPr txBox="1"/>
            <p:nvPr/>
          </p:nvSpPr>
          <p:spPr>
            <a:xfrm>
              <a:off x="6946752" y="3236452"/>
              <a:ext cx="1396800" cy="338554"/>
            </a:xfrm>
            <a:prstGeom prst="rect">
              <a:avLst/>
            </a:prstGeom>
            <a:noFill/>
          </p:spPr>
          <p:txBody>
            <a:bodyPr wrap="square" rtlCol="0">
              <a:spAutoFit/>
            </a:bodyPr>
            <a:lstStyle/>
            <a:p>
              <a:pPr algn="ctr"/>
              <a:r>
                <a:rPr lang="en-US" sz="1600" b="1">
                  <a:solidFill>
                    <a:schemeClr val="bg1"/>
                  </a:solidFill>
                  <a:latin typeface="Aleo ExtraBold" pitchFamily="2" charset="0"/>
                </a:rPr>
                <a:t>REMEMBER</a:t>
              </a:r>
            </a:p>
          </p:txBody>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4" name="Text 2"/>
          <p:cNvSpPr/>
          <p:nvPr/>
        </p:nvSpPr>
        <p:spPr>
          <a:xfrm>
            <a:off x="365760" y="1166321"/>
            <a:ext cx="8229600" cy="365760"/>
          </a:xfrm>
          <a:prstGeom prst="rect">
            <a:avLst/>
          </a:prstGeom>
          <a:noFill/>
          <a:ln/>
        </p:spPr>
        <p:txBody>
          <a:bodyPr wrap="square" rtlCol="0" anchor="ctr"/>
          <a:lstStyle/>
          <a:p>
            <a:pPr marL="0" indent="0">
              <a:buNone/>
            </a:pPr>
            <a:r>
              <a:rPr lang="en-US" sz="1350" i="1">
                <a:latin typeface="IBM Plex Sans" panose="020B0503050203000203" pitchFamily="34" charset="0"/>
                <a:ea typeface="Calibri" pitchFamily="34" charset="-122"/>
                <a:cs typeface="Calibri" pitchFamily="34" charset="-120"/>
              </a:rPr>
              <a:t>Many families include members with different immigration statuses. Look at each person individually.</a:t>
            </a:r>
            <a:endParaRPr lang="en-US" sz="1350">
              <a:latin typeface="IBM Plex Sans" panose="020B0503050203000203" pitchFamily="34" charset="0"/>
            </a:endParaRPr>
          </a:p>
        </p:txBody>
      </p:sp>
      <p:sp>
        <p:nvSpPr>
          <p:cNvPr id="5" name="Shape 3"/>
          <p:cNvSpPr/>
          <p:nvPr/>
        </p:nvSpPr>
        <p:spPr>
          <a:xfrm>
            <a:off x="461010" y="1658404"/>
            <a:ext cx="8229600" cy="1024128"/>
          </a:xfrm>
          <a:prstGeom prst="roundRect">
            <a:avLst>
              <a:gd name="adj" fmla="val 6897"/>
            </a:avLst>
          </a:prstGeom>
          <a:solidFill>
            <a:srgbClr val="EEF2F8"/>
          </a:solidFill>
          <a:ln w="19050">
            <a:solidFill>
              <a:srgbClr val="1B3A6B"/>
            </a:solidFill>
            <a:prstDash val="solid"/>
          </a:ln>
        </p:spPr>
        <p:txBody>
          <a:bodyPr/>
          <a:lstStyle/>
          <a:p>
            <a:endParaRPr lang="en-US"/>
          </a:p>
        </p:txBody>
      </p:sp>
      <p:sp>
        <p:nvSpPr>
          <p:cNvPr id="6" name="Text 4"/>
          <p:cNvSpPr/>
          <p:nvPr/>
        </p:nvSpPr>
        <p:spPr>
          <a:xfrm>
            <a:off x="532902" y="1740700"/>
            <a:ext cx="3578087" cy="347472"/>
          </a:xfrm>
          <a:prstGeom prst="rect">
            <a:avLst/>
          </a:prstGeom>
          <a:noFill/>
          <a:ln/>
        </p:spPr>
        <p:txBody>
          <a:bodyPr wrap="square" rtlCol="0" anchor="ctr"/>
          <a:lstStyle/>
          <a:p>
            <a:pPr marL="0" indent="0">
              <a:buNone/>
            </a:pPr>
            <a:r>
              <a:rPr lang="en-US" sz="1600" b="1">
                <a:solidFill>
                  <a:srgbClr val="1B3A6B"/>
                </a:solidFill>
                <a:latin typeface="IBM Plex Sans" panose="020B0503050203000203" pitchFamily="34" charset="0"/>
                <a:ea typeface="Calibri" pitchFamily="34" charset="-122"/>
                <a:cs typeface="Calibri" pitchFamily="34" charset="-120"/>
              </a:rPr>
              <a:t>Example Family</a:t>
            </a:r>
            <a:endParaRPr lang="en-US" sz="1600">
              <a:latin typeface="IBM Plex Sans" panose="020B0503050203000203" pitchFamily="34" charset="0"/>
            </a:endParaRPr>
          </a:p>
        </p:txBody>
      </p:sp>
      <p:sp>
        <p:nvSpPr>
          <p:cNvPr id="7" name="Text 5"/>
          <p:cNvSpPr/>
          <p:nvPr/>
        </p:nvSpPr>
        <p:spPr>
          <a:xfrm>
            <a:off x="630388" y="1947539"/>
            <a:ext cx="7964971" cy="731520"/>
          </a:xfrm>
          <a:prstGeom prst="rect">
            <a:avLst/>
          </a:prstGeom>
          <a:noFill/>
          <a:ln/>
        </p:spPr>
        <p:txBody>
          <a:bodyPr wrap="square" rtlCol="0" anchor="ctr"/>
          <a:lstStyle/>
          <a:p>
            <a:pPr marL="0" indent="0">
              <a:buNone/>
            </a:pPr>
            <a:r>
              <a:rPr lang="en-US" sz="1350">
                <a:solidFill>
                  <a:srgbClr val="1E293B"/>
                </a:solidFill>
                <a:latin typeface="IBM Plex Sans" panose="020B0503050203000203" pitchFamily="34" charset="0"/>
                <a:ea typeface="Calibri" pitchFamily="34" charset="-122"/>
                <a:cs typeface="Calibri" pitchFamily="34" charset="-120"/>
              </a:rPr>
              <a:t>Rosa &amp; Miguel are undocumented. Their daughter, Sofia, was born in the U.S. (she is a U.S. citizen).</a:t>
            </a:r>
            <a:r>
              <a:rPr lang="en-US" sz="1350">
                <a:latin typeface="IBM Plex Sans" panose="020B0503050203000203" pitchFamily="34" charset="0"/>
              </a:rPr>
              <a:t> </a:t>
            </a:r>
            <a:r>
              <a:rPr lang="en-US" sz="1350">
                <a:solidFill>
                  <a:srgbClr val="1E293B"/>
                </a:solidFill>
                <a:latin typeface="IBM Plex Sans" panose="020B0503050203000203" pitchFamily="34" charset="0"/>
                <a:ea typeface="Calibri" pitchFamily="34" charset="-122"/>
                <a:cs typeface="Calibri" pitchFamily="34" charset="-120"/>
              </a:rPr>
              <a:t>Sofia is eligible for Medicaid — her parents' status does not affect her eligibility.</a:t>
            </a:r>
            <a:endParaRPr lang="en-US" sz="1350">
              <a:latin typeface="IBM Plex Sans" panose="020B0503050203000203" pitchFamily="34" charset="0"/>
            </a:endParaRPr>
          </a:p>
        </p:txBody>
      </p:sp>
      <p:sp>
        <p:nvSpPr>
          <p:cNvPr id="8" name="Shape 6"/>
          <p:cNvSpPr/>
          <p:nvPr/>
        </p:nvSpPr>
        <p:spPr>
          <a:xfrm>
            <a:off x="567690" y="3139732"/>
            <a:ext cx="2362200" cy="1577340"/>
          </a:xfrm>
          <a:prstGeom prst="roundRect">
            <a:avLst>
              <a:gd name="adj" fmla="val 4444"/>
            </a:avLst>
          </a:prstGeom>
          <a:solidFill>
            <a:srgbClr val="FFFFFF"/>
          </a:solidFill>
          <a:ln w="12700">
            <a:solidFill>
              <a:srgbClr val="E8EDF3"/>
            </a:solidFill>
            <a:prstDash val="solid"/>
          </a:ln>
          <a:effectLst>
            <a:outerShdw blurRad="50800" dist="38100" dir="2700000" algn="tl" rotWithShape="0">
              <a:schemeClr val="tx1">
                <a:alpha val="40000"/>
              </a:schemeClr>
            </a:outerShdw>
          </a:effectLst>
        </p:spPr>
        <p:txBody>
          <a:bodyPr/>
          <a:lstStyle/>
          <a:p>
            <a:endParaRPr lang="en-US"/>
          </a:p>
        </p:txBody>
      </p:sp>
      <p:sp>
        <p:nvSpPr>
          <p:cNvPr id="10" name="Text 8"/>
          <p:cNvSpPr/>
          <p:nvPr/>
        </p:nvSpPr>
        <p:spPr>
          <a:xfrm>
            <a:off x="1028699" y="3140383"/>
            <a:ext cx="3767913" cy="435572"/>
          </a:xfrm>
          <a:prstGeom prst="rect">
            <a:avLst/>
          </a:prstGeom>
          <a:noFill/>
          <a:ln/>
        </p:spPr>
        <p:txBody>
          <a:bodyPr wrap="square" rtlCol="0" anchor="ctr"/>
          <a:lstStyle/>
          <a:p>
            <a:pPr marL="0" indent="0">
              <a:buNone/>
            </a:pPr>
            <a:r>
              <a:rPr lang="en-US" sz="1300" b="1">
                <a:solidFill>
                  <a:srgbClr val="1B3A6B"/>
                </a:solidFill>
                <a:latin typeface="IBM Plex Sans" panose="020B0503050203000203" pitchFamily="34" charset="0"/>
                <a:ea typeface="Calibri" pitchFamily="34" charset="-122"/>
                <a:cs typeface="Calibri" pitchFamily="34" charset="-120"/>
              </a:rPr>
              <a:t>Children first</a:t>
            </a:r>
            <a:endParaRPr lang="en-US" sz="1300">
              <a:latin typeface="IBM Plex Sans" panose="020B0503050203000203" pitchFamily="34" charset="0"/>
            </a:endParaRPr>
          </a:p>
        </p:txBody>
      </p:sp>
      <p:sp>
        <p:nvSpPr>
          <p:cNvPr id="11" name="Text 9"/>
          <p:cNvSpPr/>
          <p:nvPr/>
        </p:nvSpPr>
        <p:spPr>
          <a:xfrm>
            <a:off x="1028700" y="3569500"/>
            <a:ext cx="1901190" cy="1024128"/>
          </a:xfrm>
          <a:prstGeom prst="rect">
            <a:avLst/>
          </a:prstGeom>
          <a:noFill/>
          <a:ln/>
        </p:spPr>
        <p:txBody>
          <a:bodyPr wrap="square" rtlCol="0" anchor="ctr"/>
          <a:lstStyle/>
          <a:p>
            <a:pPr marL="0" indent="0">
              <a:buNone/>
            </a:pPr>
            <a:r>
              <a:rPr lang="en-US" sz="1100">
                <a:solidFill>
                  <a:srgbClr val="64748B"/>
                </a:solidFill>
                <a:latin typeface="IBM Plex Sans" panose="020B0503050203000203" pitchFamily="34" charset="0"/>
                <a:ea typeface="Calibri" pitchFamily="34" charset="-122"/>
                <a:cs typeface="Calibri" pitchFamily="34" charset="-120"/>
              </a:rPr>
              <a:t>Children's eligibility is separate from parents'. Never assume a child is ineligible because of a parent's status.</a:t>
            </a:r>
            <a:endParaRPr lang="en-US" sz="1100">
              <a:latin typeface="IBM Plex Sans" panose="020B0503050203000203" pitchFamily="34" charset="0"/>
            </a:endParaRPr>
          </a:p>
        </p:txBody>
      </p:sp>
      <p:sp>
        <p:nvSpPr>
          <p:cNvPr id="20" name="Title 19">
            <a:extLst>
              <a:ext uri="{FF2B5EF4-FFF2-40B4-BE49-F238E27FC236}">
                <a16:creationId xmlns:a16="http://schemas.microsoft.com/office/drawing/2014/main" id="{86556321-62CD-F353-9A3F-7DF1C645186E}"/>
              </a:ext>
            </a:extLst>
          </p:cNvPr>
          <p:cNvSpPr>
            <a:spLocks noGrp="1"/>
          </p:cNvSpPr>
          <p:nvPr>
            <p:ph type="title"/>
          </p:nvPr>
        </p:nvSpPr>
        <p:spPr>
          <a:xfrm>
            <a:off x="457200" y="53259"/>
            <a:ext cx="5439617" cy="830369"/>
          </a:xfrm>
        </p:spPr>
        <p:txBody>
          <a:bodyPr>
            <a:normAutofit/>
          </a:bodyPr>
          <a:lstStyle/>
          <a:p>
            <a:pPr algn="l"/>
            <a:r>
              <a:rPr lang="en-US" sz="3600" b="1">
                <a:latin typeface="Aleo" pitchFamily="2" charset="0"/>
                <a:ea typeface="Calibri" pitchFamily="34" charset="-122"/>
                <a:cs typeface="Calibri" pitchFamily="34" charset="-120"/>
              </a:rPr>
              <a:t>Mixed-status families</a:t>
            </a:r>
            <a:endParaRPr lang="en-US" sz="3600">
              <a:latin typeface="Aleo" pitchFamily="2" charset="0"/>
            </a:endParaRPr>
          </a:p>
        </p:txBody>
      </p:sp>
      <p:sp>
        <p:nvSpPr>
          <p:cNvPr id="23" name="Oval 22">
            <a:extLst>
              <a:ext uri="{FF2B5EF4-FFF2-40B4-BE49-F238E27FC236}">
                <a16:creationId xmlns:a16="http://schemas.microsoft.com/office/drawing/2014/main" id="{877E0832-2F8F-3F31-64FB-310E55194D33}"/>
              </a:ext>
            </a:extLst>
          </p:cNvPr>
          <p:cNvSpPr/>
          <p:nvPr/>
        </p:nvSpPr>
        <p:spPr>
          <a:xfrm>
            <a:off x="278130" y="3048292"/>
            <a:ext cx="736282" cy="736282"/>
          </a:xfrm>
          <a:prstGeom prst="ellipse">
            <a:avLst/>
          </a:prstGeom>
          <a:solidFill>
            <a:schemeClr val="bg1"/>
          </a:solidFill>
          <a:ln>
            <a:solidFill>
              <a:schemeClr val="bg1"/>
            </a:solidFill>
          </a:ln>
          <a:effectLst>
            <a:outerShdw blurRad="50800" dist="38100" algn="l" rotWithShape="0">
              <a:schemeClr val="tx1">
                <a:alpha val="4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5" name="Graphic 24">
            <a:extLst>
              <a:ext uri="{FF2B5EF4-FFF2-40B4-BE49-F238E27FC236}">
                <a16:creationId xmlns:a16="http://schemas.microsoft.com/office/drawing/2014/main" id="{E4CAA1A4-B09B-5F6A-9C89-45469865EF8A}"/>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54533" y="3139636"/>
            <a:ext cx="508254" cy="508254"/>
          </a:xfrm>
          <a:prstGeom prst="rect">
            <a:avLst/>
          </a:prstGeom>
        </p:spPr>
      </p:pic>
      <p:sp>
        <p:nvSpPr>
          <p:cNvPr id="26" name="Shape 6">
            <a:extLst>
              <a:ext uri="{FF2B5EF4-FFF2-40B4-BE49-F238E27FC236}">
                <a16:creationId xmlns:a16="http://schemas.microsoft.com/office/drawing/2014/main" id="{FC8A21F4-082E-DA87-DD6D-F93598DFC882}"/>
              </a:ext>
            </a:extLst>
          </p:cNvPr>
          <p:cNvSpPr/>
          <p:nvPr/>
        </p:nvSpPr>
        <p:spPr>
          <a:xfrm>
            <a:off x="3390900" y="3139732"/>
            <a:ext cx="2362200" cy="1577340"/>
          </a:xfrm>
          <a:prstGeom prst="roundRect">
            <a:avLst>
              <a:gd name="adj" fmla="val 4444"/>
            </a:avLst>
          </a:prstGeom>
          <a:solidFill>
            <a:srgbClr val="FFFFFF"/>
          </a:solidFill>
          <a:ln w="12700">
            <a:solidFill>
              <a:srgbClr val="E8EDF3"/>
            </a:solidFill>
            <a:prstDash val="solid"/>
          </a:ln>
          <a:effectLst>
            <a:outerShdw blurRad="50800" dist="38100" dir="2700000" algn="tl" rotWithShape="0">
              <a:schemeClr val="tx1">
                <a:alpha val="40000"/>
              </a:schemeClr>
            </a:outerShdw>
          </a:effectLst>
        </p:spPr>
        <p:txBody>
          <a:bodyPr/>
          <a:lstStyle/>
          <a:p>
            <a:endParaRPr lang="en-US"/>
          </a:p>
        </p:txBody>
      </p:sp>
      <p:sp>
        <p:nvSpPr>
          <p:cNvPr id="27" name="Text 8">
            <a:extLst>
              <a:ext uri="{FF2B5EF4-FFF2-40B4-BE49-F238E27FC236}">
                <a16:creationId xmlns:a16="http://schemas.microsoft.com/office/drawing/2014/main" id="{0AB7B79E-CF8F-C134-CB74-30F8E87E8D83}"/>
              </a:ext>
            </a:extLst>
          </p:cNvPr>
          <p:cNvSpPr/>
          <p:nvPr/>
        </p:nvSpPr>
        <p:spPr>
          <a:xfrm>
            <a:off x="3851910" y="3135071"/>
            <a:ext cx="1901190" cy="435572"/>
          </a:xfrm>
          <a:prstGeom prst="rect">
            <a:avLst/>
          </a:prstGeom>
          <a:noFill/>
          <a:ln/>
        </p:spPr>
        <p:txBody>
          <a:bodyPr wrap="square" rtlCol="0" anchor="ctr"/>
          <a:lstStyle/>
          <a:p>
            <a:pPr marL="0" indent="0">
              <a:buNone/>
            </a:pPr>
            <a:r>
              <a:rPr lang="en-US" sz="1300" b="1">
                <a:solidFill>
                  <a:srgbClr val="1B3A6B"/>
                </a:solidFill>
                <a:latin typeface="IBM Plex Sans" panose="020B0503050203000203" pitchFamily="34" charset="0"/>
                <a:ea typeface="Calibri" pitchFamily="34" charset="-122"/>
                <a:cs typeface="Calibri" pitchFamily="34" charset="-120"/>
              </a:rPr>
              <a:t>Apply per person</a:t>
            </a:r>
            <a:endParaRPr lang="en-US" sz="1300">
              <a:latin typeface="IBM Plex Sans" panose="020B0503050203000203" pitchFamily="34" charset="0"/>
            </a:endParaRPr>
          </a:p>
        </p:txBody>
      </p:sp>
      <p:sp>
        <p:nvSpPr>
          <p:cNvPr id="28" name="Text 9">
            <a:extLst>
              <a:ext uri="{FF2B5EF4-FFF2-40B4-BE49-F238E27FC236}">
                <a16:creationId xmlns:a16="http://schemas.microsoft.com/office/drawing/2014/main" id="{52AB86E8-D0ED-6D80-16D0-9F72A681ADD6}"/>
              </a:ext>
            </a:extLst>
          </p:cNvPr>
          <p:cNvSpPr/>
          <p:nvPr/>
        </p:nvSpPr>
        <p:spPr>
          <a:xfrm>
            <a:off x="3851910" y="3569500"/>
            <a:ext cx="1901190" cy="1024128"/>
          </a:xfrm>
          <a:prstGeom prst="rect">
            <a:avLst/>
          </a:prstGeom>
          <a:noFill/>
          <a:ln/>
        </p:spPr>
        <p:txBody>
          <a:bodyPr wrap="square" rtlCol="0" anchor="ctr"/>
          <a:lstStyle/>
          <a:p>
            <a:pPr marL="0" indent="0">
              <a:buNone/>
            </a:pPr>
            <a:r>
              <a:rPr lang="en-US" sz="1100">
                <a:solidFill>
                  <a:srgbClr val="64748B"/>
                </a:solidFill>
                <a:latin typeface="IBM Plex Sans" panose="020B0503050203000203" pitchFamily="34" charset="0"/>
                <a:ea typeface="Calibri" pitchFamily="34" charset="-122"/>
                <a:cs typeface="Calibri" pitchFamily="34" charset="-120"/>
              </a:rPr>
              <a:t>When applying or renewing, eligibility is determined person by person — not by household immigration status.</a:t>
            </a:r>
            <a:endParaRPr lang="en-US" sz="1100">
              <a:latin typeface="IBM Plex Sans" panose="020B0503050203000203" pitchFamily="34" charset="0"/>
            </a:endParaRPr>
          </a:p>
        </p:txBody>
      </p:sp>
      <p:sp>
        <p:nvSpPr>
          <p:cNvPr id="29" name="Oval 28">
            <a:extLst>
              <a:ext uri="{FF2B5EF4-FFF2-40B4-BE49-F238E27FC236}">
                <a16:creationId xmlns:a16="http://schemas.microsoft.com/office/drawing/2014/main" id="{3D48DF65-34A4-DBC0-4D82-5A427AFC4C7F}"/>
              </a:ext>
            </a:extLst>
          </p:cNvPr>
          <p:cNvSpPr/>
          <p:nvPr/>
        </p:nvSpPr>
        <p:spPr>
          <a:xfrm>
            <a:off x="3101340" y="3048292"/>
            <a:ext cx="736282" cy="736282"/>
          </a:xfrm>
          <a:prstGeom prst="ellipse">
            <a:avLst/>
          </a:prstGeom>
          <a:solidFill>
            <a:schemeClr val="bg1"/>
          </a:solidFill>
          <a:ln>
            <a:solidFill>
              <a:schemeClr val="bg1"/>
            </a:solidFill>
          </a:ln>
          <a:effectLst>
            <a:outerShdw blurRad="50800" dist="38100" algn="l" rotWithShape="0">
              <a:schemeClr val="tx1">
                <a:alpha val="4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 name="Graphic 29">
            <a:extLst>
              <a:ext uri="{FF2B5EF4-FFF2-40B4-BE49-F238E27FC236}">
                <a16:creationId xmlns:a16="http://schemas.microsoft.com/office/drawing/2014/main" id="{AC8F5F1B-55CA-BA60-8BC0-53DEB5038C2B}"/>
              </a:ext>
            </a:extLst>
          </p:cNvPr>
          <p:cNvPicPr>
            <a:picLocks noChangeAspect="1"/>
          </p:cNvPicPr>
          <p:nvPr/>
        </p:nvPicPr>
        <p:blipFill>
          <a:blip>
            <a:extLst>
              <a:ext uri="{96DAC541-7B7A-43D3-8B79-37D633B846F1}">
                <asvg:svgBlip xmlns:asvg="http://schemas.microsoft.com/office/drawing/2016/SVG/main" r:embed="rId4"/>
              </a:ext>
            </a:extLst>
          </a:blip>
          <a:srcRect/>
          <a:stretch/>
        </p:blipFill>
        <p:spPr>
          <a:xfrm>
            <a:off x="3235988" y="3139636"/>
            <a:ext cx="508254" cy="508254"/>
          </a:xfrm>
          <a:prstGeom prst="rect">
            <a:avLst/>
          </a:prstGeom>
        </p:spPr>
      </p:pic>
      <p:sp>
        <p:nvSpPr>
          <p:cNvPr id="31" name="Shape 6">
            <a:extLst>
              <a:ext uri="{FF2B5EF4-FFF2-40B4-BE49-F238E27FC236}">
                <a16:creationId xmlns:a16="http://schemas.microsoft.com/office/drawing/2014/main" id="{93FA0108-CF2C-DEE9-FAC2-F138803F24BE}"/>
              </a:ext>
            </a:extLst>
          </p:cNvPr>
          <p:cNvSpPr/>
          <p:nvPr/>
        </p:nvSpPr>
        <p:spPr>
          <a:xfrm>
            <a:off x="6205427" y="3138589"/>
            <a:ext cx="2454702" cy="1577340"/>
          </a:xfrm>
          <a:prstGeom prst="roundRect">
            <a:avLst>
              <a:gd name="adj" fmla="val 4444"/>
            </a:avLst>
          </a:prstGeom>
          <a:solidFill>
            <a:srgbClr val="FFFFFF"/>
          </a:solidFill>
          <a:ln w="12700">
            <a:solidFill>
              <a:srgbClr val="E8EDF3"/>
            </a:solidFill>
            <a:prstDash val="solid"/>
          </a:ln>
          <a:effectLst>
            <a:outerShdw blurRad="50800" dist="38100" dir="2700000" algn="tl" rotWithShape="0">
              <a:schemeClr val="tx1">
                <a:alpha val="40000"/>
              </a:schemeClr>
            </a:outerShdw>
          </a:effectLst>
        </p:spPr>
        <p:txBody>
          <a:bodyPr/>
          <a:lstStyle/>
          <a:p>
            <a:endParaRPr lang="en-US"/>
          </a:p>
        </p:txBody>
      </p:sp>
      <p:sp>
        <p:nvSpPr>
          <p:cNvPr id="32" name="Text 8">
            <a:extLst>
              <a:ext uri="{FF2B5EF4-FFF2-40B4-BE49-F238E27FC236}">
                <a16:creationId xmlns:a16="http://schemas.microsoft.com/office/drawing/2014/main" id="{F504454F-FBB1-FB8E-40C9-5D7A194D0129}"/>
              </a:ext>
            </a:extLst>
          </p:cNvPr>
          <p:cNvSpPr/>
          <p:nvPr/>
        </p:nvSpPr>
        <p:spPr>
          <a:xfrm>
            <a:off x="6666436" y="3133928"/>
            <a:ext cx="1993693" cy="435572"/>
          </a:xfrm>
          <a:prstGeom prst="rect">
            <a:avLst/>
          </a:prstGeom>
          <a:noFill/>
          <a:ln/>
        </p:spPr>
        <p:txBody>
          <a:bodyPr wrap="square" rtlCol="0" anchor="ctr"/>
          <a:lstStyle/>
          <a:p>
            <a:pPr marL="0" indent="0">
              <a:buNone/>
            </a:pPr>
            <a:r>
              <a:rPr lang="en-US" sz="1300" b="1">
                <a:solidFill>
                  <a:srgbClr val="1B3A6B"/>
                </a:solidFill>
                <a:latin typeface="IBM Plex Sans" panose="020B0503050203000203" pitchFamily="34" charset="0"/>
                <a:ea typeface="Calibri" pitchFamily="34" charset="-122"/>
                <a:cs typeface="Calibri" pitchFamily="34" charset="-120"/>
              </a:rPr>
              <a:t>Privacy protects others</a:t>
            </a:r>
            <a:endParaRPr lang="en-US" sz="1300">
              <a:latin typeface="IBM Plex Sans" panose="020B0503050203000203" pitchFamily="34" charset="0"/>
            </a:endParaRPr>
          </a:p>
        </p:txBody>
      </p:sp>
      <p:sp>
        <p:nvSpPr>
          <p:cNvPr id="33" name="Text 9">
            <a:extLst>
              <a:ext uri="{FF2B5EF4-FFF2-40B4-BE49-F238E27FC236}">
                <a16:creationId xmlns:a16="http://schemas.microsoft.com/office/drawing/2014/main" id="{91608ACE-D3AB-7D17-E423-4AB801EF4A8D}"/>
              </a:ext>
            </a:extLst>
          </p:cNvPr>
          <p:cNvSpPr/>
          <p:nvPr/>
        </p:nvSpPr>
        <p:spPr>
          <a:xfrm>
            <a:off x="6666437" y="3568357"/>
            <a:ext cx="1901190" cy="1024128"/>
          </a:xfrm>
          <a:prstGeom prst="rect">
            <a:avLst/>
          </a:prstGeom>
          <a:noFill/>
          <a:ln/>
        </p:spPr>
        <p:txBody>
          <a:bodyPr wrap="square" rtlCol="0" anchor="ctr"/>
          <a:lstStyle/>
          <a:p>
            <a:pPr marL="0" indent="0">
              <a:buNone/>
            </a:pPr>
            <a:r>
              <a:rPr lang="en-US" sz="1100">
                <a:solidFill>
                  <a:srgbClr val="64748B"/>
                </a:solidFill>
                <a:latin typeface="IBM Plex Sans" panose="020B0503050203000203" pitchFamily="34" charset="0"/>
                <a:ea typeface="Calibri" pitchFamily="34" charset="-122"/>
                <a:cs typeface="Calibri" pitchFamily="34" charset="-120"/>
              </a:rPr>
              <a:t>Undocumented parents do NOT need to share their own immigration status when applying for benefits for their children.</a:t>
            </a:r>
            <a:endParaRPr lang="en-US" sz="1100">
              <a:latin typeface="IBM Plex Sans" panose="020B0503050203000203" pitchFamily="34" charset="0"/>
            </a:endParaRPr>
          </a:p>
        </p:txBody>
      </p:sp>
      <p:sp>
        <p:nvSpPr>
          <p:cNvPr id="34" name="Oval 33">
            <a:extLst>
              <a:ext uri="{FF2B5EF4-FFF2-40B4-BE49-F238E27FC236}">
                <a16:creationId xmlns:a16="http://schemas.microsoft.com/office/drawing/2014/main" id="{BC5B07A9-5918-6AD7-313F-493BE875B870}"/>
              </a:ext>
            </a:extLst>
          </p:cNvPr>
          <p:cNvSpPr/>
          <p:nvPr/>
        </p:nvSpPr>
        <p:spPr>
          <a:xfrm>
            <a:off x="5915867" y="3047149"/>
            <a:ext cx="736282" cy="736282"/>
          </a:xfrm>
          <a:prstGeom prst="ellipse">
            <a:avLst/>
          </a:prstGeom>
          <a:solidFill>
            <a:schemeClr val="bg1"/>
          </a:solidFill>
          <a:ln>
            <a:solidFill>
              <a:schemeClr val="bg1"/>
            </a:solidFill>
          </a:ln>
          <a:effectLst>
            <a:outerShdw blurRad="50800" dist="38100" algn="l" rotWithShape="0">
              <a:schemeClr val="tx1">
                <a:alpha val="4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7" name="Graphic 36">
            <a:extLst>
              <a:ext uri="{FF2B5EF4-FFF2-40B4-BE49-F238E27FC236}">
                <a16:creationId xmlns:a16="http://schemas.microsoft.com/office/drawing/2014/main" id="{02E58448-0E3C-1B48-F3E7-180551228E95}"/>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082576" y="3183767"/>
            <a:ext cx="414403" cy="414403"/>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chemeClr val="tx1"/>
        </a:solidFill>
        <a:effectLst/>
      </p:bgPr>
    </p:bg>
    <p:spTree>
      <p:nvGrpSpPr>
        <p:cNvPr id="1" name=""/>
        <p:cNvGrpSpPr/>
        <p:nvPr/>
      </p:nvGrpSpPr>
      <p:grpSpPr>
        <a:xfrm>
          <a:off x="0" y="0"/>
          <a:ext cx="0" cy="0"/>
          <a:chOff x="0" y="0"/>
          <a:chExt cx="0" cy="0"/>
        </a:xfrm>
      </p:grpSpPr>
      <p:sp>
        <p:nvSpPr>
          <p:cNvPr id="3" name="Text 1"/>
          <p:cNvSpPr/>
          <p:nvPr/>
        </p:nvSpPr>
        <p:spPr>
          <a:xfrm>
            <a:off x="640080" y="1188720"/>
            <a:ext cx="7315200" cy="411480"/>
          </a:xfrm>
          <a:prstGeom prst="rect">
            <a:avLst/>
          </a:prstGeom>
          <a:noFill/>
          <a:ln/>
        </p:spPr>
        <p:txBody>
          <a:bodyPr wrap="square" rtlCol="0" anchor="ctr"/>
          <a:lstStyle/>
          <a:p>
            <a:pPr marL="0" indent="0">
              <a:buNone/>
            </a:pPr>
            <a:r>
              <a:rPr lang="en-US" sz="1600" b="1" kern="0" spc="400">
                <a:solidFill>
                  <a:srgbClr val="E8A020"/>
                </a:solidFill>
                <a:latin typeface="IBM Plex Sans" panose="020B0503050203000203" pitchFamily="34" charset="0"/>
                <a:ea typeface="Calibri" pitchFamily="34" charset="-122"/>
                <a:cs typeface="Calibri" pitchFamily="34" charset="-120"/>
              </a:rPr>
              <a:t>SECTION 3</a:t>
            </a:r>
            <a:endParaRPr lang="en-US" sz="1600">
              <a:latin typeface="IBM Plex Sans" panose="020B0503050203000203" pitchFamily="34" charset="0"/>
            </a:endParaRPr>
          </a:p>
        </p:txBody>
      </p:sp>
      <p:sp>
        <p:nvSpPr>
          <p:cNvPr id="4" name="Text 2"/>
          <p:cNvSpPr/>
          <p:nvPr/>
        </p:nvSpPr>
        <p:spPr>
          <a:xfrm>
            <a:off x="640080" y="1600200"/>
            <a:ext cx="7589520" cy="1188720"/>
          </a:xfrm>
          <a:prstGeom prst="rect">
            <a:avLst/>
          </a:prstGeom>
          <a:noFill/>
          <a:ln/>
        </p:spPr>
        <p:txBody>
          <a:bodyPr wrap="square" rtlCol="0" anchor="ctr"/>
          <a:lstStyle/>
          <a:p>
            <a:pPr marL="0" indent="0">
              <a:buNone/>
            </a:pPr>
            <a:r>
              <a:rPr lang="en-US" sz="5000" b="1">
                <a:solidFill>
                  <a:srgbClr val="FFFFFF"/>
                </a:solidFill>
                <a:latin typeface="Aleo" pitchFamily="2" charset="0"/>
                <a:ea typeface="Calibri" pitchFamily="34" charset="-122"/>
                <a:cs typeface="Calibri" pitchFamily="34" charset="-120"/>
              </a:rPr>
              <a:t>What happens &amp; when</a:t>
            </a:r>
            <a:endParaRPr lang="en-US" sz="5000">
              <a:latin typeface="Aleo" pitchFamily="2" charset="0"/>
            </a:endParaRPr>
          </a:p>
        </p:txBody>
      </p:sp>
      <p:sp>
        <p:nvSpPr>
          <p:cNvPr id="5" name="Text 3"/>
          <p:cNvSpPr/>
          <p:nvPr/>
        </p:nvSpPr>
        <p:spPr>
          <a:xfrm>
            <a:off x="640080" y="2834640"/>
            <a:ext cx="7315200" cy="548640"/>
          </a:xfrm>
          <a:prstGeom prst="rect">
            <a:avLst/>
          </a:prstGeom>
          <a:noFill/>
          <a:ln/>
        </p:spPr>
        <p:txBody>
          <a:bodyPr wrap="square" rtlCol="0" anchor="ctr"/>
          <a:lstStyle/>
          <a:p>
            <a:pPr marL="0" indent="0">
              <a:buNone/>
            </a:pPr>
            <a:r>
              <a:rPr lang="en-US" sz="2000" i="1">
                <a:solidFill>
                  <a:srgbClr val="A8C4E0"/>
                </a:solidFill>
                <a:latin typeface="IBM Plex Sans" panose="020B0503050203000203" pitchFamily="34" charset="0"/>
                <a:ea typeface="Calibri" pitchFamily="34" charset="-122"/>
                <a:cs typeface="Calibri" pitchFamily="34" charset="-120"/>
              </a:rPr>
              <a:t>Key dates and the notice process</a:t>
            </a:r>
            <a:endParaRPr lang="en-US" sz="2000">
              <a:latin typeface="IBM Plex Sans" panose="020B0503050203000203" pitchFamily="34"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4" name="Shape 2"/>
          <p:cNvSpPr/>
          <p:nvPr/>
        </p:nvSpPr>
        <p:spPr>
          <a:xfrm>
            <a:off x="109647" y="1601688"/>
            <a:ext cx="8824491" cy="0"/>
          </a:xfrm>
          <a:prstGeom prst="line">
            <a:avLst/>
          </a:prstGeom>
          <a:noFill/>
          <a:ln w="31750">
            <a:solidFill>
              <a:srgbClr val="1B3A6B"/>
            </a:solidFill>
            <a:prstDash val="solid"/>
          </a:ln>
        </p:spPr>
        <p:txBody>
          <a:bodyPr/>
          <a:lstStyle/>
          <a:p>
            <a:endParaRPr lang="en-US">
              <a:latin typeface="IBM Plex Sans" panose="020B0503050203000203" pitchFamily="34" charset="0"/>
            </a:endParaRPr>
          </a:p>
        </p:txBody>
      </p:sp>
      <p:sp>
        <p:nvSpPr>
          <p:cNvPr id="5" name="Shape 3"/>
          <p:cNvSpPr/>
          <p:nvPr/>
        </p:nvSpPr>
        <p:spPr>
          <a:xfrm>
            <a:off x="728701" y="1431433"/>
            <a:ext cx="320040" cy="308030"/>
          </a:xfrm>
          <a:prstGeom prst="ellipse">
            <a:avLst/>
          </a:prstGeom>
          <a:solidFill>
            <a:schemeClr val="accent1"/>
          </a:solidFill>
          <a:ln w="12700">
            <a:noFill/>
            <a:prstDash val="solid"/>
          </a:ln>
        </p:spPr>
        <p:txBody>
          <a:bodyPr/>
          <a:lstStyle/>
          <a:p>
            <a:endParaRPr lang="en-US">
              <a:latin typeface="IBM Plex Sans" panose="020B0503050203000203" pitchFamily="34" charset="0"/>
            </a:endParaRPr>
          </a:p>
        </p:txBody>
      </p:sp>
      <p:sp>
        <p:nvSpPr>
          <p:cNvPr id="6" name="Text 4"/>
          <p:cNvSpPr/>
          <p:nvPr/>
        </p:nvSpPr>
        <p:spPr>
          <a:xfrm>
            <a:off x="157201" y="788970"/>
            <a:ext cx="1463040" cy="572056"/>
          </a:xfrm>
          <a:prstGeom prst="rect">
            <a:avLst/>
          </a:prstGeom>
          <a:noFill/>
          <a:ln/>
        </p:spPr>
        <p:txBody>
          <a:bodyPr wrap="square" rtlCol="0" anchor="ctr"/>
          <a:lstStyle/>
          <a:p>
            <a:pPr marL="0" indent="0" algn="ctr">
              <a:buNone/>
            </a:pPr>
            <a:r>
              <a:rPr lang="en-US" b="1">
                <a:solidFill>
                  <a:schemeClr val="accent1">
                    <a:lumMod val="75000"/>
                  </a:schemeClr>
                </a:solidFill>
                <a:latin typeface="IBM Plex Sans" panose="020B0503050203000203" pitchFamily="34" charset="0"/>
                <a:ea typeface="Calibri" pitchFamily="34" charset="-122"/>
                <a:cs typeface="Calibri" pitchFamily="34" charset="-120"/>
              </a:rPr>
              <a:t>July</a:t>
            </a:r>
            <a:endParaRPr lang="en-US">
              <a:solidFill>
                <a:schemeClr val="accent1">
                  <a:lumMod val="75000"/>
                </a:schemeClr>
              </a:solidFill>
              <a:latin typeface="IBM Plex Sans" panose="020B0503050203000203" pitchFamily="34" charset="0"/>
            </a:endParaRPr>
          </a:p>
          <a:p>
            <a:pPr marL="0" indent="0" algn="ctr">
              <a:buNone/>
            </a:pPr>
            <a:r>
              <a:rPr lang="en-US" b="1">
                <a:solidFill>
                  <a:schemeClr val="accent1">
                    <a:lumMod val="75000"/>
                  </a:schemeClr>
                </a:solidFill>
                <a:latin typeface="IBM Plex Sans" panose="020B0503050203000203" pitchFamily="34" charset="0"/>
                <a:ea typeface="Calibri" pitchFamily="34" charset="-122"/>
                <a:cs typeface="Calibri" pitchFamily="34" charset="-120"/>
              </a:rPr>
              <a:t>2026</a:t>
            </a:r>
            <a:endParaRPr lang="en-US">
              <a:solidFill>
                <a:schemeClr val="accent1">
                  <a:lumMod val="75000"/>
                </a:schemeClr>
              </a:solidFill>
              <a:latin typeface="IBM Plex Sans" panose="020B0503050203000203" pitchFamily="34" charset="0"/>
            </a:endParaRPr>
          </a:p>
        </p:txBody>
      </p:sp>
      <p:sp>
        <p:nvSpPr>
          <p:cNvPr id="7" name="Shape 5"/>
          <p:cNvSpPr/>
          <p:nvPr/>
        </p:nvSpPr>
        <p:spPr>
          <a:xfrm>
            <a:off x="138375" y="1845072"/>
            <a:ext cx="1500693" cy="2428036"/>
          </a:xfrm>
          <a:prstGeom prst="roundRect">
            <a:avLst>
              <a:gd name="adj" fmla="val 4286"/>
            </a:avLst>
          </a:prstGeom>
          <a:solidFill>
            <a:srgbClr val="FFFFFF"/>
          </a:solidFill>
          <a:ln w="12700">
            <a:solidFill>
              <a:srgbClr val="E8EDF3"/>
            </a:solidFill>
            <a:prstDash val="solid"/>
          </a:ln>
          <a:effectLst>
            <a:outerShdw blurRad="101600" dist="38100" dir="2700000" algn="bl" rotWithShape="0">
              <a:srgbClr val="000000">
                <a:alpha val="10000"/>
              </a:srgbClr>
            </a:outerShdw>
          </a:effectLst>
        </p:spPr>
        <p:txBody>
          <a:bodyPr/>
          <a:lstStyle/>
          <a:p>
            <a:r>
              <a:rPr lang="en-US">
                <a:latin typeface="IBM Plex Sans" panose="020B0503050203000203" pitchFamily="34" charset="0"/>
              </a:rPr>
              <a:t> </a:t>
            </a:r>
          </a:p>
        </p:txBody>
      </p:sp>
      <p:sp>
        <p:nvSpPr>
          <p:cNvPr id="8" name="Shape 6"/>
          <p:cNvSpPr/>
          <p:nvPr/>
        </p:nvSpPr>
        <p:spPr>
          <a:xfrm>
            <a:off x="138375" y="1845073"/>
            <a:ext cx="1500693" cy="352034"/>
          </a:xfrm>
          <a:prstGeom prst="rect">
            <a:avLst/>
          </a:prstGeom>
          <a:solidFill>
            <a:schemeClr val="accent1"/>
          </a:solidFill>
          <a:ln w="12700">
            <a:noFill/>
            <a:prstDash val="solid"/>
          </a:ln>
        </p:spPr>
        <p:txBody>
          <a:bodyPr/>
          <a:lstStyle/>
          <a:p>
            <a:endParaRPr lang="en-US">
              <a:latin typeface="IBM Plex Sans" panose="020B0503050203000203" pitchFamily="34" charset="0"/>
            </a:endParaRPr>
          </a:p>
        </p:txBody>
      </p:sp>
      <p:sp>
        <p:nvSpPr>
          <p:cNvPr id="9" name="Text 7"/>
          <p:cNvSpPr/>
          <p:nvPr/>
        </p:nvSpPr>
        <p:spPr>
          <a:xfrm>
            <a:off x="184095" y="1845073"/>
            <a:ext cx="1409253" cy="352034"/>
          </a:xfrm>
          <a:prstGeom prst="rect">
            <a:avLst/>
          </a:prstGeom>
          <a:noFill/>
          <a:ln/>
        </p:spPr>
        <p:txBody>
          <a:bodyPr wrap="square" rtlCol="0" anchor="ctr"/>
          <a:lstStyle/>
          <a:p>
            <a:pPr marL="0" indent="0">
              <a:buNone/>
            </a:pPr>
            <a:r>
              <a:rPr lang="en-US" sz="1200" b="1">
                <a:solidFill>
                  <a:srgbClr val="FFFFFF"/>
                </a:solidFill>
                <a:latin typeface="IBM Plex Sans" panose="020B0503050203000203" pitchFamily="34" charset="0"/>
                <a:ea typeface="Calibri" pitchFamily="34" charset="-122"/>
                <a:cs typeface="Calibri" pitchFamily="34" charset="-120"/>
              </a:rPr>
              <a:t>Initial letter sent</a:t>
            </a:r>
            <a:endParaRPr lang="en-US" sz="1200">
              <a:latin typeface="IBM Plex Sans" panose="020B0503050203000203" pitchFamily="34" charset="0"/>
            </a:endParaRPr>
          </a:p>
        </p:txBody>
      </p:sp>
      <p:sp>
        <p:nvSpPr>
          <p:cNvPr id="10" name="Text 8"/>
          <p:cNvSpPr/>
          <p:nvPr/>
        </p:nvSpPr>
        <p:spPr>
          <a:xfrm>
            <a:off x="184095" y="2258714"/>
            <a:ext cx="1409253" cy="2014394"/>
          </a:xfrm>
          <a:prstGeom prst="rect">
            <a:avLst/>
          </a:prstGeom>
          <a:noFill/>
          <a:ln/>
        </p:spPr>
        <p:txBody>
          <a:bodyPr wrap="square" lIns="91440" tIns="45720" rIns="91440" bIns="45720" rtlCol="0" anchor="t"/>
          <a:lstStyle/>
          <a:p>
            <a:r>
              <a:rPr lang="en-US" sz="1050">
                <a:solidFill>
                  <a:srgbClr val="1E293B"/>
                </a:solidFill>
                <a:latin typeface="IBM Plex Sans"/>
                <a:ea typeface="Calibri"/>
                <a:cs typeface="Calibri"/>
              </a:rPr>
              <a:t>NJ FamilyCare (Medicaid) sends letters to immigrants whose eligibility they cannot verify. Letter says: you may lose coverage Oct 1 — send your documents asap to avoid losing coverage.</a:t>
            </a:r>
            <a:endParaRPr lang="en-US" sz="1050">
              <a:solidFill>
                <a:srgbClr val="1E293B"/>
              </a:solidFill>
              <a:latin typeface="IBM Plex Sans" panose="020B0503050203000203" pitchFamily="34" charset="0"/>
              <a:ea typeface="Calibri"/>
              <a:cs typeface="Calibri"/>
            </a:endParaRPr>
          </a:p>
        </p:txBody>
      </p:sp>
      <p:grpSp>
        <p:nvGrpSpPr>
          <p:cNvPr id="3" name="Group 2">
            <a:extLst>
              <a:ext uri="{FF2B5EF4-FFF2-40B4-BE49-F238E27FC236}">
                <a16:creationId xmlns:a16="http://schemas.microsoft.com/office/drawing/2014/main" id="{455ABA4D-447E-D54F-9866-7409C0F58BBB}"/>
              </a:ext>
            </a:extLst>
          </p:cNvPr>
          <p:cNvGrpSpPr/>
          <p:nvPr/>
        </p:nvGrpSpPr>
        <p:grpSpPr>
          <a:xfrm>
            <a:off x="1832076" y="778728"/>
            <a:ext cx="1825524" cy="3119171"/>
            <a:chOff x="2586959" y="1104877"/>
            <a:chExt cx="1502446" cy="3119171"/>
          </a:xfrm>
        </p:grpSpPr>
        <p:sp>
          <p:nvSpPr>
            <p:cNvPr id="11" name="Shape 9"/>
            <p:cNvSpPr/>
            <p:nvPr/>
          </p:nvSpPr>
          <p:spPr>
            <a:xfrm>
              <a:off x="3179038" y="1772389"/>
              <a:ext cx="320040" cy="320040"/>
            </a:xfrm>
            <a:prstGeom prst="ellipse">
              <a:avLst/>
            </a:prstGeom>
            <a:solidFill>
              <a:schemeClr val="accent3"/>
            </a:solidFill>
            <a:ln w="12700">
              <a:noFill/>
              <a:prstDash val="solid"/>
            </a:ln>
          </p:spPr>
          <p:txBody>
            <a:bodyPr/>
            <a:lstStyle/>
            <a:p>
              <a:endParaRPr lang="en-US">
                <a:latin typeface="IBM Plex Sans" panose="020B0503050203000203" pitchFamily="34" charset="0"/>
              </a:endParaRPr>
            </a:p>
          </p:txBody>
        </p:sp>
        <p:sp>
          <p:nvSpPr>
            <p:cNvPr id="12" name="Text 10"/>
            <p:cNvSpPr/>
            <p:nvPr/>
          </p:nvSpPr>
          <p:spPr>
            <a:xfrm>
              <a:off x="2607538" y="1104877"/>
              <a:ext cx="1463040" cy="594360"/>
            </a:xfrm>
            <a:prstGeom prst="rect">
              <a:avLst/>
            </a:prstGeom>
            <a:noFill/>
            <a:ln/>
          </p:spPr>
          <p:txBody>
            <a:bodyPr wrap="square" rtlCol="0" anchor="ctr"/>
            <a:lstStyle/>
            <a:p>
              <a:pPr marL="0" indent="0" algn="ctr">
                <a:buNone/>
              </a:pPr>
              <a:r>
                <a:rPr lang="en-US" b="1">
                  <a:solidFill>
                    <a:schemeClr val="accent3">
                      <a:lumMod val="75000"/>
                    </a:schemeClr>
                  </a:solidFill>
                  <a:latin typeface="IBM Plex Sans" panose="020B0503050203000203" pitchFamily="34" charset="0"/>
                  <a:ea typeface="Calibri" pitchFamily="34" charset="-122"/>
                  <a:cs typeface="Calibri" pitchFamily="34" charset="-120"/>
                </a:rPr>
                <a:t>July–Sep</a:t>
              </a:r>
              <a:endParaRPr lang="en-US">
                <a:solidFill>
                  <a:schemeClr val="accent3">
                    <a:lumMod val="75000"/>
                  </a:schemeClr>
                </a:solidFill>
                <a:latin typeface="IBM Plex Sans" panose="020B0503050203000203" pitchFamily="34" charset="0"/>
              </a:endParaRPr>
            </a:p>
            <a:p>
              <a:pPr marL="0" indent="0" algn="ctr">
                <a:buNone/>
              </a:pPr>
              <a:r>
                <a:rPr lang="en-US" b="1">
                  <a:solidFill>
                    <a:schemeClr val="accent3">
                      <a:lumMod val="75000"/>
                    </a:schemeClr>
                  </a:solidFill>
                  <a:latin typeface="IBM Plex Sans" panose="020B0503050203000203" pitchFamily="34" charset="0"/>
                  <a:ea typeface="Calibri" pitchFamily="34" charset="-122"/>
                  <a:cs typeface="Calibri" pitchFamily="34" charset="-120"/>
                </a:rPr>
                <a:t>2026</a:t>
              </a:r>
              <a:endParaRPr lang="en-US">
                <a:solidFill>
                  <a:schemeClr val="accent3">
                    <a:lumMod val="75000"/>
                  </a:schemeClr>
                </a:solidFill>
                <a:latin typeface="IBM Plex Sans" panose="020B0503050203000203" pitchFamily="34" charset="0"/>
              </a:endParaRPr>
            </a:p>
          </p:txBody>
        </p:sp>
        <p:sp>
          <p:nvSpPr>
            <p:cNvPr id="13" name="Shape 11"/>
            <p:cNvSpPr/>
            <p:nvPr/>
          </p:nvSpPr>
          <p:spPr>
            <a:xfrm>
              <a:off x="2586959" y="2247877"/>
              <a:ext cx="1502446" cy="1976171"/>
            </a:xfrm>
            <a:prstGeom prst="roundRect">
              <a:avLst>
                <a:gd name="adj" fmla="val 4286"/>
              </a:avLst>
            </a:prstGeom>
            <a:solidFill>
              <a:srgbClr val="FFFFFF"/>
            </a:solidFill>
            <a:ln w="12700">
              <a:solidFill>
                <a:srgbClr val="E8EDF3"/>
              </a:solidFill>
              <a:prstDash val="solid"/>
            </a:ln>
            <a:effectLst>
              <a:outerShdw blurRad="101600" dist="38100" dir="2700000" algn="bl" rotWithShape="0">
                <a:srgbClr val="000000">
                  <a:alpha val="10000"/>
                </a:srgbClr>
              </a:outerShdw>
            </a:effectLst>
          </p:spPr>
          <p:txBody>
            <a:bodyPr/>
            <a:lstStyle/>
            <a:p>
              <a:endParaRPr lang="en-US">
                <a:latin typeface="IBM Plex Sans" panose="020B0503050203000203" pitchFamily="34" charset="0"/>
              </a:endParaRPr>
            </a:p>
          </p:txBody>
        </p:sp>
        <p:sp>
          <p:nvSpPr>
            <p:cNvPr id="14" name="Shape 12"/>
            <p:cNvSpPr/>
            <p:nvPr/>
          </p:nvSpPr>
          <p:spPr>
            <a:xfrm>
              <a:off x="2588712" y="2202156"/>
              <a:ext cx="1500693" cy="460705"/>
            </a:xfrm>
            <a:prstGeom prst="rect">
              <a:avLst/>
            </a:prstGeom>
            <a:solidFill>
              <a:schemeClr val="accent3"/>
            </a:solidFill>
            <a:ln w="12700">
              <a:noFill/>
              <a:prstDash val="solid"/>
            </a:ln>
          </p:spPr>
          <p:txBody>
            <a:bodyPr/>
            <a:lstStyle/>
            <a:p>
              <a:endParaRPr lang="en-US">
                <a:latin typeface="IBM Plex Sans" panose="020B0503050203000203" pitchFamily="34" charset="0"/>
              </a:endParaRPr>
            </a:p>
          </p:txBody>
        </p:sp>
        <p:sp>
          <p:nvSpPr>
            <p:cNvPr id="15" name="Text 13"/>
            <p:cNvSpPr/>
            <p:nvPr/>
          </p:nvSpPr>
          <p:spPr>
            <a:xfrm>
              <a:off x="2588712" y="2171220"/>
              <a:ext cx="1500693" cy="460705"/>
            </a:xfrm>
            <a:prstGeom prst="rect">
              <a:avLst/>
            </a:prstGeom>
            <a:noFill/>
            <a:ln/>
          </p:spPr>
          <p:txBody>
            <a:bodyPr wrap="square" rtlCol="0" anchor="ctr"/>
            <a:lstStyle/>
            <a:p>
              <a:pPr marL="0" indent="0">
                <a:buNone/>
              </a:pPr>
              <a:r>
                <a:rPr lang="en-US" sz="1200" b="1">
                  <a:solidFill>
                    <a:srgbClr val="FFFFFF"/>
                  </a:solidFill>
                  <a:latin typeface="IBM Plex Sans" panose="020B0503050203000203" pitchFamily="34" charset="0"/>
                  <a:ea typeface="Calibri" pitchFamily="34" charset="-122"/>
                  <a:cs typeface="Calibri" pitchFamily="34" charset="-120"/>
                </a:rPr>
                <a:t>Document review &amp; outcome letter sent</a:t>
              </a:r>
              <a:endParaRPr lang="en-US" sz="1200">
                <a:latin typeface="IBM Plex Sans" panose="020B0503050203000203" pitchFamily="34" charset="0"/>
              </a:endParaRPr>
            </a:p>
          </p:txBody>
        </p:sp>
        <p:sp>
          <p:nvSpPr>
            <p:cNvPr id="16" name="Text 14"/>
            <p:cNvSpPr/>
            <p:nvPr/>
          </p:nvSpPr>
          <p:spPr>
            <a:xfrm>
              <a:off x="2634432" y="2631925"/>
              <a:ext cx="1409253" cy="1500712"/>
            </a:xfrm>
            <a:prstGeom prst="rect">
              <a:avLst/>
            </a:prstGeom>
            <a:noFill/>
            <a:ln/>
          </p:spPr>
          <p:txBody>
            <a:bodyPr wrap="square" rtlCol="0" anchor="t"/>
            <a:lstStyle/>
            <a:p>
              <a:pPr marL="0" indent="0">
                <a:buNone/>
              </a:pPr>
              <a:endParaRPr lang="en-US" sz="1050">
                <a:latin typeface="IBM Plex Sans" panose="020B0503050203000203" pitchFamily="34" charset="0"/>
              </a:endParaRPr>
            </a:p>
          </p:txBody>
        </p:sp>
      </p:grpSp>
      <p:sp>
        <p:nvSpPr>
          <p:cNvPr id="17" name="Shape 15"/>
          <p:cNvSpPr/>
          <p:nvPr/>
        </p:nvSpPr>
        <p:spPr>
          <a:xfrm>
            <a:off x="4385381" y="1436563"/>
            <a:ext cx="320040" cy="320040"/>
          </a:xfrm>
          <a:prstGeom prst="ellipse">
            <a:avLst/>
          </a:prstGeom>
          <a:solidFill>
            <a:schemeClr val="tx2"/>
          </a:solidFill>
          <a:ln w="12700">
            <a:noFill/>
            <a:prstDash val="solid"/>
          </a:ln>
        </p:spPr>
        <p:txBody>
          <a:bodyPr/>
          <a:lstStyle/>
          <a:p>
            <a:endParaRPr lang="en-US">
              <a:latin typeface="IBM Plex Sans" panose="020B0503050203000203" pitchFamily="34" charset="0"/>
            </a:endParaRPr>
          </a:p>
        </p:txBody>
      </p:sp>
      <p:sp>
        <p:nvSpPr>
          <p:cNvPr id="18" name="Text 16"/>
          <p:cNvSpPr/>
          <p:nvPr/>
        </p:nvSpPr>
        <p:spPr>
          <a:xfrm>
            <a:off x="3813881" y="769051"/>
            <a:ext cx="1463040" cy="594360"/>
          </a:xfrm>
          <a:prstGeom prst="rect">
            <a:avLst/>
          </a:prstGeom>
          <a:noFill/>
          <a:ln/>
        </p:spPr>
        <p:txBody>
          <a:bodyPr wrap="square" rtlCol="0" anchor="ctr"/>
          <a:lstStyle/>
          <a:p>
            <a:pPr marL="0" indent="0" algn="ctr">
              <a:buNone/>
            </a:pPr>
            <a:r>
              <a:rPr lang="en-US" b="1">
                <a:solidFill>
                  <a:schemeClr val="tx2">
                    <a:lumMod val="75000"/>
                  </a:schemeClr>
                </a:solidFill>
                <a:latin typeface="IBM Plex Sans" panose="020B0503050203000203" pitchFamily="34" charset="0"/>
                <a:ea typeface="Calibri" pitchFamily="34" charset="-122"/>
                <a:cs typeface="Calibri" pitchFamily="34" charset="-120"/>
              </a:rPr>
              <a:t>Mid-Sep</a:t>
            </a:r>
            <a:endParaRPr lang="en-US">
              <a:solidFill>
                <a:schemeClr val="tx2">
                  <a:lumMod val="75000"/>
                </a:schemeClr>
              </a:solidFill>
              <a:latin typeface="IBM Plex Sans" panose="020B0503050203000203" pitchFamily="34" charset="0"/>
            </a:endParaRPr>
          </a:p>
          <a:p>
            <a:pPr marL="0" indent="0" algn="ctr">
              <a:buNone/>
            </a:pPr>
            <a:r>
              <a:rPr lang="en-US" b="1">
                <a:solidFill>
                  <a:schemeClr val="tx2">
                    <a:lumMod val="75000"/>
                  </a:schemeClr>
                </a:solidFill>
                <a:latin typeface="IBM Plex Sans" panose="020B0503050203000203" pitchFamily="34" charset="0"/>
                <a:ea typeface="Calibri" pitchFamily="34" charset="-122"/>
                <a:cs typeface="Calibri" pitchFamily="34" charset="-120"/>
              </a:rPr>
              <a:t>2026</a:t>
            </a:r>
            <a:endParaRPr lang="en-US">
              <a:solidFill>
                <a:schemeClr val="tx2">
                  <a:lumMod val="75000"/>
                </a:schemeClr>
              </a:solidFill>
              <a:latin typeface="IBM Plex Sans" panose="020B0503050203000203" pitchFamily="34" charset="0"/>
            </a:endParaRPr>
          </a:p>
        </p:txBody>
      </p:sp>
      <p:sp>
        <p:nvSpPr>
          <p:cNvPr id="19" name="Shape 17"/>
          <p:cNvSpPr/>
          <p:nvPr/>
        </p:nvSpPr>
        <p:spPr>
          <a:xfrm>
            <a:off x="3778388" y="1866330"/>
            <a:ext cx="1890794" cy="2470876"/>
          </a:xfrm>
          <a:prstGeom prst="roundRect">
            <a:avLst>
              <a:gd name="adj" fmla="val 4286"/>
            </a:avLst>
          </a:prstGeom>
          <a:solidFill>
            <a:srgbClr val="FFFFFF"/>
          </a:solidFill>
          <a:ln w="12700">
            <a:solidFill>
              <a:srgbClr val="E8EDF3"/>
            </a:solidFill>
            <a:prstDash val="solid"/>
          </a:ln>
          <a:effectLst>
            <a:outerShdw blurRad="101600" dist="38100" dir="2700000" algn="bl" rotWithShape="0">
              <a:srgbClr val="000000">
                <a:alpha val="10000"/>
              </a:srgbClr>
            </a:outerShdw>
          </a:effectLst>
        </p:spPr>
        <p:txBody>
          <a:bodyPr/>
          <a:lstStyle/>
          <a:p>
            <a:endParaRPr lang="en-US">
              <a:latin typeface="IBM Plex Sans" panose="020B0503050203000203" pitchFamily="34" charset="0"/>
            </a:endParaRPr>
          </a:p>
        </p:txBody>
      </p:sp>
      <p:sp>
        <p:nvSpPr>
          <p:cNvPr id="20" name="Shape 18"/>
          <p:cNvSpPr/>
          <p:nvPr/>
        </p:nvSpPr>
        <p:spPr>
          <a:xfrm>
            <a:off x="3778388" y="1866331"/>
            <a:ext cx="1890794" cy="365760"/>
          </a:xfrm>
          <a:prstGeom prst="rect">
            <a:avLst/>
          </a:prstGeom>
          <a:solidFill>
            <a:schemeClr val="tx2"/>
          </a:solidFill>
          <a:ln w="12700">
            <a:noFill/>
            <a:prstDash val="solid"/>
          </a:ln>
        </p:spPr>
        <p:txBody>
          <a:bodyPr/>
          <a:lstStyle/>
          <a:p>
            <a:endParaRPr lang="en-US">
              <a:latin typeface="IBM Plex Sans" panose="020B0503050203000203" pitchFamily="34" charset="0"/>
            </a:endParaRPr>
          </a:p>
        </p:txBody>
      </p:sp>
      <p:sp>
        <p:nvSpPr>
          <p:cNvPr id="21" name="Text 19"/>
          <p:cNvSpPr/>
          <p:nvPr/>
        </p:nvSpPr>
        <p:spPr>
          <a:xfrm>
            <a:off x="3831631" y="1866331"/>
            <a:ext cx="1654771" cy="365760"/>
          </a:xfrm>
          <a:prstGeom prst="rect">
            <a:avLst/>
          </a:prstGeom>
          <a:noFill/>
          <a:ln/>
        </p:spPr>
        <p:txBody>
          <a:bodyPr wrap="square" rtlCol="0" anchor="ctr"/>
          <a:lstStyle/>
          <a:p>
            <a:pPr marL="0" indent="0">
              <a:buNone/>
            </a:pPr>
            <a:r>
              <a:rPr lang="en-US" sz="1200" b="1">
                <a:solidFill>
                  <a:srgbClr val="FFFFFF"/>
                </a:solidFill>
                <a:latin typeface="IBM Plex Sans" panose="020B0503050203000203" pitchFamily="34" charset="0"/>
                <a:ea typeface="Calibri" pitchFamily="34" charset="-122"/>
                <a:cs typeface="Calibri" pitchFamily="34" charset="-120"/>
              </a:rPr>
              <a:t>Final notice/</a:t>
            </a:r>
            <a:br>
              <a:rPr lang="en-US" sz="1200" b="1">
                <a:solidFill>
                  <a:srgbClr val="FFFFFF"/>
                </a:solidFill>
                <a:latin typeface="IBM Plex Sans" panose="020B0503050203000203" pitchFamily="34" charset="0"/>
                <a:ea typeface="Calibri" pitchFamily="34" charset="-122"/>
                <a:cs typeface="Calibri" pitchFamily="34" charset="-120"/>
              </a:rPr>
            </a:br>
            <a:r>
              <a:rPr lang="en-US" sz="1200" b="1">
                <a:solidFill>
                  <a:srgbClr val="FFFFFF"/>
                </a:solidFill>
                <a:latin typeface="IBM Plex Sans" panose="020B0503050203000203" pitchFamily="34" charset="0"/>
                <a:ea typeface="Calibri" pitchFamily="34" charset="-122"/>
                <a:cs typeface="Calibri" pitchFamily="34" charset="-120"/>
              </a:rPr>
              <a:t>Non-response letter</a:t>
            </a:r>
            <a:endParaRPr lang="en-US" sz="1200">
              <a:latin typeface="IBM Plex Sans" panose="020B0503050203000203" pitchFamily="34" charset="0"/>
            </a:endParaRPr>
          </a:p>
        </p:txBody>
      </p:sp>
      <p:sp>
        <p:nvSpPr>
          <p:cNvPr id="22" name="Text 20"/>
          <p:cNvSpPr/>
          <p:nvPr/>
        </p:nvSpPr>
        <p:spPr>
          <a:xfrm>
            <a:off x="3840774" y="2296099"/>
            <a:ext cx="1724811" cy="1546402"/>
          </a:xfrm>
          <a:prstGeom prst="rect">
            <a:avLst/>
          </a:prstGeom>
          <a:noFill/>
          <a:ln/>
        </p:spPr>
        <p:txBody>
          <a:bodyPr wrap="square" rtlCol="0" anchor="t"/>
          <a:lstStyle/>
          <a:p>
            <a:pPr marL="0" indent="0">
              <a:buNone/>
            </a:pPr>
            <a:r>
              <a:rPr lang="en-US" sz="1050">
                <a:solidFill>
                  <a:srgbClr val="1E293B"/>
                </a:solidFill>
                <a:latin typeface="IBM Plex Sans" panose="020B0503050203000203" pitchFamily="34" charset="0"/>
                <a:ea typeface="Calibri" pitchFamily="34" charset="-122"/>
                <a:cs typeface="Calibri" pitchFamily="34" charset="-120"/>
              </a:rPr>
              <a:t>People who didn't respond get a final termination notice/non-response letter. It includes info on how to appeal. </a:t>
            </a:r>
          </a:p>
          <a:p>
            <a:pPr marL="0" indent="0">
              <a:buNone/>
            </a:pPr>
            <a:endParaRPr lang="en-US" sz="1050">
              <a:solidFill>
                <a:srgbClr val="1E293B"/>
              </a:solidFill>
              <a:latin typeface="IBM Plex Sans" panose="020B0503050203000203" pitchFamily="34" charset="0"/>
              <a:ea typeface="Calibri" pitchFamily="34" charset="-122"/>
              <a:cs typeface="Calibri" pitchFamily="34" charset="-120"/>
            </a:endParaRPr>
          </a:p>
          <a:p>
            <a:pPr marL="0" indent="0">
              <a:buNone/>
            </a:pPr>
            <a:r>
              <a:rPr lang="en-US" sz="1050">
                <a:solidFill>
                  <a:srgbClr val="1E293B"/>
                </a:solidFill>
                <a:latin typeface="IBM Plex Sans" panose="020B0503050203000203" pitchFamily="34" charset="0"/>
                <a:ea typeface="Calibri" pitchFamily="34" charset="-122"/>
                <a:cs typeface="Calibri" pitchFamily="34" charset="-120"/>
              </a:rPr>
              <a:t>Note: up to 90 extra days if more time needed to appeal.</a:t>
            </a:r>
            <a:endParaRPr lang="en-US" sz="1050">
              <a:latin typeface="IBM Plex Sans" panose="020B0503050203000203" pitchFamily="34" charset="0"/>
            </a:endParaRPr>
          </a:p>
        </p:txBody>
      </p:sp>
      <p:grpSp>
        <p:nvGrpSpPr>
          <p:cNvPr id="32" name="Group 31">
            <a:extLst>
              <a:ext uri="{FF2B5EF4-FFF2-40B4-BE49-F238E27FC236}">
                <a16:creationId xmlns:a16="http://schemas.microsoft.com/office/drawing/2014/main" id="{2605A0DF-830A-4FE7-16F9-36F039CB3953}"/>
              </a:ext>
            </a:extLst>
          </p:cNvPr>
          <p:cNvGrpSpPr/>
          <p:nvPr/>
        </p:nvGrpSpPr>
        <p:grpSpPr>
          <a:xfrm>
            <a:off x="5762739" y="769051"/>
            <a:ext cx="1500693" cy="3406228"/>
            <a:chOff x="6886392" y="1104877"/>
            <a:chExt cx="1500693" cy="3406228"/>
          </a:xfrm>
        </p:grpSpPr>
        <p:sp>
          <p:nvSpPr>
            <p:cNvPr id="23" name="Shape 21"/>
            <p:cNvSpPr/>
            <p:nvPr/>
          </p:nvSpPr>
          <p:spPr>
            <a:xfrm>
              <a:off x="7476718" y="1772389"/>
              <a:ext cx="320040" cy="320040"/>
            </a:xfrm>
            <a:prstGeom prst="ellipse">
              <a:avLst/>
            </a:prstGeom>
            <a:solidFill>
              <a:schemeClr val="accent2"/>
            </a:solidFill>
            <a:ln w="12700">
              <a:noFill/>
              <a:prstDash val="solid"/>
            </a:ln>
          </p:spPr>
          <p:txBody>
            <a:bodyPr/>
            <a:lstStyle/>
            <a:p>
              <a:endParaRPr lang="en-US">
                <a:latin typeface="IBM Plex Sans" panose="020B0503050203000203" pitchFamily="34" charset="0"/>
              </a:endParaRPr>
            </a:p>
          </p:txBody>
        </p:sp>
        <p:sp>
          <p:nvSpPr>
            <p:cNvPr id="24" name="Text 22"/>
            <p:cNvSpPr/>
            <p:nvPr/>
          </p:nvSpPr>
          <p:spPr>
            <a:xfrm>
              <a:off x="6905218" y="1104877"/>
              <a:ext cx="1463040" cy="594360"/>
            </a:xfrm>
            <a:prstGeom prst="rect">
              <a:avLst/>
            </a:prstGeom>
            <a:noFill/>
            <a:ln/>
          </p:spPr>
          <p:txBody>
            <a:bodyPr wrap="square" rtlCol="0" anchor="ctr"/>
            <a:lstStyle/>
            <a:p>
              <a:pPr marL="0" indent="0" algn="ctr">
                <a:buNone/>
              </a:pPr>
              <a:r>
                <a:rPr lang="en-US" b="1">
                  <a:solidFill>
                    <a:schemeClr val="accent2">
                      <a:lumMod val="50000"/>
                    </a:schemeClr>
                  </a:solidFill>
                  <a:latin typeface="IBM Plex Sans" panose="020B0503050203000203" pitchFamily="34" charset="0"/>
                  <a:ea typeface="Calibri" pitchFamily="34" charset="-122"/>
                  <a:cs typeface="Calibri" pitchFamily="34" charset="-120"/>
                </a:rPr>
                <a:t>Oct 1</a:t>
              </a:r>
              <a:endParaRPr lang="en-US">
                <a:solidFill>
                  <a:schemeClr val="accent2">
                    <a:lumMod val="50000"/>
                  </a:schemeClr>
                </a:solidFill>
                <a:latin typeface="IBM Plex Sans" panose="020B0503050203000203" pitchFamily="34" charset="0"/>
              </a:endParaRPr>
            </a:p>
            <a:p>
              <a:pPr marL="0" indent="0" algn="ctr">
                <a:buNone/>
              </a:pPr>
              <a:r>
                <a:rPr lang="en-US" b="1">
                  <a:solidFill>
                    <a:schemeClr val="accent2">
                      <a:lumMod val="50000"/>
                    </a:schemeClr>
                  </a:solidFill>
                  <a:latin typeface="IBM Plex Sans" panose="020B0503050203000203" pitchFamily="34" charset="0"/>
                  <a:ea typeface="Calibri" pitchFamily="34" charset="-122"/>
                  <a:cs typeface="Calibri" pitchFamily="34" charset="-120"/>
                </a:rPr>
                <a:t>2026</a:t>
              </a:r>
              <a:endParaRPr lang="en-US">
                <a:solidFill>
                  <a:schemeClr val="accent2">
                    <a:lumMod val="50000"/>
                  </a:schemeClr>
                </a:solidFill>
                <a:latin typeface="IBM Plex Sans" panose="020B0503050203000203" pitchFamily="34" charset="0"/>
              </a:endParaRPr>
            </a:p>
          </p:txBody>
        </p:sp>
        <p:sp>
          <p:nvSpPr>
            <p:cNvPr id="25" name="Shape 23"/>
            <p:cNvSpPr/>
            <p:nvPr/>
          </p:nvSpPr>
          <p:spPr>
            <a:xfrm>
              <a:off x="6886392" y="2202156"/>
              <a:ext cx="1500693" cy="1976171"/>
            </a:xfrm>
            <a:prstGeom prst="roundRect">
              <a:avLst>
                <a:gd name="adj" fmla="val 4286"/>
              </a:avLst>
            </a:prstGeom>
            <a:solidFill>
              <a:srgbClr val="FFFFFF"/>
            </a:solidFill>
            <a:ln w="12700">
              <a:solidFill>
                <a:srgbClr val="E8EDF3"/>
              </a:solidFill>
              <a:prstDash val="solid"/>
            </a:ln>
            <a:effectLst>
              <a:outerShdw blurRad="101600" dist="38100" dir="2700000" algn="bl" rotWithShape="0">
                <a:srgbClr val="000000">
                  <a:alpha val="10000"/>
                </a:srgbClr>
              </a:outerShdw>
            </a:effectLst>
          </p:spPr>
          <p:txBody>
            <a:bodyPr/>
            <a:lstStyle/>
            <a:p>
              <a:endParaRPr lang="en-US">
                <a:latin typeface="IBM Plex Sans" panose="020B0503050203000203" pitchFamily="34" charset="0"/>
              </a:endParaRPr>
            </a:p>
          </p:txBody>
        </p:sp>
        <p:sp>
          <p:nvSpPr>
            <p:cNvPr id="26" name="Shape 24"/>
            <p:cNvSpPr/>
            <p:nvPr/>
          </p:nvSpPr>
          <p:spPr>
            <a:xfrm>
              <a:off x="6886392" y="2202157"/>
              <a:ext cx="1500693" cy="365760"/>
            </a:xfrm>
            <a:prstGeom prst="rect">
              <a:avLst/>
            </a:prstGeom>
            <a:solidFill>
              <a:schemeClr val="accent2"/>
            </a:solidFill>
            <a:ln w="12700">
              <a:noFill/>
              <a:prstDash val="solid"/>
            </a:ln>
          </p:spPr>
          <p:txBody>
            <a:bodyPr/>
            <a:lstStyle/>
            <a:p>
              <a:endParaRPr lang="en-US">
                <a:latin typeface="IBM Plex Sans" panose="020B0503050203000203" pitchFamily="34" charset="0"/>
              </a:endParaRPr>
            </a:p>
          </p:txBody>
        </p:sp>
        <p:sp>
          <p:nvSpPr>
            <p:cNvPr id="27" name="Text 25"/>
            <p:cNvSpPr/>
            <p:nvPr/>
          </p:nvSpPr>
          <p:spPr>
            <a:xfrm>
              <a:off x="6932112" y="2202157"/>
              <a:ext cx="1409253" cy="365760"/>
            </a:xfrm>
            <a:prstGeom prst="rect">
              <a:avLst/>
            </a:prstGeom>
            <a:noFill/>
            <a:ln/>
          </p:spPr>
          <p:txBody>
            <a:bodyPr wrap="square" rtlCol="0" anchor="ctr"/>
            <a:lstStyle/>
            <a:p>
              <a:pPr marL="0" indent="0">
                <a:buNone/>
              </a:pPr>
              <a:r>
                <a:rPr lang="en-US" sz="1200" b="1">
                  <a:solidFill>
                    <a:srgbClr val="FFFFFF"/>
                  </a:solidFill>
                  <a:latin typeface="IBM Plex Sans" panose="020B0503050203000203" pitchFamily="34" charset="0"/>
                  <a:ea typeface="Calibri" pitchFamily="34" charset="-122"/>
                  <a:cs typeface="Calibri" pitchFamily="34" charset="-120"/>
                </a:rPr>
                <a:t>Coverage ends</a:t>
              </a:r>
              <a:endParaRPr lang="en-US" sz="1200">
                <a:latin typeface="IBM Plex Sans" panose="020B0503050203000203" pitchFamily="34" charset="0"/>
              </a:endParaRPr>
            </a:p>
          </p:txBody>
        </p:sp>
        <p:sp>
          <p:nvSpPr>
            <p:cNvPr id="28" name="Text 26"/>
            <p:cNvSpPr/>
            <p:nvPr/>
          </p:nvSpPr>
          <p:spPr>
            <a:xfrm>
              <a:off x="6932112" y="2631925"/>
              <a:ext cx="1409253" cy="1879180"/>
            </a:xfrm>
            <a:prstGeom prst="rect">
              <a:avLst/>
            </a:prstGeom>
            <a:noFill/>
            <a:ln/>
          </p:spPr>
          <p:txBody>
            <a:bodyPr wrap="square" rtlCol="0" anchor="t"/>
            <a:lstStyle/>
            <a:p>
              <a:pPr marL="0" indent="0">
                <a:buNone/>
              </a:pPr>
              <a:r>
                <a:rPr lang="en-US" sz="1050">
                  <a:solidFill>
                    <a:srgbClr val="1E293B"/>
                  </a:solidFill>
                  <a:latin typeface="IBM Plex Sans" panose="020B0503050203000203" pitchFamily="34" charset="0"/>
                  <a:ea typeface="Calibri" pitchFamily="34" charset="-122"/>
                  <a:cs typeface="Calibri" pitchFamily="34" charset="-120"/>
                </a:rPr>
                <a:t>Medicaid ends for ineligible immigrants. THIS IS THE DEADLINE. Those still eligible keep coverage. Help people act before this date.</a:t>
              </a:r>
              <a:endParaRPr lang="en-US" sz="1050">
                <a:latin typeface="IBM Plex Sans" panose="020B0503050203000203" pitchFamily="34" charset="0"/>
              </a:endParaRPr>
            </a:p>
          </p:txBody>
        </p:sp>
      </p:grpSp>
      <p:sp>
        <p:nvSpPr>
          <p:cNvPr id="29" name="Title 28">
            <a:extLst>
              <a:ext uri="{FF2B5EF4-FFF2-40B4-BE49-F238E27FC236}">
                <a16:creationId xmlns:a16="http://schemas.microsoft.com/office/drawing/2014/main" id="{0E46BC34-07ED-D0C3-BB76-5C7FDBFD64C7}"/>
              </a:ext>
            </a:extLst>
          </p:cNvPr>
          <p:cNvSpPr>
            <a:spLocks noGrp="1"/>
          </p:cNvSpPr>
          <p:nvPr>
            <p:ph type="title"/>
          </p:nvPr>
        </p:nvSpPr>
        <p:spPr/>
        <p:txBody>
          <a:bodyPr/>
          <a:lstStyle/>
          <a:p>
            <a:r>
              <a:rPr lang="en-US"/>
              <a:t>timeline</a:t>
            </a:r>
          </a:p>
        </p:txBody>
      </p:sp>
      <p:sp>
        <p:nvSpPr>
          <p:cNvPr id="30" name="Text Placeholder 29">
            <a:extLst>
              <a:ext uri="{FF2B5EF4-FFF2-40B4-BE49-F238E27FC236}">
                <a16:creationId xmlns:a16="http://schemas.microsoft.com/office/drawing/2014/main" id="{E240872A-6609-A638-B2F9-B157D6956149}"/>
              </a:ext>
            </a:extLst>
          </p:cNvPr>
          <p:cNvSpPr>
            <a:spLocks noGrp="1"/>
          </p:cNvSpPr>
          <p:nvPr>
            <p:ph type="body" sz="quarter" idx="13"/>
          </p:nvPr>
        </p:nvSpPr>
        <p:spPr>
          <a:xfrm>
            <a:off x="0" y="120017"/>
            <a:ext cx="9144000" cy="543077"/>
          </a:xfrm>
        </p:spPr>
        <p:txBody>
          <a:bodyPr>
            <a:noAutofit/>
          </a:bodyPr>
          <a:lstStyle/>
          <a:p>
            <a:pPr algn="ctr"/>
            <a:r>
              <a:rPr lang="en-US" sz="3600">
                <a:latin typeface="Aleo Black" pitchFamily="2" charset="0"/>
              </a:rPr>
              <a:t>What to expect</a:t>
            </a:r>
          </a:p>
        </p:txBody>
      </p:sp>
      <p:grpSp>
        <p:nvGrpSpPr>
          <p:cNvPr id="46" name="Group 45">
            <a:extLst>
              <a:ext uri="{FF2B5EF4-FFF2-40B4-BE49-F238E27FC236}">
                <a16:creationId xmlns:a16="http://schemas.microsoft.com/office/drawing/2014/main" id="{E2D9CDD0-896B-D518-98C8-4E8F89C6B0A5}"/>
              </a:ext>
            </a:extLst>
          </p:cNvPr>
          <p:cNvGrpSpPr/>
          <p:nvPr/>
        </p:nvGrpSpPr>
        <p:grpSpPr>
          <a:xfrm>
            <a:off x="157201" y="4494668"/>
            <a:ext cx="1764792" cy="553998"/>
            <a:chOff x="408944" y="4375004"/>
            <a:chExt cx="1764792" cy="553998"/>
          </a:xfrm>
        </p:grpSpPr>
        <p:sp>
          <p:nvSpPr>
            <p:cNvPr id="35" name="TextBox 34">
              <a:extLst>
                <a:ext uri="{FF2B5EF4-FFF2-40B4-BE49-F238E27FC236}">
                  <a16:creationId xmlns:a16="http://schemas.microsoft.com/office/drawing/2014/main" id="{C5D514E9-E1A0-211F-D0F4-4700E3893BCF}"/>
                </a:ext>
              </a:extLst>
            </p:cNvPr>
            <p:cNvSpPr txBox="1"/>
            <p:nvPr/>
          </p:nvSpPr>
          <p:spPr>
            <a:xfrm>
              <a:off x="764483" y="4375004"/>
              <a:ext cx="1409253" cy="553998"/>
            </a:xfrm>
            <a:prstGeom prst="rect">
              <a:avLst/>
            </a:prstGeom>
            <a:noFill/>
          </p:spPr>
          <p:txBody>
            <a:bodyPr wrap="square">
              <a:spAutoFit/>
            </a:bodyPr>
            <a:lstStyle/>
            <a:p>
              <a:pPr marL="0" indent="0">
                <a:buNone/>
              </a:pPr>
              <a:r>
                <a:rPr lang="en-US" sz="1000" b="1">
                  <a:latin typeface="IBM Plex Sans" panose="020B0503050203000203" pitchFamily="34" charset="0"/>
                  <a:ea typeface="Calibri" pitchFamily="34" charset="-122"/>
                  <a:cs typeface="Calibri" pitchFamily="34" charset="-120"/>
                </a:rPr>
                <a:t>RHHs (Regional Health Hubs) send initial texts.</a:t>
              </a:r>
              <a:endParaRPr lang="en-US" sz="1000" b="1">
                <a:latin typeface="IBM Plex Sans" panose="020B0503050203000203" pitchFamily="34" charset="0"/>
              </a:endParaRPr>
            </a:p>
          </p:txBody>
        </p:sp>
        <p:pic>
          <p:nvPicPr>
            <p:cNvPr id="37" name="Graphic 36">
              <a:extLst>
                <a:ext uri="{FF2B5EF4-FFF2-40B4-BE49-F238E27FC236}">
                  <a16:creationId xmlns:a16="http://schemas.microsoft.com/office/drawing/2014/main" id="{6ED5D3C0-499D-1EC2-4A54-5D70E19A7982}"/>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08944" y="4375004"/>
              <a:ext cx="355539" cy="355539"/>
            </a:xfrm>
            <a:prstGeom prst="rect">
              <a:avLst/>
            </a:prstGeom>
          </p:spPr>
        </p:pic>
      </p:grpSp>
      <p:grpSp>
        <p:nvGrpSpPr>
          <p:cNvPr id="47" name="Group 46">
            <a:extLst>
              <a:ext uri="{FF2B5EF4-FFF2-40B4-BE49-F238E27FC236}">
                <a16:creationId xmlns:a16="http://schemas.microsoft.com/office/drawing/2014/main" id="{D6C93FCF-2DD3-6B8D-FFEA-A170A2802A98}"/>
              </a:ext>
            </a:extLst>
          </p:cNvPr>
          <p:cNvGrpSpPr/>
          <p:nvPr/>
        </p:nvGrpSpPr>
        <p:grpSpPr>
          <a:xfrm>
            <a:off x="2019064" y="4494668"/>
            <a:ext cx="1764792" cy="400110"/>
            <a:chOff x="2572039" y="4388932"/>
            <a:chExt cx="1764792" cy="400110"/>
          </a:xfrm>
        </p:grpSpPr>
        <p:sp>
          <p:nvSpPr>
            <p:cNvPr id="42" name="TextBox 41">
              <a:extLst>
                <a:ext uri="{FF2B5EF4-FFF2-40B4-BE49-F238E27FC236}">
                  <a16:creationId xmlns:a16="http://schemas.microsoft.com/office/drawing/2014/main" id="{823FE354-843D-04B2-D6F2-5E85C3A5166E}"/>
                </a:ext>
              </a:extLst>
            </p:cNvPr>
            <p:cNvSpPr txBox="1"/>
            <p:nvPr/>
          </p:nvSpPr>
          <p:spPr>
            <a:xfrm>
              <a:off x="2927578" y="4388932"/>
              <a:ext cx="1409253" cy="400110"/>
            </a:xfrm>
            <a:prstGeom prst="rect">
              <a:avLst/>
            </a:prstGeom>
            <a:noFill/>
          </p:spPr>
          <p:txBody>
            <a:bodyPr wrap="square">
              <a:spAutoFit/>
            </a:bodyPr>
            <a:lstStyle/>
            <a:p>
              <a:pPr marL="0" indent="0">
                <a:buNone/>
              </a:pPr>
              <a:r>
                <a:rPr lang="en-US" sz="1000" b="1">
                  <a:latin typeface="IBM Plex Sans" panose="020B0503050203000203" pitchFamily="34" charset="0"/>
                  <a:ea typeface="Calibri" pitchFamily="34" charset="-122"/>
                  <a:cs typeface="Calibri" pitchFamily="34" charset="-120"/>
                </a:rPr>
                <a:t>RHHs send text reminder.</a:t>
              </a:r>
              <a:endParaRPr lang="en-US" sz="1000" b="1">
                <a:latin typeface="IBM Plex Sans" panose="020B0503050203000203" pitchFamily="34" charset="0"/>
              </a:endParaRPr>
            </a:p>
          </p:txBody>
        </p:sp>
        <p:pic>
          <p:nvPicPr>
            <p:cNvPr id="43" name="Graphic 42">
              <a:extLst>
                <a:ext uri="{FF2B5EF4-FFF2-40B4-BE49-F238E27FC236}">
                  <a16:creationId xmlns:a16="http://schemas.microsoft.com/office/drawing/2014/main" id="{A358AE1A-E81C-B807-059C-951C575E826B}"/>
                </a:ext>
              </a:extLst>
            </p:cNvPr>
            <p:cNvPicPr>
              <a:picLocks noChangeAspect="1"/>
            </p:cNvPicPr>
            <p:nvPr/>
          </p:nvPicPr>
          <p:blipFill>
            <a:blip>
              <a:extLst>
                <a:ext uri="{96DAC541-7B7A-43D3-8B79-37D633B846F1}">
                  <asvg:svgBlip xmlns:asvg="http://schemas.microsoft.com/office/drawing/2016/SVG/main" r:embed="rId4"/>
                </a:ext>
              </a:extLst>
            </a:blip>
            <a:srcRect/>
            <a:stretch/>
          </p:blipFill>
          <p:spPr>
            <a:xfrm>
              <a:off x="2572039" y="4388932"/>
              <a:ext cx="355539" cy="355539"/>
            </a:xfrm>
            <a:prstGeom prst="rect">
              <a:avLst/>
            </a:prstGeom>
          </p:spPr>
        </p:pic>
      </p:grpSp>
      <p:grpSp>
        <p:nvGrpSpPr>
          <p:cNvPr id="48" name="Group 47">
            <a:extLst>
              <a:ext uri="{FF2B5EF4-FFF2-40B4-BE49-F238E27FC236}">
                <a16:creationId xmlns:a16="http://schemas.microsoft.com/office/drawing/2014/main" id="{1B9CF860-55E8-9AD8-2786-9F56E1710B22}"/>
              </a:ext>
            </a:extLst>
          </p:cNvPr>
          <p:cNvGrpSpPr/>
          <p:nvPr/>
        </p:nvGrpSpPr>
        <p:grpSpPr>
          <a:xfrm>
            <a:off x="3796053" y="4496254"/>
            <a:ext cx="1758334" cy="400110"/>
            <a:chOff x="4724912" y="4388932"/>
            <a:chExt cx="1758334" cy="400110"/>
          </a:xfrm>
        </p:grpSpPr>
        <p:sp>
          <p:nvSpPr>
            <p:cNvPr id="44" name="TextBox 43">
              <a:extLst>
                <a:ext uri="{FF2B5EF4-FFF2-40B4-BE49-F238E27FC236}">
                  <a16:creationId xmlns:a16="http://schemas.microsoft.com/office/drawing/2014/main" id="{CDE35468-73C4-D216-3E23-C6DB67F1F70E}"/>
                </a:ext>
              </a:extLst>
            </p:cNvPr>
            <p:cNvSpPr txBox="1"/>
            <p:nvPr/>
          </p:nvSpPr>
          <p:spPr>
            <a:xfrm>
              <a:off x="5080451" y="4388932"/>
              <a:ext cx="1402795" cy="400110"/>
            </a:xfrm>
            <a:prstGeom prst="rect">
              <a:avLst/>
            </a:prstGeom>
            <a:noFill/>
          </p:spPr>
          <p:txBody>
            <a:bodyPr wrap="square">
              <a:spAutoFit/>
            </a:bodyPr>
            <a:lstStyle/>
            <a:p>
              <a:pPr marL="0" indent="0">
                <a:buNone/>
              </a:pPr>
              <a:r>
                <a:rPr lang="en-US" sz="1000" b="1">
                  <a:latin typeface="IBM Plex Sans" panose="020B0503050203000203" pitchFamily="34" charset="0"/>
                  <a:ea typeface="Calibri" pitchFamily="34" charset="-122"/>
                  <a:cs typeface="Calibri" pitchFamily="34" charset="-120"/>
                </a:rPr>
                <a:t>RHHs send final text.</a:t>
              </a:r>
              <a:endParaRPr lang="en-US" sz="1000" b="1">
                <a:latin typeface="IBM Plex Sans" panose="020B0503050203000203" pitchFamily="34" charset="0"/>
              </a:endParaRPr>
            </a:p>
          </p:txBody>
        </p:sp>
        <p:pic>
          <p:nvPicPr>
            <p:cNvPr id="45" name="Graphic 44">
              <a:extLst>
                <a:ext uri="{FF2B5EF4-FFF2-40B4-BE49-F238E27FC236}">
                  <a16:creationId xmlns:a16="http://schemas.microsoft.com/office/drawing/2014/main" id="{4B5C187C-C265-8CDF-6739-F69A2CF6D540}"/>
                </a:ext>
              </a:extLst>
            </p:cNvPr>
            <p:cNvPicPr>
              <a:picLocks noChangeAspect="1"/>
            </p:cNvPicPr>
            <p:nvPr/>
          </p:nvPicPr>
          <p:blipFill>
            <a:blip>
              <a:extLst>
                <a:ext uri="{96DAC541-7B7A-43D3-8B79-37D633B846F1}">
                  <asvg:svgBlip xmlns:asvg="http://schemas.microsoft.com/office/drawing/2016/SVG/main" r:embed="rId5"/>
                </a:ext>
              </a:extLst>
            </a:blip>
            <a:srcRect/>
            <a:stretch/>
          </p:blipFill>
          <p:spPr>
            <a:xfrm>
              <a:off x="4724912" y="4388932"/>
              <a:ext cx="355539" cy="355539"/>
            </a:xfrm>
            <a:prstGeom prst="rect">
              <a:avLst/>
            </a:prstGeom>
          </p:spPr>
        </p:pic>
      </p:grpSp>
      <p:grpSp>
        <p:nvGrpSpPr>
          <p:cNvPr id="33" name="Group 32">
            <a:extLst>
              <a:ext uri="{FF2B5EF4-FFF2-40B4-BE49-F238E27FC236}">
                <a16:creationId xmlns:a16="http://schemas.microsoft.com/office/drawing/2014/main" id="{C7DA606D-741C-82B1-C57A-833533B4C203}"/>
              </a:ext>
            </a:extLst>
          </p:cNvPr>
          <p:cNvGrpSpPr/>
          <p:nvPr/>
        </p:nvGrpSpPr>
        <p:grpSpPr>
          <a:xfrm>
            <a:off x="7451733" y="769051"/>
            <a:ext cx="1500693" cy="3406228"/>
            <a:chOff x="6886392" y="1104877"/>
            <a:chExt cx="1500693" cy="3406228"/>
          </a:xfrm>
        </p:grpSpPr>
        <p:sp>
          <p:nvSpPr>
            <p:cNvPr id="34" name="Shape 21">
              <a:extLst>
                <a:ext uri="{FF2B5EF4-FFF2-40B4-BE49-F238E27FC236}">
                  <a16:creationId xmlns:a16="http://schemas.microsoft.com/office/drawing/2014/main" id="{9FBBE88B-8840-526D-3AF6-1AE7FEDEFB52}"/>
                </a:ext>
              </a:extLst>
            </p:cNvPr>
            <p:cNvSpPr/>
            <p:nvPr/>
          </p:nvSpPr>
          <p:spPr>
            <a:xfrm>
              <a:off x="7476718" y="1772389"/>
              <a:ext cx="320040" cy="320040"/>
            </a:xfrm>
            <a:prstGeom prst="ellipse">
              <a:avLst/>
            </a:prstGeom>
            <a:solidFill>
              <a:schemeClr val="bg2"/>
            </a:solidFill>
            <a:ln w="12700">
              <a:noFill/>
              <a:prstDash val="solid"/>
            </a:ln>
          </p:spPr>
          <p:txBody>
            <a:bodyPr/>
            <a:lstStyle/>
            <a:p>
              <a:endParaRPr lang="en-US">
                <a:latin typeface="IBM Plex Sans" panose="020B0503050203000203" pitchFamily="34" charset="0"/>
              </a:endParaRPr>
            </a:p>
          </p:txBody>
        </p:sp>
        <p:sp>
          <p:nvSpPr>
            <p:cNvPr id="36" name="Text 22">
              <a:extLst>
                <a:ext uri="{FF2B5EF4-FFF2-40B4-BE49-F238E27FC236}">
                  <a16:creationId xmlns:a16="http://schemas.microsoft.com/office/drawing/2014/main" id="{A542E656-11DC-05A2-AF49-8F49403DBAE1}"/>
                </a:ext>
              </a:extLst>
            </p:cNvPr>
            <p:cNvSpPr/>
            <p:nvPr/>
          </p:nvSpPr>
          <p:spPr>
            <a:xfrm>
              <a:off x="6905218" y="1104877"/>
              <a:ext cx="1463040" cy="594360"/>
            </a:xfrm>
            <a:prstGeom prst="rect">
              <a:avLst/>
            </a:prstGeom>
            <a:noFill/>
            <a:ln/>
          </p:spPr>
          <p:txBody>
            <a:bodyPr wrap="square" rtlCol="0" anchor="ctr"/>
            <a:lstStyle/>
            <a:p>
              <a:pPr marL="0" indent="0" algn="ctr">
                <a:buNone/>
              </a:pPr>
              <a:r>
                <a:rPr lang="en-US" b="1">
                  <a:solidFill>
                    <a:schemeClr val="bg2">
                      <a:lumMod val="75000"/>
                    </a:schemeClr>
                  </a:solidFill>
                  <a:latin typeface="IBM Plex Sans" panose="020B0503050203000203" pitchFamily="34" charset="0"/>
                  <a:ea typeface="Calibri" pitchFamily="34" charset="-122"/>
                  <a:cs typeface="Calibri" pitchFamily="34" charset="-120"/>
                </a:rPr>
                <a:t>Dec 31</a:t>
              </a:r>
              <a:endParaRPr lang="en-US">
                <a:solidFill>
                  <a:schemeClr val="bg2">
                    <a:lumMod val="75000"/>
                  </a:schemeClr>
                </a:solidFill>
                <a:latin typeface="IBM Plex Sans" panose="020B0503050203000203" pitchFamily="34" charset="0"/>
              </a:endParaRPr>
            </a:p>
            <a:p>
              <a:pPr marL="0" indent="0" algn="ctr">
                <a:buNone/>
              </a:pPr>
              <a:r>
                <a:rPr lang="en-US" b="1">
                  <a:solidFill>
                    <a:schemeClr val="bg2">
                      <a:lumMod val="75000"/>
                    </a:schemeClr>
                  </a:solidFill>
                  <a:latin typeface="IBM Plex Sans" panose="020B0503050203000203" pitchFamily="34" charset="0"/>
                  <a:ea typeface="Calibri" pitchFamily="34" charset="-122"/>
                  <a:cs typeface="Calibri" pitchFamily="34" charset="-120"/>
                </a:rPr>
                <a:t>2026</a:t>
              </a:r>
              <a:endParaRPr lang="en-US">
                <a:solidFill>
                  <a:schemeClr val="bg2">
                    <a:lumMod val="75000"/>
                  </a:schemeClr>
                </a:solidFill>
                <a:latin typeface="IBM Plex Sans" panose="020B0503050203000203" pitchFamily="34" charset="0"/>
              </a:endParaRPr>
            </a:p>
          </p:txBody>
        </p:sp>
        <p:sp>
          <p:nvSpPr>
            <p:cNvPr id="38" name="Shape 23">
              <a:extLst>
                <a:ext uri="{FF2B5EF4-FFF2-40B4-BE49-F238E27FC236}">
                  <a16:creationId xmlns:a16="http://schemas.microsoft.com/office/drawing/2014/main" id="{C377253B-EFE0-DFFC-919D-23C1A195FA95}"/>
                </a:ext>
              </a:extLst>
            </p:cNvPr>
            <p:cNvSpPr/>
            <p:nvPr/>
          </p:nvSpPr>
          <p:spPr>
            <a:xfrm>
              <a:off x="6886392" y="2202156"/>
              <a:ext cx="1500693" cy="1976171"/>
            </a:xfrm>
            <a:prstGeom prst="roundRect">
              <a:avLst>
                <a:gd name="adj" fmla="val 4286"/>
              </a:avLst>
            </a:prstGeom>
            <a:solidFill>
              <a:srgbClr val="FFFFFF"/>
            </a:solidFill>
            <a:ln w="12700">
              <a:solidFill>
                <a:srgbClr val="E8EDF3"/>
              </a:solidFill>
              <a:prstDash val="solid"/>
            </a:ln>
            <a:effectLst>
              <a:outerShdw blurRad="101600" dist="38100" dir="2700000" algn="bl" rotWithShape="0">
                <a:srgbClr val="000000">
                  <a:alpha val="10000"/>
                </a:srgbClr>
              </a:outerShdw>
            </a:effectLst>
          </p:spPr>
          <p:txBody>
            <a:bodyPr/>
            <a:lstStyle/>
            <a:p>
              <a:endParaRPr lang="en-US">
                <a:latin typeface="IBM Plex Sans" panose="020B0503050203000203" pitchFamily="34" charset="0"/>
              </a:endParaRPr>
            </a:p>
          </p:txBody>
        </p:sp>
        <p:sp>
          <p:nvSpPr>
            <p:cNvPr id="39" name="Shape 24">
              <a:extLst>
                <a:ext uri="{FF2B5EF4-FFF2-40B4-BE49-F238E27FC236}">
                  <a16:creationId xmlns:a16="http://schemas.microsoft.com/office/drawing/2014/main" id="{B39F793A-46B1-51D9-C9C4-541FF737DA73}"/>
                </a:ext>
              </a:extLst>
            </p:cNvPr>
            <p:cNvSpPr/>
            <p:nvPr/>
          </p:nvSpPr>
          <p:spPr>
            <a:xfrm>
              <a:off x="6886392" y="2202157"/>
              <a:ext cx="1500693" cy="365760"/>
            </a:xfrm>
            <a:prstGeom prst="rect">
              <a:avLst/>
            </a:prstGeom>
            <a:solidFill>
              <a:schemeClr val="bg2"/>
            </a:solidFill>
            <a:ln w="12700">
              <a:noFill/>
              <a:prstDash val="solid"/>
            </a:ln>
          </p:spPr>
          <p:txBody>
            <a:bodyPr/>
            <a:lstStyle/>
            <a:p>
              <a:endParaRPr lang="en-US">
                <a:latin typeface="IBM Plex Sans" panose="020B0503050203000203" pitchFamily="34" charset="0"/>
              </a:endParaRPr>
            </a:p>
          </p:txBody>
        </p:sp>
        <p:sp>
          <p:nvSpPr>
            <p:cNvPr id="40" name="Text 25">
              <a:extLst>
                <a:ext uri="{FF2B5EF4-FFF2-40B4-BE49-F238E27FC236}">
                  <a16:creationId xmlns:a16="http://schemas.microsoft.com/office/drawing/2014/main" id="{63502B9B-7DBA-DA34-52DD-C05208863877}"/>
                </a:ext>
              </a:extLst>
            </p:cNvPr>
            <p:cNvSpPr/>
            <p:nvPr/>
          </p:nvSpPr>
          <p:spPr>
            <a:xfrm>
              <a:off x="6932112" y="2202157"/>
              <a:ext cx="1409253" cy="365760"/>
            </a:xfrm>
            <a:prstGeom prst="rect">
              <a:avLst/>
            </a:prstGeom>
            <a:noFill/>
            <a:ln/>
          </p:spPr>
          <p:txBody>
            <a:bodyPr wrap="square" rtlCol="0" anchor="ctr"/>
            <a:lstStyle/>
            <a:p>
              <a:pPr marL="0" indent="0">
                <a:buNone/>
              </a:pPr>
              <a:r>
                <a:rPr lang="en-US" sz="1200" b="1">
                  <a:solidFill>
                    <a:srgbClr val="FFFFFF"/>
                  </a:solidFill>
                  <a:latin typeface="IBM Plex Sans" panose="020B0503050203000203" pitchFamily="34" charset="0"/>
                  <a:ea typeface="Calibri" pitchFamily="34" charset="-122"/>
                  <a:cs typeface="Calibri" pitchFamily="34" charset="-120"/>
                </a:rPr>
                <a:t>Final submission deadline</a:t>
              </a:r>
              <a:endParaRPr lang="en-US" sz="1200">
                <a:latin typeface="IBM Plex Sans" panose="020B0503050203000203" pitchFamily="34" charset="0"/>
              </a:endParaRPr>
            </a:p>
          </p:txBody>
        </p:sp>
        <p:sp>
          <p:nvSpPr>
            <p:cNvPr id="41" name="Text 26">
              <a:extLst>
                <a:ext uri="{FF2B5EF4-FFF2-40B4-BE49-F238E27FC236}">
                  <a16:creationId xmlns:a16="http://schemas.microsoft.com/office/drawing/2014/main" id="{7A08E43D-8962-7A9F-A6D2-3FF747001EDC}"/>
                </a:ext>
              </a:extLst>
            </p:cNvPr>
            <p:cNvSpPr/>
            <p:nvPr/>
          </p:nvSpPr>
          <p:spPr>
            <a:xfrm>
              <a:off x="6932112" y="2631925"/>
              <a:ext cx="1409253" cy="1879180"/>
            </a:xfrm>
            <a:prstGeom prst="rect">
              <a:avLst/>
            </a:prstGeom>
            <a:noFill/>
            <a:ln/>
          </p:spPr>
          <p:txBody>
            <a:bodyPr wrap="square" rtlCol="0" anchor="t"/>
            <a:lstStyle/>
            <a:p>
              <a:pPr marL="0" indent="0">
                <a:buNone/>
              </a:pPr>
              <a:r>
                <a:rPr lang="en-US" sz="1050">
                  <a:solidFill>
                    <a:srgbClr val="1E293B"/>
                  </a:solidFill>
                  <a:latin typeface="IBM Plex Sans" panose="020B0503050203000203" pitchFamily="34" charset="0"/>
                  <a:ea typeface="Calibri" pitchFamily="34" charset="-122"/>
                  <a:cs typeface="Calibri" pitchFamily="34" charset="-120"/>
                </a:rPr>
                <a:t>Final date for people who did not respond to the initial letter to submit their documents. Do not wait. </a:t>
              </a:r>
              <a:endParaRPr lang="en-US" sz="1050">
                <a:latin typeface="IBM Plex Sans" panose="020B0503050203000203" pitchFamily="34" charset="0"/>
              </a:endParaRPr>
            </a:p>
          </p:txBody>
        </p:sp>
      </p:grpSp>
      <p:sp>
        <p:nvSpPr>
          <p:cNvPr id="50" name="TextBox 49">
            <a:extLst>
              <a:ext uri="{FF2B5EF4-FFF2-40B4-BE49-F238E27FC236}">
                <a16:creationId xmlns:a16="http://schemas.microsoft.com/office/drawing/2014/main" id="{1347C907-F40F-E216-F7C9-03A3084E531A}"/>
              </a:ext>
            </a:extLst>
          </p:cNvPr>
          <p:cNvSpPr txBox="1"/>
          <p:nvPr/>
        </p:nvSpPr>
        <p:spPr>
          <a:xfrm>
            <a:off x="1877796" y="2418123"/>
            <a:ext cx="1712290" cy="1015663"/>
          </a:xfrm>
          <a:prstGeom prst="rect">
            <a:avLst/>
          </a:prstGeom>
          <a:noFill/>
        </p:spPr>
        <p:txBody>
          <a:bodyPr wrap="square">
            <a:spAutoFit/>
          </a:bodyPr>
          <a:lstStyle/>
          <a:p>
            <a:r>
              <a:rPr lang="en-US" sz="1000">
                <a:effectLst/>
                <a:latin typeface="IBM Plex Sans" panose="020B0503050203000203" pitchFamily="34" charset="0"/>
              </a:rPr>
              <a:t>NJ FamilyCare checks documents with federal databases. They send a follow-up or “Outcome” letter: eligible, ineligible, or need more info.</a:t>
            </a:r>
            <a:endParaRPr lang="en-US" sz="1000">
              <a:latin typeface="IBM Plex Sans" panose="020B0503050203000203" pitchFamily="34"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BA821E-AE97-D038-6F13-35689BE475EB}"/>
            </a:ext>
          </a:extLst>
        </p:cNvPr>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B7202D4F-7DA6-CB5A-634A-6B4034C4869C}"/>
              </a:ext>
            </a:extLst>
          </p:cNvPr>
          <p:cNvGraphicFramePr>
            <a:graphicFrameLocks noChangeAspect="1"/>
          </p:cNvGraphicFramePr>
          <p:nvPr>
            <p:custDataLst>
              <p:tags r:id="rId1"/>
            </p:custDataLst>
          </p:nvPr>
        </p:nvGraphicFramePr>
        <p:xfrm>
          <a:off x="1191" y="1191"/>
          <a:ext cx="1191" cy="1191"/>
        </p:xfrm>
        <a:graphic>
          <a:graphicData uri="http://schemas.openxmlformats.org/presentationml/2006/ole">
            <mc:AlternateContent xmlns:mc="http://schemas.openxmlformats.org/markup-compatibility/2006">
              <mc:Choice xmlns:v="urn:schemas-microsoft-com:vml" Requires="v">
                <p:oleObj name="think-cell Slide" r:id="rId4" imgW="404" imgH="405" progId="TCLayout.ActiveDocument.1">
                  <p:embed/>
                </p:oleObj>
              </mc:Choice>
              <mc:Fallback>
                <p:oleObj name="think-cell Slide" r:id="rId4" imgW="404" imgH="405" progId="TCLayout.ActiveDocument.1">
                  <p:embed/>
                  <p:pic>
                    <p:nvPicPr>
                      <p:cNvPr id="7" name="think-cell data - do not delete" hidden="1">
                        <a:extLst>
                          <a:ext uri="{FF2B5EF4-FFF2-40B4-BE49-F238E27FC236}">
                            <a16:creationId xmlns:a16="http://schemas.microsoft.com/office/drawing/2014/main" id="{B7202D4F-7DA6-CB5A-634A-6B4034C4869C}"/>
                          </a:ext>
                        </a:extLst>
                      </p:cNvPr>
                      <p:cNvPicPr/>
                      <p:nvPr/>
                    </p:nvPicPr>
                    <p:blipFill>
                      <a:blip r:embed="rId5"/>
                      <a:stretch>
                        <a:fillRect/>
                      </a:stretch>
                    </p:blipFill>
                    <p:spPr>
                      <a:xfrm>
                        <a:off x="1191" y="1191"/>
                        <a:ext cx="1191" cy="1191"/>
                      </a:xfrm>
                      <a:prstGeom prst="rect">
                        <a:avLst/>
                      </a:prstGeom>
                    </p:spPr>
                  </p:pic>
                </p:oleObj>
              </mc:Fallback>
            </mc:AlternateContent>
          </a:graphicData>
        </a:graphic>
      </p:graphicFrame>
      <p:sp>
        <p:nvSpPr>
          <p:cNvPr id="33" name="Rectangle 32">
            <a:extLst>
              <a:ext uri="{FF2B5EF4-FFF2-40B4-BE49-F238E27FC236}">
                <a16:creationId xmlns:a16="http://schemas.microsoft.com/office/drawing/2014/main" id="{FD474F89-80CA-60DE-CE39-ABC55EB80B74}"/>
              </a:ext>
            </a:extLst>
          </p:cNvPr>
          <p:cNvSpPr/>
          <p:nvPr/>
        </p:nvSpPr>
        <p:spPr>
          <a:xfrm>
            <a:off x="0" y="4443412"/>
            <a:ext cx="9144000" cy="150020"/>
          </a:xfrm>
          <a:prstGeom prst="rect">
            <a:avLst/>
          </a:prstGeom>
          <a:solidFill>
            <a:srgbClr val="FFFFFF"/>
          </a:solidFill>
          <a:ln w="9525" cap="rnd" cmpd="sng" algn="ctr">
            <a:solidFill>
              <a:srgbClr val="FFFFF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sz="900">
                <a:solidFill>
                  <a:srgbClr val="FFFFFF"/>
                </a:solidFill>
              </a:rPr>
              <a:t>j</a:t>
            </a:r>
          </a:p>
        </p:txBody>
      </p:sp>
      <p:sp>
        <p:nvSpPr>
          <p:cNvPr id="2" name="Title 1">
            <a:extLst>
              <a:ext uri="{FF2B5EF4-FFF2-40B4-BE49-F238E27FC236}">
                <a16:creationId xmlns:a16="http://schemas.microsoft.com/office/drawing/2014/main" id="{8FD63BB8-7925-F2A0-4FE8-70E0D98D9A55}"/>
              </a:ext>
            </a:extLst>
          </p:cNvPr>
          <p:cNvSpPr>
            <a:spLocks noGrp="1"/>
          </p:cNvSpPr>
          <p:nvPr>
            <p:ph type="title"/>
          </p:nvPr>
        </p:nvSpPr>
        <p:spPr/>
        <p:txBody>
          <a:bodyPr vert="horz"/>
          <a:lstStyle/>
          <a:p>
            <a:r>
              <a:rPr lang="en-US" sz="1800" b="1">
                <a:solidFill>
                  <a:srgbClr val="F89435"/>
                </a:solidFill>
              </a:rPr>
              <a:t>NJ FamilyCare outreach | </a:t>
            </a:r>
            <a:r>
              <a:rPr lang="en-US" sz="1800" b="1"/>
              <a:t>The Initial Letter provides a comprehensive set of instructions for members to submit their documents</a:t>
            </a:r>
          </a:p>
        </p:txBody>
      </p:sp>
      <p:sp>
        <p:nvSpPr>
          <p:cNvPr id="16" name="ee4pContent1">
            <a:extLst>
              <a:ext uri="{FF2B5EF4-FFF2-40B4-BE49-F238E27FC236}">
                <a16:creationId xmlns:a16="http://schemas.microsoft.com/office/drawing/2014/main" id="{F9A46EF6-315F-78EF-FD5B-CF74E08BDF77}"/>
              </a:ext>
            </a:extLst>
          </p:cNvPr>
          <p:cNvSpPr txBox="1"/>
          <p:nvPr/>
        </p:nvSpPr>
        <p:spPr>
          <a:xfrm>
            <a:off x="1485712" y="1135710"/>
            <a:ext cx="2895788" cy="1064615"/>
          </a:xfrm>
          <a:prstGeom prst="rect">
            <a:avLst/>
          </a:prstGeom>
          <a:noFill/>
          <a:ln w="9525" cap="flat" cmpd="sng" algn="ctr">
            <a:noFill/>
            <a:prstDash val="solid"/>
          </a:ln>
          <a:effectLst/>
          <a:extLst>
            <a:ext uri="{91240B29-F687-4F45-9708-019B960494DF}">
              <a14:hiddenLine xmlns:a14="http://schemas.microsoft.com/office/drawing/2010/main" w="9525" cap="flat" cmpd="sng" algn="ctr">
                <a:solidFill>
                  <a:schemeClr val="accent1"/>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lIns="68580" tIns="0" rIns="0" bIns="0" rtlCol="0" anchor="t" anchorCtr="0"/>
          <a:lstStyle>
            <a:defPPr>
              <a:defRPr lang="en-US"/>
            </a:defPPr>
            <a:lvl1pPr>
              <a:buSzPct val="100000"/>
              <a:buFont typeface="Trebuchet MS" panose="020B0603020202020204" pitchFamily="34" charset="0"/>
              <a:buChar char="​"/>
              <a:defRPr sz="1200">
                <a:solidFill>
                  <a:srgbClr val="585454"/>
                </a:solidFill>
              </a:defRPr>
            </a:lvl1pPr>
            <a:lvl2pPr marL="324000" lvl="1" indent="-216000">
              <a:buClr>
                <a:srgbClr val="25326E"/>
              </a:buClr>
              <a:buSzPct val="100000"/>
              <a:buFont typeface="Trebuchet MS" panose="020B0603020202020204" pitchFamily="34" charset="0"/>
              <a:buChar char="•"/>
              <a:defRPr sz="1200">
                <a:solidFill>
                  <a:srgbClr val="585454"/>
                </a:solidFill>
              </a:defRPr>
            </a:lvl2pPr>
            <a:lvl3pPr marL="648000" lvl="2" indent="-216000">
              <a:buClr>
                <a:srgbClr val="25326E"/>
              </a:buClr>
              <a:buSzPct val="100000"/>
              <a:buFont typeface="Trebuchet MS" panose="020B0603020202020204" pitchFamily="34" charset="0"/>
              <a:buChar char="–"/>
              <a:defRPr sz="1200">
                <a:solidFill>
                  <a:srgbClr val="585454"/>
                </a:solidFill>
              </a:defRPr>
            </a:lvl3pPr>
            <a:lvl4pPr marL="0" lvl="3">
              <a:buSzPct val="100000"/>
              <a:buFont typeface="Trebuchet MS" panose="020B0603020202020204" pitchFamily="34" charset="0"/>
              <a:buChar char="​"/>
              <a:defRPr sz="1600">
                <a:solidFill>
                  <a:srgbClr val="25326E"/>
                </a:solidFill>
              </a:defRPr>
            </a:lvl4pPr>
            <a:lvl5pPr marL="0" lvl="4">
              <a:buSzPct val="100000"/>
              <a:buFont typeface="Trebuchet MS" panose="020B0603020202020204" pitchFamily="34" charset="0"/>
              <a:buChar char="​"/>
              <a:defRPr sz="1600" b="1">
                <a:solidFill>
                  <a:srgbClr val="585454"/>
                </a:solidFill>
              </a:defRPr>
            </a:lvl5pPr>
            <a:lvl6pPr marL="324000" lvl="5" indent="-216000">
              <a:buClr>
                <a:srgbClr val="25326E"/>
              </a:buClr>
              <a:buSzPct val="100000"/>
              <a:buFont typeface="Trebuchet MS" panose="020B0603020202020204" pitchFamily="34" charset="0"/>
              <a:buChar char="•"/>
              <a:defRPr sz="1600">
                <a:solidFill>
                  <a:srgbClr val="585454"/>
                </a:solidFill>
              </a:defRPr>
            </a:lvl6pPr>
            <a:lvl7pPr marL="0" lvl="6">
              <a:buSzPct val="100000"/>
              <a:buFont typeface="Trebuchet MS" panose="020B0603020202020204" pitchFamily="34" charset="0"/>
              <a:buChar char="​"/>
              <a:defRPr sz="4400">
                <a:solidFill>
                  <a:srgbClr val="585454"/>
                </a:solidFill>
              </a:defRPr>
            </a:lvl7pPr>
            <a:lvl8pPr marL="0" lvl="7">
              <a:buSzPct val="100000"/>
              <a:buFont typeface="Trebuchet MS" panose="020B0603020202020204" pitchFamily="34" charset="0"/>
              <a:buChar char="​"/>
              <a:defRPr sz="5400">
                <a:solidFill>
                  <a:srgbClr val="25326E"/>
                </a:solidFill>
              </a:defRPr>
            </a:lvl8pPr>
            <a:lvl9pPr marL="0" lvl="8">
              <a:buSzPct val="100000"/>
              <a:buFont typeface="Trebuchet MS" panose="020B0603020202020204" pitchFamily="34" charset="0"/>
              <a:buChar char="​"/>
              <a:defRPr sz="2400">
                <a:solidFill>
                  <a:srgbClr val="25326E"/>
                </a:solidFill>
              </a:defRPr>
            </a:lvl9pPr>
          </a:lstStyle>
          <a:p>
            <a:pPr marL="94500" lvl="1" indent="0" defTabSz="685800" eaLnBrk="1" fontAlgn="auto" hangingPunct="1">
              <a:spcBef>
                <a:spcPts val="0"/>
              </a:spcBef>
              <a:spcAft>
                <a:spcPts val="450"/>
              </a:spcAft>
              <a:buNone/>
              <a:defRPr/>
            </a:pPr>
            <a:r>
              <a:rPr lang="en-US" b="1">
                <a:solidFill>
                  <a:srgbClr val="25326E"/>
                </a:solidFill>
              </a:rPr>
              <a:t>Cover Page</a:t>
            </a:r>
          </a:p>
          <a:p>
            <a:pPr marL="308813" lvl="1" indent="-214313">
              <a:spcAft>
                <a:spcPts val="450"/>
              </a:spcAft>
              <a:defRPr/>
            </a:pPr>
            <a:r>
              <a:rPr lang="en-US"/>
              <a:t>Explains the change in law and requests for member to submit documents</a:t>
            </a:r>
          </a:p>
          <a:p>
            <a:pPr marL="308813" lvl="1" indent="-214313">
              <a:spcAft>
                <a:spcPts val="450"/>
              </a:spcAft>
              <a:defRPr/>
            </a:pPr>
            <a:r>
              <a:rPr lang="en-US"/>
              <a:t>Includes the HMS hotline to contact with questions</a:t>
            </a:r>
          </a:p>
          <a:p>
            <a:pPr marL="308813" lvl="1" indent="-214313">
              <a:spcAft>
                <a:spcPts val="450"/>
              </a:spcAft>
              <a:defRPr/>
            </a:pPr>
            <a:r>
              <a:rPr lang="en-US"/>
              <a:t>Includes the member's HMS reference ID to log into the document submission portal</a:t>
            </a:r>
          </a:p>
        </p:txBody>
      </p:sp>
      <p:sp>
        <p:nvSpPr>
          <p:cNvPr id="30" name="ee4pContent1">
            <a:extLst>
              <a:ext uri="{FF2B5EF4-FFF2-40B4-BE49-F238E27FC236}">
                <a16:creationId xmlns:a16="http://schemas.microsoft.com/office/drawing/2014/main" id="{45ADE186-E243-2F9E-BEC5-8C03376C9BE0}"/>
              </a:ext>
            </a:extLst>
          </p:cNvPr>
          <p:cNvSpPr txBox="1"/>
          <p:nvPr/>
        </p:nvSpPr>
        <p:spPr>
          <a:xfrm>
            <a:off x="5883388" y="1135710"/>
            <a:ext cx="2895788" cy="1064615"/>
          </a:xfrm>
          <a:prstGeom prst="rect">
            <a:avLst/>
          </a:prstGeom>
          <a:noFill/>
          <a:ln w="9525" cap="flat" cmpd="sng" algn="ctr">
            <a:noFill/>
            <a:prstDash val="solid"/>
          </a:ln>
          <a:effectLst/>
          <a:extLst>
            <a:ext uri="{91240B29-F687-4F45-9708-019B960494DF}">
              <a14:hiddenLine xmlns:a14="http://schemas.microsoft.com/office/drawing/2010/main" w="9525" cap="flat" cmpd="sng" algn="ctr">
                <a:solidFill>
                  <a:schemeClr val="accent1"/>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lIns="68580" tIns="0" rIns="0" bIns="0" rtlCol="0" anchor="t" anchorCtr="0"/>
          <a:lstStyle>
            <a:defPPr>
              <a:defRPr lang="en-US"/>
            </a:defPPr>
            <a:lvl1pPr>
              <a:buSzPct val="100000"/>
              <a:buFont typeface="Trebuchet MS" panose="020B0603020202020204" pitchFamily="34" charset="0"/>
              <a:buChar char="​"/>
              <a:defRPr sz="1200">
                <a:solidFill>
                  <a:srgbClr val="585454"/>
                </a:solidFill>
              </a:defRPr>
            </a:lvl1pPr>
            <a:lvl2pPr marL="324000" lvl="1" indent="-216000">
              <a:buClr>
                <a:srgbClr val="25326E"/>
              </a:buClr>
              <a:buSzPct val="100000"/>
              <a:buFont typeface="Trebuchet MS" panose="020B0603020202020204" pitchFamily="34" charset="0"/>
              <a:buChar char="•"/>
              <a:defRPr sz="1200">
                <a:solidFill>
                  <a:srgbClr val="585454"/>
                </a:solidFill>
              </a:defRPr>
            </a:lvl2pPr>
            <a:lvl3pPr marL="648000" lvl="2" indent="-216000">
              <a:buClr>
                <a:srgbClr val="25326E"/>
              </a:buClr>
              <a:buSzPct val="100000"/>
              <a:buFont typeface="Trebuchet MS" panose="020B0603020202020204" pitchFamily="34" charset="0"/>
              <a:buChar char="–"/>
              <a:defRPr sz="1200">
                <a:solidFill>
                  <a:srgbClr val="585454"/>
                </a:solidFill>
              </a:defRPr>
            </a:lvl3pPr>
            <a:lvl4pPr marL="0" lvl="3">
              <a:buSzPct val="100000"/>
              <a:buFont typeface="Trebuchet MS" panose="020B0603020202020204" pitchFamily="34" charset="0"/>
              <a:buChar char="​"/>
              <a:defRPr sz="1600">
                <a:solidFill>
                  <a:srgbClr val="25326E"/>
                </a:solidFill>
              </a:defRPr>
            </a:lvl4pPr>
            <a:lvl5pPr marL="0" lvl="4">
              <a:buSzPct val="100000"/>
              <a:buFont typeface="Trebuchet MS" panose="020B0603020202020204" pitchFamily="34" charset="0"/>
              <a:buChar char="​"/>
              <a:defRPr sz="1600" b="1">
                <a:solidFill>
                  <a:srgbClr val="585454"/>
                </a:solidFill>
              </a:defRPr>
            </a:lvl5pPr>
            <a:lvl6pPr marL="324000" lvl="5" indent="-216000">
              <a:buClr>
                <a:srgbClr val="25326E"/>
              </a:buClr>
              <a:buSzPct val="100000"/>
              <a:buFont typeface="Trebuchet MS" panose="020B0603020202020204" pitchFamily="34" charset="0"/>
              <a:buChar char="•"/>
              <a:defRPr sz="1600">
                <a:solidFill>
                  <a:srgbClr val="585454"/>
                </a:solidFill>
              </a:defRPr>
            </a:lvl6pPr>
            <a:lvl7pPr marL="0" lvl="6">
              <a:buSzPct val="100000"/>
              <a:buFont typeface="Trebuchet MS" panose="020B0603020202020204" pitchFamily="34" charset="0"/>
              <a:buChar char="​"/>
              <a:defRPr sz="4400">
                <a:solidFill>
                  <a:srgbClr val="585454"/>
                </a:solidFill>
              </a:defRPr>
            </a:lvl7pPr>
            <a:lvl8pPr marL="0" lvl="7">
              <a:buSzPct val="100000"/>
              <a:buFont typeface="Trebuchet MS" panose="020B0603020202020204" pitchFamily="34" charset="0"/>
              <a:buChar char="​"/>
              <a:defRPr sz="5400">
                <a:solidFill>
                  <a:srgbClr val="25326E"/>
                </a:solidFill>
              </a:defRPr>
            </a:lvl8pPr>
            <a:lvl9pPr marL="0" lvl="8">
              <a:buSzPct val="100000"/>
              <a:buFont typeface="Trebuchet MS" panose="020B0603020202020204" pitchFamily="34" charset="0"/>
              <a:buChar char="​"/>
              <a:defRPr sz="2400">
                <a:solidFill>
                  <a:srgbClr val="25326E"/>
                </a:solidFill>
              </a:defRPr>
            </a:lvl9pPr>
          </a:lstStyle>
          <a:p>
            <a:pPr marL="94500" lvl="1" indent="0" defTabSz="685800" eaLnBrk="1" fontAlgn="auto" hangingPunct="1">
              <a:spcBef>
                <a:spcPts val="0"/>
              </a:spcBef>
              <a:spcAft>
                <a:spcPts val="450"/>
              </a:spcAft>
              <a:buNone/>
              <a:defRPr/>
            </a:pPr>
            <a:r>
              <a:rPr lang="en-US" b="1">
                <a:solidFill>
                  <a:srgbClr val="25326E"/>
                </a:solidFill>
              </a:rPr>
              <a:t>Taglines</a:t>
            </a:r>
          </a:p>
          <a:p>
            <a:pPr marL="308813" lvl="1" indent="-214313">
              <a:spcAft>
                <a:spcPts val="450"/>
              </a:spcAft>
              <a:defRPr/>
            </a:pPr>
            <a:r>
              <a:rPr lang="en-US"/>
              <a:t>Provides information in other languages on where to get translated resources, including a translated version of this letter</a:t>
            </a:r>
          </a:p>
        </p:txBody>
      </p:sp>
      <p:sp>
        <p:nvSpPr>
          <p:cNvPr id="31" name="ee4pContent1">
            <a:extLst>
              <a:ext uri="{FF2B5EF4-FFF2-40B4-BE49-F238E27FC236}">
                <a16:creationId xmlns:a16="http://schemas.microsoft.com/office/drawing/2014/main" id="{CA7E67AD-D42D-49A5-B98F-D416B4230348}"/>
              </a:ext>
            </a:extLst>
          </p:cNvPr>
          <p:cNvSpPr txBox="1"/>
          <p:nvPr/>
        </p:nvSpPr>
        <p:spPr>
          <a:xfrm>
            <a:off x="1485712" y="3197644"/>
            <a:ext cx="2895788" cy="1064615"/>
          </a:xfrm>
          <a:prstGeom prst="rect">
            <a:avLst/>
          </a:prstGeom>
          <a:noFill/>
          <a:ln w="9525" cap="flat" cmpd="sng" algn="ctr">
            <a:noFill/>
            <a:prstDash val="solid"/>
          </a:ln>
          <a:effectLst/>
          <a:extLst>
            <a:ext uri="{91240B29-F687-4F45-9708-019B960494DF}">
              <a14:hiddenLine xmlns:a14="http://schemas.microsoft.com/office/drawing/2010/main" w="9525" cap="flat" cmpd="sng" algn="ctr">
                <a:solidFill>
                  <a:schemeClr val="accent1"/>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lIns="68580" tIns="0" rIns="0" bIns="0" rtlCol="0" anchor="t" anchorCtr="0"/>
          <a:lstStyle>
            <a:defPPr>
              <a:defRPr lang="en-US"/>
            </a:defPPr>
            <a:lvl1pPr>
              <a:buSzPct val="100000"/>
              <a:buFont typeface="Trebuchet MS" panose="020B0603020202020204" pitchFamily="34" charset="0"/>
              <a:buChar char="​"/>
              <a:defRPr sz="1200">
                <a:solidFill>
                  <a:srgbClr val="585454"/>
                </a:solidFill>
              </a:defRPr>
            </a:lvl1pPr>
            <a:lvl2pPr marL="324000" lvl="1" indent="-216000">
              <a:buClr>
                <a:srgbClr val="25326E"/>
              </a:buClr>
              <a:buSzPct val="100000"/>
              <a:buFont typeface="Trebuchet MS" panose="020B0603020202020204" pitchFamily="34" charset="0"/>
              <a:buChar char="•"/>
              <a:defRPr sz="1200">
                <a:solidFill>
                  <a:srgbClr val="585454"/>
                </a:solidFill>
              </a:defRPr>
            </a:lvl2pPr>
            <a:lvl3pPr marL="648000" lvl="2" indent="-216000">
              <a:buClr>
                <a:srgbClr val="25326E"/>
              </a:buClr>
              <a:buSzPct val="100000"/>
              <a:buFont typeface="Trebuchet MS" panose="020B0603020202020204" pitchFamily="34" charset="0"/>
              <a:buChar char="–"/>
              <a:defRPr sz="1200">
                <a:solidFill>
                  <a:srgbClr val="585454"/>
                </a:solidFill>
              </a:defRPr>
            </a:lvl3pPr>
            <a:lvl4pPr marL="0" lvl="3">
              <a:buSzPct val="100000"/>
              <a:buFont typeface="Trebuchet MS" panose="020B0603020202020204" pitchFamily="34" charset="0"/>
              <a:buChar char="​"/>
              <a:defRPr sz="1600">
                <a:solidFill>
                  <a:srgbClr val="25326E"/>
                </a:solidFill>
              </a:defRPr>
            </a:lvl4pPr>
            <a:lvl5pPr marL="0" lvl="4">
              <a:buSzPct val="100000"/>
              <a:buFont typeface="Trebuchet MS" panose="020B0603020202020204" pitchFamily="34" charset="0"/>
              <a:buChar char="​"/>
              <a:defRPr sz="1600" b="1">
                <a:solidFill>
                  <a:srgbClr val="585454"/>
                </a:solidFill>
              </a:defRPr>
            </a:lvl5pPr>
            <a:lvl6pPr marL="324000" lvl="5" indent="-216000">
              <a:buClr>
                <a:srgbClr val="25326E"/>
              </a:buClr>
              <a:buSzPct val="100000"/>
              <a:buFont typeface="Trebuchet MS" panose="020B0603020202020204" pitchFamily="34" charset="0"/>
              <a:buChar char="•"/>
              <a:defRPr sz="1600">
                <a:solidFill>
                  <a:srgbClr val="585454"/>
                </a:solidFill>
              </a:defRPr>
            </a:lvl6pPr>
            <a:lvl7pPr marL="0" lvl="6">
              <a:buSzPct val="100000"/>
              <a:buFont typeface="Trebuchet MS" panose="020B0603020202020204" pitchFamily="34" charset="0"/>
              <a:buChar char="​"/>
              <a:defRPr sz="4400">
                <a:solidFill>
                  <a:srgbClr val="585454"/>
                </a:solidFill>
              </a:defRPr>
            </a:lvl7pPr>
            <a:lvl8pPr marL="0" lvl="7">
              <a:buSzPct val="100000"/>
              <a:buFont typeface="Trebuchet MS" panose="020B0603020202020204" pitchFamily="34" charset="0"/>
              <a:buChar char="​"/>
              <a:defRPr sz="5400">
                <a:solidFill>
                  <a:srgbClr val="25326E"/>
                </a:solidFill>
              </a:defRPr>
            </a:lvl8pPr>
            <a:lvl9pPr marL="0" lvl="8">
              <a:buSzPct val="100000"/>
              <a:buFont typeface="Trebuchet MS" panose="020B0603020202020204" pitchFamily="34" charset="0"/>
              <a:buChar char="​"/>
              <a:defRPr sz="2400">
                <a:solidFill>
                  <a:srgbClr val="25326E"/>
                </a:solidFill>
              </a:defRPr>
            </a:lvl9pPr>
          </a:lstStyle>
          <a:p>
            <a:pPr marL="94298" lvl="1" indent="0" defTabSz="685800" eaLnBrk="1" fontAlgn="auto" hangingPunct="1">
              <a:spcBef>
                <a:spcPts val="0"/>
              </a:spcBef>
              <a:spcAft>
                <a:spcPts val="450"/>
              </a:spcAft>
              <a:buNone/>
              <a:defRPr/>
            </a:pPr>
            <a:r>
              <a:rPr lang="en-US" b="1">
                <a:solidFill>
                  <a:srgbClr val="25326E"/>
                </a:solidFill>
              </a:rPr>
              <a:t>Immigration Status Reporting Form</a:t>
            </a:r>
            <a:endParaRPr lang="en-US" sz="900"/>
          </a:p>
          <a:p>
            <a:pPr marL="308610" lvl="1" indent="-214313">
              <a:spcAft>
                <a:spcPts val="450"/>
              </a:spcAft>
              <a:defRPr/>
            </a:pPr>
            <a:r>
              <a:rPr lang="en-US"/>
              <a:t>Serves as member attestation to still-eligible status</a:t>
            </a:r>
          </a:p>
          <a:p>
            <a:pPr marL="308610" lvl="1" indent="-214313">
              <a:spcAft>
                <a:spcPts val="450"/>
              </a:spcAft>
              <a:defRPr/>
            </a:pPr>
            <a:r>
              <a:rPr lang="en-US"/>
              <a:t>Tells members what documents to submit depending on what status they attest to  </a:t>
            </a:r>
            <a:endParaRPr lang="en-US">
              <a:cs typeface="Arial"/>
            </a:endParaRPr>
          </a:p>
          <a:p>
            <a:pPr marL="308610" lvl="1" indent="-214313">
              <a:spcAft>
                <a:spcPts val="450"/>
              </a:spcAft>
              <a:defRPr/>
            </a:pPr>
            <a:r>
              <a:rPr lang="en-US"/>
              <a:t>Includes instructions on where and how to submit documents</a:t>
            </a:r>
            <a:endParaRPr lang="en-US">
              <a:cs typeface="Arial"/>
            </a:endParaRPr>
          </a:p>
        </p:txBody>
      </p:sp>
      <p:sp>
        <p:nvSpPr>
          <p:cNvPr id="32" name="ee4pContent1">
            <a:extLst>
              <a:ext uri="{FF2B5EF4-FFF2-40B4-BE49-F238E27FC236}">
                <a16:creationId xmlns:a16="http://schemas.microsoft.com/office/drawing/2014/main" id="{88AF684D-D56B-C60B-0F02-FE4290B3F62C}"/>
              </a:ext>
            </a:extLst>
          </p:cNvPr>
          <p:cNvSpPr txBox="1"/>
          <p:nvPr/>
        </p:nvSpPr>
        <p:spPr>
          <a:xfrm>
            <a:off x="5883388" y="3197644"/>
            <a:ext cx="2895788" cy="1064615"/>
          </a:xfrm>
          <a:prstGeom prst="rect">
            <a:avLst/>
          </a:prstGeom>
          <a:noFill/>
          <a:ln w="9525" cap="flat" cmpd="sng" algn="ctr">
            <a:noFill/>
            <a:prstDash val="solid"/>
          </a:ln>
          <a:effectLst/>
          <a:extLst>
            <a:ext uri="{91240B29-F687-4F45-9708-019B960494DF}">
              <a14:hiddenLine xmlns:a14="http://schemas.microsoft.com/office/drawing/2010/main" w="9525" cap="flat" cmpd="sng" algn="ctr">
                <a:solidFill>
                  <a:schemeClr val="accent1"/>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lIns="68580" tIns="0" rIns="0" bIns="0" rtlCol="0" anchor="t" anchorCtr="0"/>
          <a:lstStyle>
            <a:defPPr>
              <a:defRPr lang="en-US"/>
            </a:defPPr>
            <a:lvl1pPr>
              <a:buSzPct val="100000"/>
              <a:buFont typeface="Trebuchet MS" panose="020B0603020202020204" pitchFamily="34" charset="0"/>
              <a:buChar char="​"/>
              <a:defRPr sz="1200">
                <a:solidFill>
                  <a:srgbClr val="585454"/>
                </a:solidFill>
              </a:defRPr>
            </a:lvl1pPr>
            <a:lvl2pPr marL="324000" lvl="1" indent="-216000">
              <a:buClr>
                <a:srgbClr val="25326E"/>
              </a:buClr>
              <a:buSzPct val="100000"/>
              <a:buFont typeface="Trebuchet MS" panose="020B0603020202020204" pitchFamily="34" charset="0"/>
              <a:buChar char="•"/>
              <a:defRPr sz="1200">
                <a:solidFill>
                  <a:srgbClr val="585454"/>
                </a:solidFill>
              </a:defRPr>
            </a:lvl2pPr>
            <a:lvl3pPr marL="648000" lvl="2" indent="-216000">
              <a:buClr>
                <a:srgbClr val="25326E"/>
              </a:buClr>
              <a:buSzPct val="100000"/>
              <a:buFont typeface="Trebuchet MS" panose="020B0603020202020204" pitchFamily="34" charset="0"/>
              <a:buChar char="–"/>
              <a:defRPr sz="1200">
                <a:solidFill>
                  <a:srgbClr val="585454"/>
                </a:solidFill>
              </a:defRPr>
            </a:lvl3pPr>
            <a:lvl4pPr marL="0" lvl="3">
              <a:buSzPct val="100000"/>
              <a:buFont typeface="Trebuchet MS" panose="020B0603020202020204" pitchFamily="34" charset="0"/>
              <a:buChar char="​"/>
              <a:defRPr sz="1600">
                <a:solidFill>
                  <a:srgbClr val="25326E"/>
                </a:solidFill>
              </a:defRPr>
            </a:lvl4pPr>
            <a:lvl5pPr marL="0" lvl="4">
              <a:buSzPct val="100000"/>
              <a:buFont typeface="Trebuchet MS" panose="020B0603020202020204" pitchFamily="34" charset="0"/>
              <a:buChar char="​"/>
              <a:defRPr sz="1600" b="1">
                <a:solidFill>
                  <a:srgbClr val="585454"/>
                </a:solidFill>
              </a:defRPr>
            </a:lvl5pPr>
            <a:lvl6pPr marL="324000" lvl="5" indent="-216000">
              <a:buClr>
                <a:srgbClr val="25326E"/>
              </a:buClr>
              <a:buSzPct val="100000"/>
              <a:buFont typeface="Trebuchet MS" panose="020B0603020202020204" pitchFamily="34" charset="0"/>
              <a:buChar char="•"/>
              <a:defRPr sz="1600">
                <a:solidFill>
                  <a:srgbClr val="585454"/>
                </a:solidFill>
              </a:defRPr>
            </a:lvl6pPr>
            <a:lvl7pPr marL="0" lvl="6">
              <a:buSzPct val="100000"/>
              <a:buFont typeface="Trebuchet MS" panose="020B0603020202020204" pitchFamily="34" charset="0"/>
              <a:buChar char="​"/>
              <a:defRPr sz="4400">
                <a:solidFill>
                  <a:srgbClr val="585454"/>
                </a:solidFill>
              </a:defRPr>
            </a:lvl7pPr>
            <a:lvl8pPr marL="0" lvl="7">
              <a:buSzPct val="100000"/>
              <a:buFont typeface="Trebuchet MS" panose="020B0603020202020204" pitchFamily="34" charset="0"/>
              <a:buChar char="​"/>
              <a:defRPr sz="5400">
                <a:solidFill>
                  <a:srgbClr val="25326E"/>
                </a:solidFill>
              </a:defRPr>
            </a:lvl8pPr>
            <a:lvl9pPr marL="0" lvl="8">
              <a:buSzPct val="100000"/>
              <a:buFont typeface="Trebuchet MS" panose="020B0603020202020204" pitchFamily="34" charset="0"/>
              <a:buChar char="​"/>
              <a:defRPr sz="2400">
                <a:solidFill>
                  <a:srgbClr val="25326E"/>
                </a:solidFill>
              </a:defRPr>
            </a:lvl9pPr>
          </a:lstStyle>
          <a:p>
            <a:pPr marL="94298" lvl="1" indent="0" defTabSz="685800" eaLnBrk="1" fontAlgn="auto" hangingPunct="1">
              <a:spcBef>
                <a:spcPts val="0"/>
              </a:spcBef>
              <a:spcAft>
                <a:spcPts val="450"/>
              </a:spcAft>
              <a:buNone/>
              <a:defRPr/>
            </a:pPr>
            <a:r>
              <a:rPr lang="en-US" b="1">
                <a:solidFill>
                  <a:srgbClr val="25326E"/>
                </a:solidFill>
              </a:rPr>
              <a:t>Qualifying Immigration Statuses</a:t>
            </a:r>
            <a:endParaRPr lang="en-US" sz="900"/>
          </a:p>
          <a:p>
            <a:pPr marL="308610" lvl="1" indent="-214313">
              <a:spcAft>
                <a:spcPts val="450"/>
              </a:spcAft>
              <a:defRPr/>
            </a:pPr>
            <a:r>
              <a:rPr lang="en-US"/>
              <a:t>Outlines what immigration statuses qualify for coverage on October 1</a:t>
            </a:r>
            <a:endParaRPr lang="en-US">
              <a:cs typeface="Arial" panose="020B0604020202020204"/>
            </a:endParaRPr>
          </a:p>
          <a:p>
            <a:pPr marL="308610" lvl="1" indent="-214313">
              <a:spcAft>
                <a:spcPts val="450"/>
              </a:spcAft>
              <a:defRPr/>
            </a:pPr>
            <a:r>
              <a:rPr lang="en-US"/>
              <a:t>Routes member to the Non-citizen Eligibility webpage for more information, and to Legal Services of New Jersey (LSNJ) hotline for legal assistance</a:t>
            </a:r>
            <a:endParaRPr lang="en-US">
              <a:cs typeface="Arial" panose="020B0604020202020204"/>
            </a:endParaRPr>
          </a:p>
        </p:txBody>
      </p:sp>
      <p:pic>
        <p:nvPicPr>
          <p:cNvPr id="12" name="Picture 11">
            <a:extLst>
              <a:ext uri="{FF2B5EF4-FFF2-40B4-BE49-F238E27FC236}">
                <a16:creationId xmlns:a16="http://schemas.microsoft.com/office/drawing/2014/main" id="{4E135D5F-E227-D2E7-A81C-513F693AAA5B}"/>
              </a:ext>
            </a:extLst>
          </p:cNvPr>
          <p:cNvPicPr>
            <a:picLocks noChangeAspect="1"/>
          </p:cNvPicPr>
          <p:nvPr/>
        </p:nvPicPr>
        <p:blipFill>
          <a:blip r:embed="rId6"/>
          <a:stretch>
            <a:fillRect/>
          </a:stretch>
        </p:blipFill>
        <p:spPr>
          <a:xfrm>
            <a:off x="367600" y="3197644"/>
            <a:ext cx="1134737" cy="147078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3" name="Picture 12">
            <a:extLst>
              <a:ext uri="{FF2B5EF4-FFF2-40B4-BE49-F238E27FC236}">
                <a16:creationId xmlns:a16="http://schemas.microsoft.com/office/drawing/2014/main" id="{EF211457-B863-D88F-F4B9-9BF414FF5717}"/>
              </a:ext>
            </a:extLst>
          </p:cNvPr>
          <p:cNvPicPr>
            <a:picLocks noChangeAspect="1"/>
          </p:cNvPicPr>
          <p:nvPr/>
        </p:nvPicPr>
        <p:blipFill>
          <a:blip r:embed="rId7"/>
          <a:stretch>
            <a:fillRect/>
          </a:stretch>
        </p:blipFill>
        <p:spPr>
          <a:xfrm>
            <a:off x="364825" y="1135710"/>
            <a:ext cx="1140287" cy="147078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5" name="Picture 14">
            <a:extLst>
              <a:ext uri="{FF2B5EF4-FFF2-40B4-BE49-F238E27FC236}">
                <a16:creationId xmlns:a16="http://schemas.microsoft.com/office/drawing/2014/main" id="{B08FE9BC-B276-9C8D-7A5F-44F923602DD9}"/>
              </a:ext>
            </a:extLst>
          </p:cNvPr>
          <p:cNvPicPr>
            <a:picLocks noChangeAspect="1"/>
          </p:cNvPicPr>
          <p:nvPr/>
        </p:nvPicPr>
        <p:blipFill>
          <a:blip r:embed="rId8"/>
          <a:stretch>
            <a:fillRect/>
          </a:stretch>
        </p:blipFill>
        <p:spPr>
          <a:xfrm>
            <a:off x="4763880" y="3197644"/>
            <a:ext cx="1133047" cy="147078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8" name="Picture 17">
            <a:extLst>
              <a:ext uri="{FF2B5EF4-FFF2-40B4-BE49-F238E27FC236}">
                <a16:creationId xmlns:a16="http://schemas.microsoft.com/office/drawing/2014/main" id="{C4EEFE8F-500E-3142-B277-CE6C112FD9CA}"/>
              </a:ext>
            </a:extLst>
          </p:cNvPr>
          <p:cNvPicPr>
            <a:picLocks noChangeAspect="1"/>
          </p:cNvPicPr>
          <p:nvPr/>
        </p:nvPicPr>
        <p:blipFill>
          <a:blip r:embed="rId9"/>
          <a:stretch>
            <a:fillRect/>
          </a:stretch>
        </p:blipFill>
        <p:spPr>
          <a:xfrm>
            <a:off x="4762501" y="1135710"/>
            <a:ext cx="1135805" cy="147078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89419916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D42CF6A6-7539-DF83-9E2D-74568E26DB90}"/>
              </a:ext>
            </a:extLst>
          </p:cNvPr>
          <p:cNvSpPr>
            <a:spLocks noGrp="1"/>
          </p:cNvSpPr>
          <p:nvPr>
            <p:ph type="title"/>
          </p:nvPr>
        </p:nvSpPr>
        <p:spPr/>
        <p:txBody>
          <a:bodyPr/>
          <a:lstStyle/>
          <a:p>
            <a:r>
              <a:rPr lang="en-US"/>
              <a:t>How to verify eligibility</a:t>
            </a:r>
          </a:p>
        </p:txBody>
      </p:sp>
      <p:sp>
        <p:nvSpPr>
          <p:cNvPr id="4" name="Shape 6">
            <a:extLst>
              <a:ext uri="{FF2B5EF4-FFF2-40B4-BE49-F238E27FC236}">
                <a16:creationId xmlns:a16="http://schemas.microsoft.com/office/drawing/2014/main" id="{3E72D57C-AE0E-8977-E290-0AEC477ECA7C}"/>
              </a:ext>
            </a:extLst>
          </p:cNvPr>
          <p:cNvSpPr/>
          <p:nvPr/>
        </p:nvSpPr>
        <p:spPr>
          <a:xfrm>
            <a:off x="452628" y="1219194"/>
            <a:ext cx="3949065" cy="991362"/>
          </a:xfrm>
          <a:prstGeom prst="roundRect">
            <a:avLst>
              <a:gd name="adj" fmla="val 4444"/>
            </a:avLst>
          </a:prstGeom>
          <a:solidFill>
            <a:srgbClr val="FFFFFF"/>
          </a:solidFill>
          <a:ln w="12700">
            <a:solidFill>
              <a:srgbClr val="E8EDF3"/>
            </a:solidFill>
            <a:prstDash val="solid"/>
          </a:ln>
          <a:effectLst>
            <a:outerShdw blurRad="50800" dist="38100" dir="2700000" algn="tl" rotWithShape="0">
              <a:schemeClr val="tx1">
                <a:alpha val="40000"/>
              </a:schemeClr>
            </a:outerShdw>
          </a:effectLst>
        </p:spPr>
        <p:txBody>
          <a:bodyPr/>
          <a:lstStyle/>
          <a:p>
            <a:endParaRPr lang="en-US"/>
          </a:p>
        </p:txBody>
      </p:sp>
      <p:sp>
        <p:nvSpPr>
          <p:cNvPr id="5" name="Text 9">
            <a:extLst>
              <a:ext uri="{FF2B5EF4-FFF2-40B4-BE49-F238E27FC236}">
                <a16:creationId xmlns:a16="http://schemas.microsoft.com/office/drawing/2014/main" id="{45B0A752-3273-ECD3-2C59-6981B415A1DC}"/>
              </a:ext>
            </a:extLst>
          </p:cNvPr>
          <p:cNvSpPr/>
          <p:nvPr/>
        </p:nvSpPr>
        <p:spPr>
          <a:xfrm>
            <a:off x="1009078" y="1362830"/>
            <a:ext cx="3457004" cy="736283"/>
          </a:xfrm>
          <a:prstGeom prst="rect">
            <a:avLst/>
          </a:prstGeom>
          <a:noFill/>
          <a:ln/>
        </p:spPr>
        <p:txBody>
          <a:bodyPr wrap="square" rtlCol="0" anchor="ctr"/>
          <a:lstStyle/>
          <a:p>
            <a:pPr marL="0" indent="0">
              <a:spcBef>
                <a:spcPts val="600"/>
              </a:spcBef>
              <a:buNone/>
            </a:pPr>
            <a:r>
              <a:rPr lang="en-US" sz="1400" b="1">
                <a:latin typeface="IBM Plex Sans" panose="020B0503050203000203" pitchFamily="34" charset="0"/>
                <a:ea typeface="Calibri" pitchFamily="34" charset="-122"/>
                <a:cs typeface="Calibri" pitchFamily="34" charset="-120"/>
              </a:rPr>
              <a:t>Complete the “Immigration Status Reporting Form”</a:t>
            </a:r>
          </a:p>
        </p:txBody>
      </p:sp>
      <p:sp>
        <p:nvSpPr>
          <p:cNvPr id="8" name="Oval 7">
            <a:extLst>
              <a:ext uri="{FF2B5EF4-FFF2-40B4-BE49-F238E27FC236}">
                <a16:creationId xmlns:a16="http://schemas.microsoft.com/office/drawing/2014/main" id="{2DFA3FCC-833E-61DF-92C2-5270D1B9D05C}"/>
              </a:ext>
            </a:extLst>
          </p:cNvPr>
          <p:cNvSpPr/>
          <p:nvPr/>
        </p:nvSpPr>
        <p:spPr>
          <a:xfrm>
            <a:off x="163068" y="1127753"/>
            <a:ext cx="736282" cy="736282"/>
          </a:xfrm>
          <a:prstGeom prst="ellipse">
            <a:avLst/>
          </a:prstGeom>
          <a:solidFill>
            <a:schemeClr val="bg1"/>
          </a:solidFill>
          <a:ln>
            <a:solidFill>
              <a:schemeClr val="bg1"/>
            </a:solidFill>
          </a:ln>
          <a:effectLst>
            <a:outerShdw blurRad="50800" dist="38100" algn="l" rotWithShape="0">
              <a:schemeClr val="tx1">
                <a:alpha val="4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Shape 6">
            <a:extLst>
              <a:ext uri="{FF2B5EF4-FFF2-40B4-BE49-F238E27FC236}">
                <a16:creationId xmlns:a16="http://schemas.microsoft.com/office/drawing/2014/main" id="{C822FB4E-FB72-068E-163C-BE604B0841E1}"/>
              </a:ext>
            </a:extLst>
          </p:cNvPr>
          <p:cNvSpPr/>
          <p:nvPr/>
        </p:nvSpPr>
        <p:spPr>
          <a:xfrm>
            <a:off x="452628" y="2485512"/>
            <a:ext cx="3949065" cy="2505654"/>
          </a:xfrm>
          <a:prstGeom prst="roundRect">
            <a:avLst>
              <a:gd name="adj" fmla="val 4444"/>
            </a:avLst>
          </a:prstGeom>
          <a:solidFill>
            <a:srgbClr val="FFFFFF"/>
          </a:solidFill>
          <a:ln w="12700">
            <a:solidFill>
              <a:srgbClr val="E8EDF3"/>
            </a:solidFill>
            <a:prstDash val="solid"/>
          </a:ln>
          <a:effectLst>
            <a:outerShdw blurRad="50800" dist="38100" dir="2700000" algn="tl" rotWithShape="0">
              <a:schemeClr val="tx1">
                <a:alpha val="40000"/>
              </a:schemeClr>
            </a:outerShdw>
          </a:effectLst>
        </p:spPr>
        <p:txBody>
          <a:bodyPr/>
          <a:lstStyle/>
          <a:p>
            <a:endParaRPr lang="en-US"/>
          </a:p>
        </p:txBody>
      </p:sp>
      <p:sp>
        <p:nvSpPr>
          <p:cNvPr id="10" name="Text 9">
            <a:extLst>
              <a:ext uri="{FF2B5EF4-FFF2-40B4-BE49-F238E27FC236}">
                <a16:creationId xmlns:a16="http://schemas.microsoft.com/office/drawing/2014/main" id="{77FDA66A-BE3C-1124-C448-063A77004005}"/>
              </a:ext>
            </a:extLst>
          </p:cNvPr>
          <p:cNvSpPr/>
          <p:nvPr/>
        </p:nvSpPr>
        <p:spPr>
          <a:xfrm>
            <a:off x="1009077" y="2485512"/>
            <a:ext cx="3392615" cy="2505654"/>
          </a:xfrm>
          <a:prstGeom prst="rect">
            <a:avLst/>
          </a:prstGeom>
          <a:noFill/>
          <a:ln/>
        </p:spPr>
        <p:txBody>
          <a:bodyPr wrap="square" lIns="91440" tIns="45720" rIns="91440" bIns="45720" rtlCol="0" anchor="ctr"/>
          <a:lstStyle/>
          <a:p>
            <a:pPr marL="0" indent="0">
              <a:spcBef>
                <a:spcPts val="600"/>
              </a:spcBef>
              <a:buNone/>
            </a:pPr>
            <a:r>
              <a:rPr lang="en-US" sz="1400" b="1">
                <a:latin typeface="IBM Plex Sans" panose="020B0503050203000203" pitchFamily="34" charset="0"/>
                <a:ea typeface="Calibri" pitchFamily="34" charset="-122"/>
                <a:cs typeface="Calibri" pitchFamily="34" charset="-120"/>
              </a:rPr>
              <a:t>Submit the documents above in one of four ways</a:t>
            </a:r>
          </a:p>
          <a:p>
            <a:pPr marL="228600" indent="-114300">
              <a:spcBef>
                <a:spcPts val="600"/>
              </a:spcBef>
              <a:buClr>
                <a:schemeClr val="tx1"/>
              </a:buClr>
              <a:buFont typeface="Arial" panose="020B0604020202020204" pitchFamily="34" charset="0"/>
              <a:buChar char="•"/>
            </a:pPr>
            <a:r>
              <a:rPr lang="en-US" sz="1300" b="1">
                <a:solidFill>
                  <a:schemeClr val="accent2"/>
                </a:solidFill>
                <a:latin typeface="IBM Plex Sans"/>
                <a:ea typeface="Calibri"/>
                <a:cs typeface="Calibri"/>
              </a:rPr>
              <a:t>FASTEST / RECOMMENDED</a:t>
            </a:r>
            <a:br>
              <a:rPr lang="en-US" sz="1150">
                <a:latin typeface="IBM Plex Sans" panose="020B0503050203000203" pitchFamily="34" charset="0"/>
                <a:ea typeface="Calibri" pitchFamily="34" charset="-122"/>
                <a:cs typeface="Calibri" pitchFamily="34" charset="-120"/>
              </a:rPr>
            </a:br>
            <a:r>
              <a:rPr lang="en-US" sz="1150">
                <a:latin typeface="IBM Plex Sans"/>
                <a:ea typeface="Calibri"/>
                <a:cs typeface="Calibri"/>
              </a:rPr>
              <a:t>Electronically via </a:t>
            </a:r>
            <a:r>
              <a:rPr lang="en-US" sz="1150" u="sng">
                <a:latin typeface="IBM Plex Sans"/>
                <a:ea typeface="Calibri"/>
                <a:cs typeface="Calibri"/>
              </a:rPr>
              <a:t>www.VerifyOS.com </a:t>
            </a:r>
            <a:r>
              <a:rPr lang="en-US" sz="1150">
                <a:latin typeface="IBM Plex Sans"/>
                <a:ea typeface="Calibri"/>
                <a:cs typeface="Calibri"/>
              </a:rPr>
              <a:t>using the “Reference ID number” in the letter </a:t>
            </a:r>
          </a:p>
          <a:p>
            <a:pPr marL="228600" indent="-114300">
              <a:spcBef>
                <a:spcPts val="600"/>
              </a:spcBef>
              <a:buClr>
                <a:schemeClr val="tx1"/>
              </a:buClr>
              <a:buFont typeface="Arial" panose="020B0604020202020204" pitchFamily="34" charset="0"/>
              <a:buChar char="•"/>
            </a:pPr>
            <a:r>
              <a:rPr lang="en-US" sz="1150">
                <a:latin typeface="IBM Plex Sans" panose="020B0503050203000203" pitchFamily="34" charset="0"/>
                <a:ea typeface="Calibri" pitchFamily="34" charset="-122"/>
                <a:cs typeface="Calibri" pitchFamily="34" charset="-120"/>
              </a:rPr>
              <a:t>Fax: 1-877-223-8478</a:t>
            </a:r>
          </a:p>
          <a:p>
            <a:pPr marL="228600" indent="-114300">
              <a:spcBef>
                <a:spcPts val="600"/>
              </a:spcBef>
              <a:buClr>
                <a:schemeClr val="tx1"/>
              </a:buClr>
              <a:buFont typeface="Arial" panose="020B0604020202020204" pitchFamily="34" charset="0"/>
              <a:buChar char="•"/>
            </a:pPr>
            <a:r>
              <a:rPr lang="en-US" sz="1150">
                <a:latin typeface="IBM Plex Sans" panose="020B0503050203000203" pitchFamily="34" charset="0"/>
                <a:ea typeface="Calibri" pitchFamily="34" charset="-122"/>
                <a:cs typeface="Calibri" pitchFamily="34" charset="-120"/>
              </a:rPr>
              <a:t>Mail: HMS, PO Box 165308, Irving, TX 75016-9923</a:t>
            </a:r>
          </a:p>
          <a:p>
            <a:pPr marL="228600" indent="-114300">
              <a:spcBef>
                <a:spcPts val="600"/>
              </a:spcBef>
              <a:buClr>
                <a:schemeClr val="tx1"/>
              </a:buClr>
              <a:buFont typeface="Arial" panose="020B0604020202020204" pitchFamily="34" charset="0"/>
              <a:buChar char="•"/>
            </a:pPr>
            <a:r>
              <a:rPr lang="en-US" sz="1150">
                <a:latin typeface="IBM Plex Sans"/>
                <a:ea typeface="Calibri"/>
                <a:cs typeface="Calibri"/>
              </a:rPr>
              <a:t>In person: Walk into any Eligibility Determining Agency – find them in your county here </a:t>
            </a:r>
            <a:r>
              <a:rPr lang="en-US" sz="1150">
                <a:latin typeface="Arial"/>
                <a:ea typeface="Calibri"/>
                <a:cs typeface="Arial"/>
                <a:hlinkClick r:id="rId3"/>
              </a:rPr>
              <a:t>NJ FamilyCare - Need Help Enrolling?</a:t>
            </a:r>
            <a:endParaRPr lang="en-US" sz="1150">
              <a:latin typeface="IBM Plex Sans" panose="020B0503050203000203" pitchFamily="34" charset="0"/>
              <a:ea typeface="Calibri" pitchFamily="34" charset="-122"/>
              <a:cs typeface="Calibri" pitchFamily="34" charset="-120"/>
            </a:endParaRPr>
          </a:p>
        </p:txBody>
      </p:sp>
      <p:sp>
        <p:nvSpPr>
          <p:cNvPr id="11" name="Oval 10">
            <a:extLst>
              <a:ext uri="{FF2B5EF4-FFF2-40B4-BE49-F238E27FC236}">
                <a16:creationId xmlns:a16="http://schemas.microsoft.com/office/drawing/2014/main" id="{A6B4F9EE-20F6-E99F-B1F3-1D1497EA346F}"/>
              </a:ext>
            </a:extLst>
          </p:cNvPr>
          <p:cNvSpPr/>
          <p:nvPr/>
        </p:nvSpPr>
        <p:spPr>
          <a:xfrm>
            <a:off x="163068" y="2394072"/>
            <a:ext cx="736282" cy="736282"/>
          </a:xfrm>
          <a:prstGeom prst="ellipse">
            <a:avLst/>
          </a:prstGeom>
          <a:solidFill>
            <a:schemeClr val="bg1"/>
          </a:solidFill>
          <a:ln>
            <a:solidFill>
              <a:schemeClr val="bg1"/>
            </a:solidFill>
          </a:ln>
          <a:effectLst>
            <a:outerShdw blurRad="50800" dist="38100" algn="l" rotWithShape="0">
              <a:schemeClr val="tx1">
                <a:alpha val="4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Shape 6">
            <a:extLst>
              <a:ext uri="{FF2B5EF4-FFF2-40B4-BE49-F238E27FC236}">
                <a16:creationId xmlns:a16="http://schemas.microsoft.com/office/drawing/2014/main" id="{3C398506-825B-B1BF-862E-99AF237E1006}"/>
              </a:ext>
            </a:extLst>
          </p:cNvPr>
          <p:cNvSpPr/>
          <p:nvPr/>
        </p:nvSpPr>
        <p:spPr>
          <a:xfrm>
            <a:off x="4926140" y="1211826"/>
            <a:ext cx="3949065" cy="991362"/>
          </a:xfrm>
          <a:prstGeom prst="roundRect">
            <a:avLst>
              <a:gd name="adj" fmla="val 4444"/>
            </a:avLst>
          </a:prstGeom>
          <a:solidFill>
            <a:srgbClr val="FFFFFF"/>
          </a:solidFill>
          <a:ln w="12700">
            <a:solidFill>
              <a:srgbClr val="E8EDF3"/>
            </a:solidFill>
            <a:prstDash val="solid"/>
          </a:ln>
          <a:effectLst>
            <a:outerShdw blurRad="50800" dist="38100" dir="2700000" algn="tl" rotWithShape="0">
              <a:schemeClr val="tx1">
                <a:alpha val="40000"/>
              </a:schemeClr>
            </a:outerShdw>
          </a:effectLst>
        </p:spPr>
        <p:txBody>
          <a:bodyPr/>
          <a:lstStyle/>
          <a:p>
            <a:endParaRPr lang="en-US"/>
          </a:p>
        </p:txBody>
      </p:sp>
      <p:sp>
        <p:nvSpPr>
          <p:cNvPr id="13" name="Text 9">
            <a:extLst>
              <a:ext uri="{FF2B5EF4-FFF2-40B4-BE49-F238E27FC236}">
                <a16:creationId xmlns:a16="http://schemas.microsoft.com/office/drawing/2014/main" id="{8DE8C48B-21F9-A75D-A0D6-F97E16CDCE24}"/>
              </a:ext>
            </a:extLst>
          </p:cNvPr>
          <p:cNvSpPr/>
          <p:nvPr/>
        </p:nvSpPr>
        <p:spPr>
          <a:xfrm>
            <a:off x="5482590" y="1355462"/>
            <a:ext cx="3325940" cy="736283"/>
          </a:xfrm>
          <a:prstGeom prst="rect">
            <a:avLst/>
          </a:prstGeom>
          <a:noFill/>
          <a:ln/>
        </p:spPr>
        <p:txBody>
          <a:bodyPr wrap="square" lIns="91440" tIns="45720" rIns="91440" bIns="45720" rtlCol="0" anchor="ctr"/>
          <a:lstStyle/>
          <a:p>
            <a:pPr>
              <a:spcBef>
                <a:spcPts val="600"/>
              </a:spcBef>
            </a:pPr>
            <a:r>
              <a:rPr lang="en-US" sz="1400" b="1">
                <a:latin typeface="IBM Plex Sans"/>
                <a:ea typeface="Calibri"/>
                <a:cs typeface="Calibri"/>
              </a:rPr>
              <a:t>Identify the specific eligibility documents needed to submit on the "Immigration Status Reporting Form" and make copies of them</a:t>
            </a:r>
            <a:endParaRPr lang="en-US" sz="1400" b="1">
              <a:latin typeface="IBM Plex Sans" panose="020B0503050203000203" pitchFamily="34" charset="0"/>
              <a:ea typeface="Calibri" pitchFamily="34" charset="-122"/>
              <a:cs typeface="Calibri" pitchFamily="34" charset="-120"/>
            </a:endParaRPr>
          </a:p>
        </p:txBody>
      </p:sp>
      <p:sp>
        <p:nvSpPr>
          <p:cNvPr id="14" name="Oval 13">
            <a:extLst>
              <a:ext uri="{FF2B5EF4-FFF2-40B4-BE49-F238E27FC236}">
                <a16:creationId xmlns:a16="http://schemas.microsoft.com/office/drawing/2014/main" id="{9D3C2B98-6FF0-ADD2-2B01-7215B8FFA522}"/>
              </a:ext>
            </a:extLst>
          </p:cNvPr>
          <p:cNvSpPr/>
          <p:nvPr/>
        </p:nvSpPr>
        <p:spPr>
          <a:xfrm>
            <a:off x="4636580" y="1120385"/>
            <a:ext cx="736282" cy="736282"/>
          </a:xfrm>
          <a:prstGeom prst="ellipse">
            <a:avLst/>
          </a:prstGeom>
          <a:solidFill>
            <a:schemeClr val="bg1"/>
          </a:solidFill>
          <a:ln>
            <a:solidFill>
              <a:schemeClr val="bg1"/>
            </a:solidFill>
          </a:ln>
          <a:effectLst>
            <a:outerShdw blurRad="50800" dist="38100" algn="l" rotWithShape="0">
              <a:schemeClr val="tx1">
                <a:alpha val="4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2E4527F3-CB7A-222C-7427-818C2D75B5A6}"/>
              </a:ext>
            </a:extLst>
          </p:cNvPr>
          <p:cNvSpPr txBox="1"/>
          <p:nvPr/>
        </p:nvSpPr>
        <p:spPr>
          <a:xfrm>
            <a:off x="268795" y="1104786"/>
            <a:ext cx="452628" cy="784830"/>
          </a:xfrm>
          <a:prstGeom prst="rect">
            <a:avLst/>
          </a:prstGeom>
          <a:noFill/>
        </p:spPr>
        <p:txBody>
          <a:bodyPr wrap="square">
            <a:spAutoFit/>
          </a:bodyPr>
          <a:lstStyle/>
          <a:p>
            <a:r>
              <a:rPr lang="en-US" sz="4500">
                <a:latin typeface="Segoe UI Black" panose="020B0A02040204020203" pitchFamily="34" charset="0"/>
                <a:ea typeface="Segoe UI Black" panose="020B0A02040204020203" pitchFamily="34" charset="0"/>
              </a:rPr>
              <a:t>1</a:t>
            </a:r>
            <a:endParaRPr lang="en-US" sz="4500"/>
          </a:p>
        </p:txBody>
      </p:sp>
      <p:sp>
        <p:nvSpPr>
          <p:cNvPr id="16" name="TextBox 15">
            <a:extLst>
              <a:ext uri="{FF2B5EF4-FFF2-40B4-BE49-F238E27FC236}">
                <a16:creationId xmlns:a16="http://schemas.microsoft.com/office/drawing/2014/main" id="{34DAC42C-05FC-BBEE-BAB0-C51927C96B07}"/>
              </a:ext>
            </a:extLst>
          </p:cNvPr>
          <p:cNvSpPr txBox="1"/>
          <p:nvPr/>
        </p:nvSpPr>
        <p:spPr>
          <a:xfrm>
            <a:off x="252603" y="2360443"/>
            <a:ext cx="452628" cy="784830"/>
          </a:xfrm>
          <a:prstGeom prst="rect">
            <a:avLst/>
          </a:prstGeom>
          <a:noFill/>
        </p:spPr>
        <p:txBody>
          <a:bodyPr wrap="square">
            <a:spAutoFit/>
          </a:bodyPr>
          <a:lstStyle/>
          <a:p>
            <a:r>
              <a:rPr lang="en-US" sz="4500">
                <a:latin typeface="Segoe UI Black" panose="020B0A02040204020203" pitchFamily="34" charset="0"/>
                <a:ea typeface="Segoe UI Black" panose="020B0A02040204020203" pitchFamily="34" charset="0"/>
              </a:rPr>
              <a:t>3</a:t>
            </a:r>
            <a:endParaRPr lang="en-US" sz="4500"/>
          </a:p>
        </p:txBody>
      </p:sp>
      <p:sp>
        <p:nvSpPr>
          <p:cNvPr id="17" name="TextBox 16">
            <a:extLst>
              <a:ext uri="{FF2B5EF4-FFF2-40B4-BE49-F238E27FC236}">
                <a16:creationId xmlns:a16="http://schemas.microsoft.com/office/drawing/2014/main" id="{F8408CEA-E4D6-FB10-A190-A1BD5F33AE38}"/>
              </a:ext>
            </a:extLst>
          </p:cNvPr>
          <p:cNvSpPr txBox="1"/>
          <p:nvPr/>
        </p:nvSpPr>
        <p:spPr>
          <a:xfrm>
            <a:off x="4751737" y="1076094"/>
            <a:ext cx="452628" cy="784830"/>
          </a:xfrm>
          <a:prstGeom prst="rect">
            <a:avLst/>
          </a:prstGeom>
          <a:noFill/>
        </p:spPr>
        <p:txBody>
          <a:bodyPr wrap="square">
            <a:spAutoFit/>
          </a:bodyPr>
          <a:lstStyle/>
          <a:p>
            <a:r>
              <a:rPr lang="en-US" sz="4500">
                <a:latin typeface="Segoe UI Black" panose="020B0A02040204020203" pitchFamily="34" charset="0"/>
                <a:ea typeface="Segoe UI Black" panose="020B0A02040204020203" pitchFamily="34" charset="0"/>
              </a:rPr>
              <a:t>2</a:t>
            </a:r>
            <a:endParaRPr lang="en-US" sz="4500"/>
          </a:p>
        </p:txBody>
      </p:sp>
      <p:sp>
        <p:nvSpPr>
          <p:cNvPr id="20" name="TextBox 19">
            <a:extLst>
              <a:ext uri="{FF2B5EF4-FFF2-40B4-BE49-F238E27FC236}">
                <a16:creationId xmlns:a16="http://schemas.microsoft.com/office/drawing/2014/main" id="{D0624B7E-63AE-A920-57EB-A24D3ED131B2}"/>
              </a:ext>
            </a:extLst>
          </p:cNvPr>
          <p:cNvSpPr txBox="1"/>
          <p:nvPr/>
        </p:nvSpPr>
        <p:spPr>
          <a:xfrm>
            <a:off x="5235334" y="2676383"/>
            <a:ext cx="3494267" cy="907941"/>
          </a:xfrm>
          <a:prstGeom prst="rect">
            <a:avLst/>
          </a:prstGeom>
          <a:noFill/>
        </p:spPr>
        <p:txBody>
          <a:bodyPr wrap="square">
            <a:spAutoFit/>
          </a:bodyPr>
          <a:lstStyle/>
          <a:p>
            <a:pPr marL="0" indent="0">
              <a:spcBef>
                <a:spcPts val="600"/>
              </a:spcBef>
              <a:buNone/>
            </a:pPr>
            <a:r>
              <a:rPr lang="en-US" sz="1200" b="1" i="1">
                <a:latin typeface="IBM Plex Sans" panose="020B0503050203000203" pitchFamily="34" charset="0"/>
              </a:rPr>
              <a:t>IMPORTANT TO NOTE</a:t>
            </a:r>
          </a:p>
          <a:p>
            <a:pPr marL="0" indent="0">
              <a:spcBef>
                <a:spcPts val="600"/>
              </a:spcBef>
              <a:buNone/>
            </a:pPr>
            <a:r>
              <a:rPr lang="en-US" sz="1200" i="1">
                <a:latin typeface="IBM Plex Sans" panose="020B0503050203000203" pitchFamily="34" charset="0"/>
              </a:rPr>
              <a:t>NJ FamilyCare hired a company called HMS to handle this process, so enrollees will interact with HMS. </a:t>
            </a:r>
          </a:p>
        </p:txBody>
      </p:sp>
      <p:pic>
        <p:nvPicPr>
          <p:cNvPr id="21" name="Graphic 20">
            <a:extLst>
              <a:ext uri="{FF2B5EF4-FFF2-40B4-BE49-F238E27FC236}">
                <a16:creationId xmlns:a16="http://schemas.microsoft.com/office/drawing/2014/main" id="{2E552D17-8201-8824-7C9D-D9BA949D2ABC}"/>
              </a:ext>
            </a:extLst>
          </p:cNvPr>
          <p:cNvPicPr>
            <a:picLocks noChangeAspect="1"/>
          </p:cNvPicPr>
          <p:nvPr/>
        </p:nvPicPr>
        <p:blipFill>
          <a:blip>
            <a:extLst>
              <a:ext uri="{96DAC541-7B7A-43D3-8B79-37D633B846F1}">
                <asvg:svgBlip xmlns:asvg="http://schemas.microsoft.com/office/drawing/2016/SVG/main" r:embed="rId4"/>
              </a:ext>
            </a:extLst>
          </a:blip>
          <a:srcRect/>
          <a:stretch/>
        </p:blipFill>
        <p:spPr>
          <a:xfrm>
            <a:off x="4926140" y="2667635"/>
            <a:ext cx="337512" cy="355539"/>
          </a:xfrm>
          <a:prstGeom prst="rect">
            <a:avLst/>
          </a:prstGeom>
        </p:spPr>
      </p:pic>
    </p:spTree>
    <p:extLst>
      <p:ext uri="{BB962C8B-B14F-4D97-AF65-F5344CB8AC3E}">
        <p14:creationId xmlns:p14="http://schemas.microsoft.com/office/powerpoint/2010/main" val="242963529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DCF5F80-7A5E-8B11-804E-D21AF773B3C0}"/>
              </a:ext>
            </a:extLst>
          </p:cNvPr>
          <p:cNvSpPr/>
          <p:nvPr/>
        </p:nvSpPr>
        <p:spPr>
          <a:xfrm>
            <a:off x="4601243" y="1738436"/>
            <a:ext cx="3843865" cy="958644"/>
          </a:xfrm>
          <a:prstGeom prst="rect">
            <a:avLst/>
          </a:prstGeom>
          <a:solidFill>
            <a:schemeClr val="accent2">
              <a:lumMod val="20000"/>
              <a:lumOff val="80000"/>
            </a:schemeClr>
          </a:solidFill>
          <a:ln>
            <a:noFill/>
          </a:ln>
          <a:effectLst>
            <a:softEdge rad="3175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77BCA399-84BD-2A2B-1CD6-A3E0E6C6E270}"/>
              </a:ext>
            </a:extLst>
          </p:cNvPr>
          <p:cNvSpPr/>
          <p:nvPr/>
        </p:nvSpPr>
        <p:spPr>
          <a:xfrm>
            <a:off x="639622" y="1750690"/>
            <a:ext cx="3835010" cy="958644"/>
          </a:xfrm>
          <a:prstGeom prst="rect">
            <a:avLst/>
          </a:prstGeom>
          <a:solidFill>
            <a:srgbClr val="EBF9F3"/>
          </a:solidFill>
          <a:ln>
            <a:noFill/>
          </a:ln>
          <a:effectLst>
            <a:softEdge rad="3175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0A76C536-B364-1B39-841E-A5863EC259F5}"/>
              </a:ext>
            </a:extLst>
          </p:cNvPr>
          <p:cNvSpPr>
            <a:spLocks noGrp="1"/>
          </p:cNvSpPr>
          <p:nvPr>
            <p:ph idx="1"/>
          </p:nvPr>
        </p:nvSpPr>
        <p:spPr>
          <a:xfrm>
            <a:off x="571499" y="1354940"/>
            <a:ext cx="8059489" cy="395749"/>
          </a:xfrm>
        </p:spPr>
        <p:txBody>
          <a:bodyPr>
            <a:noAutofit/>
          </a:bodyPr>
          <a:lstStyle/>
          <a:p>
            <a:pPr marL="0" indent="0">
              <a:lnSpc>
                <a:spcPct val="110000"/>
              </a:lnSpc>
              <a:spcBef>
                <a:spcPts val="0"/>
              </a:spcBef>
              <a:spcAft>
                <a:spcPts val="1200"/>
              </a:spcAft>
              <a:buNone/>
            </a:pPr>
            <a:r>
              <a:rPr lang="en-US" sz="1600">
                <a:latin typeface="IBM Plex Sans"/>
                <a:ea typeface="Tahoma"/>
                <a:cs typeface="Tahoma"/>
              </a:rPr>
              <a:t>If no letter, it could be because:</a:t>
            </a:r>
          </a:p>
        </p:txBody>
      </p:sp>
      <p:sp>
        <p:nvSpPr>
          <p:cNvPr id="2" name="Title 1">
            <a:extLst>
              <a:ext uri="{FF2B5EF4-FFF2-40B4-BE49-F238E27FC236}">
                <a16:creationId xmlns:a16="http://schemas.microsoft.com/office/drawing/2014/main" id="{2A230754-8F95-E5A9-BEB2-C4EF0869AC75}"/>
              </a:ext>
            </a:extLst>
          </p:cNvPr>
          <p:cNvSpPr>
            <a:spLocks noGrp="1"/>
          </p:cNvSpPr>
          <p:nvPr>
            <p:ph type="title"/>
          </p:nvPr>
        </p:nvSpPr>
        <p:spPr>
          <a:xfrm>
            <a:off x="190500" y="53259"/>
            <a:ext cx="8188569" cy="830369"/>
          </a:xfrm>
        </p:spPr>
        <p:txBody>
          <a:bodyPr>
            <a:noAutofit/>
          </a:bodyPr>
          <a:lstStyle/>
          <a:p>
            <a:r>
              <a:rPr lang="en-US" sz="3000">
                <a:latin typeface="Aleo"/>
              </a:rPr>
              <a:t>Individual did not get a letter from NJ FamilyCare</a:t>
            </a:r>
          </a:p>
        </p:txBody>
      </p:sp>
      <p:pic>
        <p:nvPicPr>
          <p:cNvPr id="9" name="Graphic 8">
            <a:extLst>
              <a:ext uri="{FF2B5EF4-FFF2-40B4-BE49-F238E27FC236}">
                <a16:creationId xmlns:a16="http://schemas.microsoft.com/office/drawing/2014/main" id="{AEA47BB6-32E3-CCD3-3B65-308FADFBEB49}"/>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68865" y="1825464"/>
            <a:ext cx="429271" cy="429271"/>
          </a:xfrm>
          <a:prstGeom prst="rect">
            <a:avLst/>
          </a:prstGeom>
        </p:spPr>
      </p:pic>
      <p:grpSp>
        <p:nvGrpSpPr>
          <p:cNvPr id="12" name="Group 11">
            <a:extLst>
              <a:ext uri="{FF2B5EF4-FFF2-40B4-BE49-F238E27FC236}">
                <a16:creationId xmlns:a16="http://schemas.microsoft.com/office/drawing/2014/main" id="{66ACB477-43ED-D4C5-AD73-7AC570E90148}"/>
              </a:ext>
            </a:extLst>
          </p:cNvPr>
          <p:cNvGrpSpPr/>
          <p:nvPr/>
        </p:nvGrpSpPr>
        <p:grpSpPr>
          <a:xfrm>
            <a:off x="4669365" y="1827054"/>
            <a:ext cx="368007" cy="385662"/>
            <a:chOff x="652116" y="2112285"/>
            <a:chExt cx="368007" cy="385662"/>
          </a:xfrm>
        </p:grpSpPr>
        <p:sp>
          <p:nvSpPr>
            <p:cNvPr id="10" name="Oval 9">
              <a:extLst>
                <a:ext uri="{FF2B5EF4-FFF2-40B4-BE49-F238E27FC236}">
                  <a16:creationId xmlns:a16="http://schemas.microsoft.com/office/drawing/2014/main" id="{D4AC79B6-C358-3DF4-6534-03A157ADBB69}"/>
                </a:ext>
              </a:extLst>
            </p:cNvPr>
            <p:cNvSpPr/>
            <p:nvPr/>
          </p:nvSpPr>
          <p:spPr>
            <a:xfrm>
              <a:off x="669580" y="2112285"/>
              <a:ext cx="350543" cy="350543"/>
            </a:xfrm>
            <a:prstGeom prst="ellipse">
              <a:avLst/>
            </a:prstGeom>
            <a:noFill/>
            <a:ln w="381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solidFill>
                    <a:schemeClr val="accent2">
                      <a:lumMod val="20000"/>
                      <a:lumOff val="80000"/>
                    </a:schemeClr>
                  </a:solidFill>
                </a:ln>
              </a:endParaRPr>
            </a:p>
          </p:txBody>
        </p:sp>
        <p:pic>
          <p:nvPicPr>
            <p:cNvPr id="7" name="Graphic 6">
              <a:extLst>
                <a:ext uri="{FF2B5EF4-FFF2-40B4-BE49-F238E27FC236}">
                  <a16:creationId xmlns:a16="http://schemas.microsoft.com/office/drawing/2014/main" id="{F85EB838-4F88-4B02-D3EA-42A491A26517}"/>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52116" y="2112285"/>
              <a:ext cx="368007" cy="368007"/>
            </a:xfrm>
            <a:prstGeom prst="rect">
              <a:avLst/>
            </a:prstGeom>
          </p:spPr>
        </p:pic>
        <p:sp>
          <p:nvSpPr>
            <p:cNvPr id="11" name="Rectangle 10">
              <a:extLst>
                <a:ext uri="{FF2B5EF4-FFF2-40B4-BE49-F238E27FC236}">
                  <a16:creationId xmlns:a16="http://schemas.microsoft.com/office/drawing/2014/main" id="{5F62AF7D-462F-B497-1240-CE3AE69232EE}"/>
                </a:ext>
              </a:extLst>
            </p:cNvPr>
            <p:cNvSpPr/>
            <p:nvPr/>
          </p:nvSpPr>
          <p:spPr>
            <a:xfrm rot="2971523">
              <a:off x="659301" y="2421720"/>
              <a:ext cx="80401" cy="72054"/>
            </a:xfrm>
            <a:prstGeom prst="rect">
              <a:avLst/>
            </a:prstGeom>
            <a:solidFill>
              <a:schemeClr val="accent2">
                <a:lumMod val="20000"/>
                <a:lumOff val="80000"/>
              </a:schemeClr>
            </a:solidFill>
            <a:ln>
              <a:solidFill>
                <a:schemeClr val="accent2">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solidFill>
                    <a:schemeClr val="accent2">
                      <a:lumMod val="20000"/>
                      <a:lumOff val="80000"/>
                    </a:schemeClr>
                  </a:solidFill>
                </a:ln>
              </a:endParaRPr>
            </a:p>
          </p:txBody>
        </p:sp>
      </p:grpSp>
      <p:sp>
        <p:nvSpPr>
          <p:cNvPr id="14" name="TextBox 13">
            <a:extLst>
              <a:ext uri="{FF2B5EF4-FFF2-40B4-BE49-F238E27FC236}">
                <a16:creationId xmlns:a16="http://schemas.microsoft.com/office/drawing/2014/main" id="{FCCFD857-6C39-F851-793A-E49B017FAC16}"/>
              </a:ext>
            </a:extLst>
          </p:cNvPr>
          <p:cNvSpPr txBox="1"/>
          <p:nvPr/>
        </p:nvSpPr>
        <p:spPr>
          <a:xfrm>
            <a:off x="668866" y="1782110"/>
            <a:ext cx="3903133" cy="552652"/>
          </a:xfrm>
          <a:prstGeom prst="rect">
            <a:avLst/>
          </a:prstGeom>
          <a:noFill/>
        </p:spPr>
        <p:txBody>
          <a:bodyPr wrap="square" lIns="91440" tIns="45720" rIns="91440" bIns="45720" anchor="t">
            <a:spAutoFit/>
          </a:bodyPr>
          <a:lstStyle/>
          <a:p>
            <a:pPr marL="515620" lvl="1">
              <a:lnSpc>
                <a:spcPct val="110000"/>
              </a:lnSpc>
              <a:spcBef>
                <a:spcPts val="0"/>
              </a:spcBef>
              <a:spcAft>
                <a:spcPts val="0"/>
              </a:spcAft>
            </a:pPr>
            <a:r>
              <a:rPr lang="en-US" sz="1400">
                <a:latin typeface="IBM Plex Sans"/>
                <a:ea typeface="Tahoma"/>
                <a:cs typeface="Tahoma"/>
              </a:rPr>
              <a:t>NJ FamilyCare confirmed eligibility, so they did not need to send a letter.</a:t>
            </a:r>
            <a:endParaRPr lang="en-US">
              <a:latin typeface="IBM Plex Sans"/>
            </a:endParaRPr>
          </a:p>
        </p:txBody>
      </p:sp>
      <p:sp>
        <p:nvSpPr>
          <p:cNvPr id="16" name="TextBox 15">
            <a:extLst>
              <a:ext uri="{FF2B5EF4-FFF2-40B4-BE49-F238E27FC236}">
                <a16:creationId xmlns:a16="http://schemas.microsoft.com/office/drawing/2014/main" id="{6FF8B02E-59C3-7C83-4230-D94080C7419D}"/>
              </a:ext>
            </a:extLst>
          </p:cNvPr>
          <p:cNvSpPr txBox="1"/>
          <p:nvPr/>
        </p:nvSpPr>
        <p:spPr>
          <a:xfrm>
            <a:off x="4604656" y="1771225"/>
            <a:ext cx="3824948" cy="800525"/>
          </a:xfrm>
          <a:prstGeom prst="rect">
            <a:avLst/>
          </a:prstGeom>
          <a:noFill/>
        </p:spPr>
        <p:txBody>
          <a:bodyPr wrap="square" lIns="91440" tIns="45720" rIns="91440" bIns="45720" anchor="t">
            <a:spAutoFit/>
          </a:bodyPr>
          <a:lstStyle/>
          <a:p>
            <a:pPr marL="515620" lvl="1">
              <a:lnSpc>
                <a:spcPct val="110000"/>
              </a:lnSpc>
              <a:spcBef>
                <a:spcPts val="0"/>
              </a:spcBef>
              <a:spcAft>
                <a:spcPts val="1200"/>
              </a:spcAft>
            </a:pPr>
            <a:r>
              <a:rPr lang="en-US" sz="1400">
                <a:latin typeface="IBM Plex Sans"/>
              </a:rPr>
              <a:t>NJ FamilyCare could </a:t>
            </a:r>
            <a:r>
              <a:rPr lang="en-US" sz="1400" u="sng">
                <a:latin typeface="IBM Plex Sans"/>
              </a:rPr>
              <a:t>not</a:t>
            </a:r>
            <a:r>
              <a:rPr lang="en-US" sz="1400">
                <a:latin typeface="IBM Plex Sans"/>
              </a:rPr>
              <a:t> confirm eligibility and sent a letter, BUT the individual did not receive.</a:t>
            </a:r>
            <a:endParaRPr lang="en-US">
              <a:latin typeface="IBM Plex Sans"/>
            </a:endParaRPr>
          </a:p>
        </p:txBody>
      </p:sp>
      <p:sp>
        <p:nvSpPr>
          <p:cNvPr id="18" name="TextBox 17">
            <a:extLst>
              <a:ext uri="{FF2B5EF4-FFF2-40B4-BE49-F238E27FC236}">
                <a16:creationId xmlns:a16="http://schemas.microsoft.com/office/drawing/2014/main" id="{BE498E7C-285D-281D-41C9-AE5724F138D6}"/>
              </a:ext>
            </a:extLst>
          </p:cNvPr>
          <p:cNvSpPr txBox="1"/>
          <p:nvPr/>
        </p:nvSpPr>
        <p:spPr>
          <a:xfrm>
            <a:off x="571499" y="3594632"/>
            <a:ext cx="6112934" cy="1160061"/>
          </a:xfrm>
          <a:prstGeom prst="rect">
            <a:avLst/>
          </a:prstGeom>
          <a:noFill/>
        </p:spPr>
        <p:txBody>
          <a:bodyPr wrap="square" lIns="91440" tIns="45720" rIns="91440" bIns="45720" anchor="t">
            <a:spAutoFit/>
          </a:bodyPr>
          <a:lstStyle/>
          <a:p>
            <a:pPr>
              <a:lnSpc>
                <a:spcPct val="110000"/>
              </a:lnSpc>
              <a:spcBef>
                <a:spcPts val="0"/>
              </a:spcBef>
              <a:spcAft>
                <a:spcPts val="1200"/>
              </a:spcAft>
            </a:pPr>
            <a:r>
              <a:rPr lang="en-US" sz="1600">
                <a:latin typeface="IBM Plex Sans"/>
              </a:rPr>
              <a:t>If an individual is on the list, HMS can provide another copy of the letter and provide a reference number. A downloadable standard copy of the letter is available from the </a:t>
            </a:r>
            <a:r>
              <a:rPr lang="en-US" sz="1600" b="1" err="1">
                <a:latin typeface="IBM Plex Sans"/>
              </a:rPr>
              <a:t>NJFamilyCare</a:t>
            </a:r>
            <a:r>
              <a:rPr lang="en-US" sz="1600" b="1">
                <a:latin typeface="IBM Plex Sans"/>
              </a:rPr>
              <a:t> Non-Citizen Eligibility webpage </a:t>
            </a:r>
            <a:r>
              <a:rPr lang="en-US" sz="1600">
                <a:latin typeface="IBM Plex Sans"/>
              </a:rPr>
              <a:t>(QR code here)</a:t>
            </a:r>
            <a:endParaRPr lang="en-US" sz="1600">
              <a:solidFill>
                <a:schemeClr val="accent1"/>
              </a:solidFill>
              <a:latin typeface="IBM Plex Sans"/>
            </a:endParaRPr>
          </a:p>
        </p:txBody>
      </p:sp>
      <p:sp>
        <p:nvSpPr>
          <p:cNvPr id="22" name="TextBox 21">
            <a:extLst>
              <a:ext uri="{FF2B5EF4-FFF2-40B4-BE49-F238E27FC236}">
                <a16:creationId xmlns:a16="http://schemas.microsoft.com/office/drawing/2014/main" id="{0388DC4A-5199-97B4-4E2C-D3D247922851}"/>
              </a:ext>
            </a:extLst>
          </p:cNvPr>
          <p:cNvSpPr txBox="1"/>
          <p:nvPr/>
        </p:nvSpPr>
        <p:spPr>
          <a:xfrm>
            <a:off x="571499" y="2843100"/>
            <a:ext cx="8059489" cy="618374"/>
          </a:xfrm>
          <a:prstGeom prst="rect">
            <a:avLst/>
          </a:prstGeom>
          <a:noFill/>
        </p:spPr>
        <p:txBody>
          <a:bodyPr wrap="square" lIns="91440" tIns="45720" rIns="91440" bIns="45720" anchor="t">
            <a:spAutoFit/>
          </a:bodyPr>
          <a:lstStyle/>
          <a:p>
            <a:pPr marL="0" indent="0">
              <a:lnSpc>
                <a:spcPct val="110000"/>
              </a:lnSpc>
              <a:spcBef>
                <a:spcPts val="0"/>
              </a:spcBef>
              <a:spcAft>
                <a:spcPts val="1800"/>
              </a:spcAft>
              <a:buNone/>
            </a:pPr>
            <a:r>
              <a:rPr lang="en-US" sz="1600">
                <a:latin typeface="IBM Plex Sans"/>
              </a:rPr>
              <a:t>Call the HMS Helpline. HMS has a list of everyone who was supposed to receive a letter and can verify.</a:t>
            </a:r>
          </a:p>
        </p:txBody>
      </p:sp>
      <p:pic>
        <p:nvPicPr>
          <p:cNvPr id="23" name="Picture 22">
            <a:extLst>
              <a:ext uri="{FF2B5EF4-FFF2-40B4-BE49-F238E27FC236}">
                <a16:creationId xmlns:a16="http://schemas.microsoft.com/office/drawing/2014/main" id="{4A7DF3C1-9BD1-50A1-6BFC-7A7230ADB4B8}"/>
              </a:ext>
            </a:extLst>
          </p:cNvPr>
          <p:cNvPicPr>
            <a:picLocks noChangeAspect="1"/>
          </p:cNvPicPr>
          <p:nvPr/>
        </p:nvPicPr>
        <p:blipFill>
          <a:blip r:embed="rId5"/>
          <a:stretch>
            <a:fillRect/>
          </a:stretch>
        </p:blipFill>
        <p:spPr>
          <a:xfrm>
            <a:off x="6770403" y="3457495"/>
            <a:ext cx="1608666" cy="1560779"/>
          </a:xfrm>
          <a:prstGeom prst="rect">
            <a:avLst/>
          </a:prstGeom>
        </p:spPr>
      </p:pic>
    </p:spTree>
    <p:extLst>
      <p:ext uri="{BB962C8B-B14F-4D97-AF65-F5344CB8AC3E}">
        <p14:creationId xmlns:p14="http://schemas.microsoft.com/office/powerpoint/2010/main" val="278960711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92AE66-DF4C-99AF-2F96-7AF5EC747BE1}"/>
              </a:ext>
            </a:extLst>
          </p:cNvPr>
          <p:cNvSpPr>
            <a:spLocks noGrp="1"/>
          </p:cNvSpPr>
          <p:nvPr>
            <p:ph type="title"/>
          </p:nvPr>
        </p:nvSpPr>
        <p:spPr>
          <a:xfrm>
            <a:off x="266700" y="142754"/>
            <a:ext cx="8743949" cy="830369"/>
          </a:xfrm>
        </p:spPr>
        <p:txBody>
          <a:bodyPr>
            <a:noAutofit/>
          </a:bodyPr>
          <a:lstStyle/>
          <a:p>
            <a:pPr algn="l"/>
            <a:r>
              <a:rPr lang="en-US" sz="3000">
                <a:latin typeface="Aleo"/>
              </a:rPr>
              <a:t>Mistakes can happen</a:t>
            </a:r>
            <a:endParaRPr lang="en-US" sz="3000"/>
          </a:p>
        </p:txBody>
      </p:sp>
      <p:sp>
        <p:nvSpPr>
          <p:cNvPr id="3" name="Content Placeholder 2">
            <a:extLst>
              <a:ext uri="{FF2B5EF4-FFF2-40B4-BE49-F238E27FC236}">
                <a16:creationId xmlns:a16="http://schemas.microsoft.com/office/drawing/2014/main" id="{258D8600-0C37-F224-5007-289C3D346F98}"/>
              </a:ext>
            </a:extLst>
          </p:cNvPr>
          <p:cNvSpPr>
            <a:spLocks noGrp="1"/>
          </p:cNvSpPr>
          <p:nvPr>
            <p:ph idx="1"/>
          </p:nvPr>
        </p:nvSpPr>
        <p:spPr>
          <a:xfrm>
            <a:off x="764931" y="1270000"/>
            <a:ext cx="7614139" cy="3315561"/>
          </a:xfrm>
        </p:spPr>
        <p:txBody>
          <a:bodyPr>
            <a:normAutofit/>
          </a:bodyPr>
          <a:lstStyle/>
          <a:p>
            <a:pPr marL="0" indent="0">
              <a:buNone/>
            </a:pPr>
            <a:r>
              <a:rPr lang="en-US">
                <a:latin typeface="Tahoma"/>
                <a:ea typeface="Tahoma"/>
                <a:cs typeface="Tahoma"/>
              </a:rPr>
              <a:t>Scenario 1: Individual submitted documents and NJ FamilyCare sends a follow up/outcome letter that states ineligibility. What to do: </a:t>
            </a:r>
          </a:p>
          <a:p>
            <a:pPr lvl="1">
              <a:buFont typeface="Arial" panose="020B0604020202020204" pitchFamily="34" charset="0"/>
              <a:buChar char="•"/>
            </a:pPr>
            <a:r>
              <a:rPr lang="en-US"/>
              <a:t>Appeal the decision. Follow the instructions to appeal in the letter or contact Legal Services of New Jersey. </a:t>
            </a:r>
          </a:p>
          <a:p>
            <a:pPr lvl="1">
              <a:buFont typeface="Arial" panose="020B0604020202020204" pitchFamily="34" charset="0"/>
              <a:buChar char="•"/>
            </a:pPr>
            <a:r>
              <a:rPr lang="en-US">
                <a:latin typeface="Tahoma"/>
                <a:ea typeface="Tahoma"/>
                <a:cs typeface="Tahoma"/>
              </a:rPr>
              <a:t>If appeal deadline is missed, reapply to NJ FamilyCare by submitting a new application. </a:t>
            </a:r>
          </a:p>
          <a:p>
            <a:pPr lvl="1">
              <a:buFont typeface="Arial" panose="020B0604020202020204" pitchFamily="34" charset="0"/>
              <a:buChar char="•"/>
            </a:pPr>
            <a:endParaRPr lang="en-US"/>
          </a:p>
          <a:p>
            <a:pPr marL="0" indent="0">
              <a:buNone/>
            </a:pPr>
            <a:r>
              <a:rPr lang="en-US">
                <a:latin typeface="Tahoma"/>
                <a:ea typeface="Tahoma"/>
                <a:cs typeface="Tahoma"/>
              </a:rPr>
              <a:t>Scenario 2: Documents were not submitted, and the individual did not respond to the final termination notice for whatever reason.  </a:t>
            </a:r>
          </a:p>
          <a:p>
            <a:pPr lvl="1">
              <a:buFont typeface="Arial" panose="020B0604020202020204" pitchFamily="34" charset="0"/>
              <a:buChar char="•"/>
            </a:pPr>
            <a:r>
              <a:rPr lang="en-US"/>
              <a:t>Reapply to NJ FamilyCare by submitting a new application. </a:t>
            </a:r>
          </a:p>
          <a:p>
            <a:pPr marL="0" indent="0">
              <a:buNone/>
            </a:pPr>
            <a:endParaRPr lang="en-US"/>
          </a:p>
          <a:p>
            <a:pPr marL="0" indent="0">
              <a:buNone/>
            </a:pPr>
            <a:endParaRPr lang="en-US"/>
          </a:p>
        </p:txBody>
      </p:sp>
    </p:spTree>
    <p:extLst>
      <p:ext uri="{BB962C8B-B14F-4D97-AF65-F5344CB8AC3E}">
        <p14:creationId xmlns:p14="http://schemas.microsoft.com/office/powerpoint/2010/main" val="282087575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7">
    <p:bg>
      <p:bgPr>
        <a:solidFill>
          <a:schemeClr val="tx1"/>
        </a:solidFill>
        <a:effectLst/>
      </p:bgPr>
    </p:bg>
    <p:spTree>
      <p:nvGrpSpPr>
        <p:cNvPr id="1" name=""/>
        <p:cNvGrpSpPr/>
        <p:nvPr/>
      </p:nvGrpSpPr>
      <p:grpSpPr>
        <a:xfrm>
          <a:off x="0" y="0"/>
          <a:ext cx="0" cy="0"/>
          <a:chOff x="0" y="0"/>
          <a:chExt cx="0" cy="0"/>
        </a:xfrm>
      </p:grpSpPr>
      <p:sp>
        <p:nvSpPr>
          <p:cNvPr id="3" name="Text 1"/>
          <p:cNvSpPr/>
          <p:nvPr/>
        </p:nvSpPr>
        <p:spPr>
          <a:xfrm>
            <a:off x="640080" y="1188720"/>
            <a:ext cx="7315200" cy="411480"/>
          </a:xfrm>
          <a:prstGeom prst="rect">
            <a:avLst/>
          </a:prstGeom>
          <a:noFill/>
          <a:ln/>
        </p:spPr>
        <p:txBody>
          <a:bodyPr wrap="square" rtlCol="0" anchor="ctr"/>
          <a:lstStyle/>
          <a:p>
            <a:pPr marL="0" indent="0">
              <a:buNone/>
            </a:pPr>
            <a:r>
              <a:rPr lang="en-US" sz="1600" b="1" kern="0" spc="400">
                <a:solidFill>
                  <a:srgbClr val="E8A020"/>
                </a:solidFill>
                <a:latin typeface="IBM Plex Sans" panose="020B0503050203000203" pitchFamily="34" charset="0"/>
                <a:ea typeface="Calibri" pitchFamily="34" charset="-122"/>
                <a:cs typeface="Calibri" pitchFamily="34" charset="-120"/>
              </a:rPr>
              <a:t>SECTION 4</a:t>
            </a:r>
            <a:endParaRPr lang="en-US" sz="1600">
              <a:latin typeface="IBM Plex Sans" panose="020B0503050203000203" pitchFamily="34" charset="0"/>
            </a:endParaRPr>
          </a:p>
        </p:txBody>
      </p:sp>
      <p:sp>
        <p:nvSpPr>
          <p:cNvPr id="4" name="Text 2"/>
          <p:cNvSpPr/>
          <p:nvPr/>
        </p:nvSpPr>
        <p:spPr>
          <a:xfrm>
            <a:off x="640080" y="1600200"/>
            <a:ext cx="6856095" cy="1645920"/>
          </a:xfrm>
          <a:prstGeom prst="rect">
            <a:avLst/>
          </a:prstGeom>
          <a:noFill/>
          <a:ln/>
        </p:spPr>
        <p:txBody>
          <a:bodyPr wrap="square" lIns="91440" tIns="45720" rIns="91440" bIns="45720" rtlCol="0" anchor="ctr"/>
          <a:lstStyle/>
          <a:p>
            <a:r>
              <a:rPr lang="en-US" sz="5000" b="1">
                <a:solidFill>
                  <a:srgbClr val="FFFFFF"/>
                </a:solidFill>
                <a:latin typeface="Aleo"/>
                <a:ea typeface="Calibri"/>
                <a:cs typeface="Calibri"/>
              </a:rPr>
              <a:t>6 steps to help keep coverage</a:t>
            </a:r>
            <a:endParaRPr lang="en-US" sz="5000">
              <a:latin typeface="Aleo"/>
              <a:ea typeface="Calibri"/>
              <a:cs typeface="Calibri"/>
            </a:endParaRPr>
          </a:p>
        </p:txBody>
      </p:sp>
      <p:sp>
        <p:nvSpPr>
          <p:cNvPr id="5" name="Text 3"/>
          <p:cNvSpPr/>
          <p:nvPr/>
        </p:nvSpPr>
        <p:spPr>
          <a:xfrm>
            <a:off x="640080" y="3291840"/>
            <a:ext cx="7315200" cy="502920"/>
          </a:xfrm>
          <a:prstGeom prst="rect">
            <a:avLst/>
          </a:prstGeom>
          <a:noFill/>
          <a:ln/>
        </p:spPr>
        <p:txBody>
          <a:bodyPr wrap="square" rtlCol="0" anchor="ctr"/>
          <a:lstStyle/>
          <a:p>
            <a:pPr marL="0" indent="0">
              <a:buNone/>
            </a:pPr>
            <a:r>
              <a:rPr lang="en-US" sz="2000" i="1">
                <a:solidFill>
                  <a:srgbClr val="D0EFED"/>
                </a:solidFill>
                <a:latin typeface="IBM Plex Sans" panose="020B0503050203000203" pitchFamily="34" charset="0"/>
                <a:ea typeface="Calibri" pitchFamily="34" charset="-122"/>
                <a:cs typeface="Calibri" pitchFamily="34" charset="-120"/>
              </a:rPr>
              <a:t>What immigrants can do right now</a:t>
            </a:r>
            <a:endParaRPr lang="en-US" sz="2000">
              <a:latin typeface="IBM Plex Sans" panose="020B0503050203000203"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73F19A7-2175-88BF-1BCC-517D5566C6FA}"/>
            </a:ext>
          </a:extLst>
        </p:cNvPr>
        <p:cNvGrpSpPr/>
        <p:nvPr/>
      </p:nvGrpSpPr>
      <p:grpSpPr>
        <a:xfrm>
          <a:off x="0" y="0"/>
          <a:ext cx="0" cy="0"/>
          <a:chOff x="0" y="0"/>
          <a:chExt cx="0" cy="0"/>
        </a:xfrm>
      </p:grpSpPr>
      <p:sp>
        <p:nvSpPr>
          <p:cNvPr id="3" name="Text 1">
            <a:extLst>
              <a:ext uri="{FF2B5EF4-FFF2-40B4-BE49-F238E27FC236}">
                <a16:creationId xmlns:a16="http://schemas.microsoft.com/office/drawing/2014/main" id="{FAD8197C-A544-CD37-043B-E92A32B9CFD6}"/>
              </a:ext>
            </a:extLst>
          </p:cNvPr>
          <p:cNvSpPr/>
          <p:nvPr/>
        </p:nvSpPr>
        <p:spPr>
          <a:xfrm>
            <a:off x="144780" y="121731"/>
            <a:ext cx="8229600" cy="640080"/>
          </a:xfrm>
          <a:prstGeom prst="rect">
            <a:avLst/>
          </a:prstGeom>
          <a:noFill/>
          <a:ln/>
        </p:spPr>
        <p:txBody>
          <a:bodyPr wrap="square" rtlCol="0" anchor="ctr"/>
          <a:lstStyle/>
          <a:p>
            <a:pPr marL="0" indent="0" algn="l">
              <a:buNone/>
            </a:pPr>
            <a:r>
              <a:rPr lang="en-US" sz="4000" b="1">
                <a:solidFill>
                  <a:srgbClr val="1B3A6B"/>
                </a:solidFill>
                <a:latin typeface="Aleo" pitchFamily="2" charset="0"/>
                <a:ea typeface="Calibri" pitchFamily="34" charset="-122"/>
                <a:cs typeface="Calibri" pitchFamily="34" charset="-120"/>
              </a:rPr>
              <a:t>What we’ll cover today</a:t>
            </a:r>
            <a:endParaRPr lang="en-US" sz="4000">
              <a:latin typeface="Aleo" pitchFamily="2" charset="0"/>
            </a:endParaRPr>
          </a:p>
        </p:txBody>
      </p:sp>
      <p:sp>
        <p:nvSpPr>
          <p:cNvPr id="4" name="Text 2">
            <a:extLst>
              <a:ext uri="{FF2B5EF4-FFF2-40B4-BE49-F238E27FC236}">
                <a16:creationId xmlns:a16="http://schemas.microsoft.com/office/drawing/2014/main" id="{839A5700-82E2-AB97-ABA1-A4CD84ABE764}"/>
              </a:ext>
            </a:extLst>
          </p:cNvPr>
          <p:cNvSpPr/>
          <p:nvPr/>
        </p:nvSpPr>
        <p:spPr>
          <a:xfrm>
            <a:off x="144780" y="716091"/>
            <a:ext cx="8229600" cy="320040"/>
          </a:xfrm>
          <a:prstGeom prst="rect">
            <a:avLst/>
          </a:prstGeom>
          <a:noFill/>
          <a:ln/>
        </p:spPr>
        <p:txBody>
          <a:bodyPr wrap="square" rtlCol="0" anchor="ctr"/>
          <a:lstStyle/>
          <a:p>
            <a:pPr marL="0" indent="0" algn="l">
              <a:buNone/>
            </a:pPr>
            <a:r>
              <a:rPr lang="en-US" i="1">
                <a:solidFill>
                  <a:srgbClr val="64748B"/>
                </a:solidFill>
                <a:latin typeface="IBM Plex Sans" panose="020B0503050203000203" pitchFamily="34" charset="0"/>
                <a:ea typeface="Calibri" pitchFamily="34" charset="-122"/>
                <a:cs typeface="Calibri" pitchFamily="34" charset="-120"/>
              </a:rPr>
              <a:t>30 minutes of training  +  30 minutes for questions &amp; discussion</a:t>
            </a:r>
            <a:endParaRPr lang="en-US">
              <a:latin typeface="IBM Plex Sans" panose="020B0503050203000203" pitchFamily="34" charset="0"/>
            </a:endParaRPr>
          </a:p>
        </p:txBody>
      </p:sp>
      <p:sp>
        <p:nvSpPr>
          <p:cNvPr id="8" name="Text 6">
            <a:extLst>
              <a:ext uri="{FF2B5EF4-FFF2-40B4-BE49-F238E27FC236}">
                <a16:creationId xmlns:a16="http://schemas.microsoft.com/office/drawing/2014/main" id="{6E7C5BC8-E4AD-81A1-2E48-D4D44E0FF01D}"/>
              </a:ext>
            </a:extLst>
          </p:cNvPr>
          <p:cNvSpPr/>
          <p:nvPr/>
        </p:nvSpPr>
        <p:spPr>
          <a:xfrm>
            <a:off x="1036320" y="1517904"/>
            <a:ext cx="5810250" cy="384048"/>
          </a:xfrm>
          <a:prstGeom prst="rect">
            <a:avLst/>
          </a:prstGeom>
          <a:noFill/>
          <a:ln/>
        </p:spPr>
        <p:txBody>
          <a:bodyPr wrap="square" rtlCol="0" anchor="ctr"/>
          <a:lstStyle/>
          <a:p>
            <a:r>
              <a:rPr lang="en-US" sz="1400" b="1">
                <a:latin typeface="IBM Plex Sans" panose="020B0503050203000203" pitchFamily="34" charset="0"/>
                <a:ea typeface="Calibri" pitchFamily="34" charset="-122"/>
                <a:cs typeface="Calibri" pitchFamily="34" charset="-120"/>
              </a:rPr>
              <a:t>THE BIG PICTURE   </a:t>
            </a:r>
            <a:r>
              <a:rPr lang="en-US" sz="1400">
                <a:solidFill>
                  <a:srgbClr val="64748B"/>
                </a:solidFill>
                <a:latin typeface="IBM Plex Sans" panose="020B0503050203000203" pitchFamily="34" charset="0"/>
                <a:ea typeface="Calibri" pitchFamily="34" charset="-122"/>
                <a:cs typeface="Calibri" pitchFamily="34" charset="-120"/>
              </a:rPr>
              <a:t>What is HR1 and who is affected?</a:t>
            </a:r>
            <a:endParaRPr lang="en-US" sz="1400">
              <a:latin typeface="IBM Plex Sans" panose="020B0503050203000203" pitchFamily="34" charset="0"/>
            </a:endParaRPr>
          </a:p>
        </p:txBody>
      </p:sp>
      <p:sp>
        <p:nvSpPr>
          <p:cNvPr id="2" name="Isosceles Triangle 1">
            <a:extLst>
              <a:ext uri="{FF2B5EF4-FFF2-40B4-BE49-F238E27FC236}">
                <a16:creationId xmlns:a16="http://schemas.microsoft.com/office/drawing/2014/main" id="{67F82D4F-AB1B-8A1F-7629-01EBE776B0AA}"/>
              </a:ext>
            </a:extLst>
          </p:cNvPr>
          <p:cNvSpPr/>
          <p:nvPr/>
        </p:nvSpPr>
        <p:spPr>
          <a:xfrm>
            <a:off x="0" y="1234441"/>
            <a:ext cx="4305300" cy="3909060"/>
          </a:xfrm>
          <a:prstGeom prst="triangle">
            <a:avLst>
              <a:gd name="adj" fmla="val 0"/>
            </a:avLst>
          </a:prstGeom>
          <a:solidFill>
            <a:schemeClr val="tx1"/>
          </a:solidFill>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6" name="Shape 4">
            <a:extLst>
              <a:ext uri="{FF2B5EF4-FFF2-40B4-BE49-F238E27FC236}">
                <a16:creationId xmlns:a16="http://schemas.microsoft.com/office/drawing/2014/main" id="{CC7BCAB9-1930-EA24-A9DB-E97CF2E92686}"/>
              </a:ext>
            </a:extLst>
          </p:cNvPr>
          <p:cNvSpPr/>
          <p:nvPr/>
        </p:nvSpPr>
        <p:spPr>
          <a:xfrm>
            <a:off x="304800" y="1424940"/>
            <a:ext cx="594360" cy="594360"/>
          </a:xfrm>
          <a:prstGeom prst="ellipse">
            <a:avLst/>
          </a:prstGeom>
          <a:solidFill>
            <a:schemeClr val="bg1">
              <a:lumMod val="95000"/>
            </a:schemeClr>
          </a:solidFill>
          <a:ln w="12700">
            <a:noFill/>
            <a:prstDash val="solid"/>
          </a:ln>
        </p:spPr>
        <p:txBody>
          <a:bodyPr/>
          <a:lstStyle/>
          <a:p>
            <a:endParaRPr lang="en-US"/>
          </a:p>
        </p:txBody>
      </p:sp>
      <p:sp>
        <p:nvSpPr>
          <p:cNvPr id="41" name="Text 6">
            <a:extLst>
              <a:ext uri="{FF2B5EF4-FFF2-40B4-BE49-F238E27FC236}">
                <a16:creationId xmlns:a16="http://schemas.microsoft.com/office/drawing/2014/main" id="{6B6779B3-C508-2D43-AE72-9B51C2A1647F}"/>
              </a:ext>
            </a:extLst>
          </p:cNvPr>
          <p:cNvSpPr/>
          <p:nvPr/>
        </p:nvSpPr>
        <p:spPr>
          <a:xfrm>
            <a:off x="1630680" y="2071878"/>
            <a:ext cx="5810250" cy="384048"/>
          </a:xfrm>
          <a:prstGeom prst="rect">
            <a:avLst/>
          </a:prstGeom>
          <a:noFill/>
          <a:ln/>
        </p:spPr>
        <p:txBody>
          <a:bodyPr wrap="square" rtlCol="0" anchor="ctr"/>
          <a:lstStyle/>
          <a:p>
            <a:r>
              <a:rPr lang="en-US" sz="1400" b="1">
                <a:latin typeface="IBM Plex Sans" panose="020B0503050203000203" pitchFamily="34" charset="0"/>
                <a:ea typeface="Calibri" pitchFamily="34" charset="-122"/>
                <a:cs typeface="Calibri" pitchFamily="34" charset="-120"/>
              </a:rPr>
              <a:t>IMMIGRANT ELIGIBILITY   </a:t>
            </a:r>
            <a:r>
              <a:rPr lang="en-US" sz="1400">
                <a:solidFill>
                  <a:srgbClr val="64748B"/>
                </a:solidFill>
                <a:latin typeface="IBM Plex Sans" panose="020B0503050203000203" pitchFamily="34" charset="0"/>
                <a:ea typeface="Calibri" pitchFamily="34" charset="-122"/>
                <a:cs typeface="Calibri" pitchFamily="34" charset="-120"/>
              </a:rPr>
              <a:t>Who keeps Medicaid, who loses it?</a:t>
            </a:r>
            <a:endParaRPr lang="en-US" sz="1400">
              <a:latin typeface="IBM Plex Sans" panose="020B0503050203000203" pitchFamily="34" charset="0"/>
            </a:endParaRPr>
          </a:p>
        </p:txBody>
      </p:sp>
      <p:sp>
        <p:nvSpPr>
          <p:cNvPr id="42" name="Shape 4">
            <a:extLst>
              <a:ext uri="{FF2B5EF4-FFF2-40B4-BE49-F238E27FC236}">
                <a16:creationId xmlns:a16="http://schemas.microsoft.com/office/drawing/2014/main" id="{8FC34132-2D6E-F6CA-BFCC-AC4896B96291}"/>
              </a:ext>
            </a:extLst>
          </p:cNvPr>
          <p:cNvSpPr/>
          <p:nvPr/>
        </p:nvSpPr>
        <p:spPr>
          <a:xfrm>
            <a:off x="899160" y="1978914"/>
            <a:ext cx="594360" cy="594360"/>
          </a:xfrm>
          <a:prstGeom prst="ellipse">
            <a:avLst/>
          </a:prstGeom>
          <a:solidFill>
            <a:schemeClr val="bg1">
              <a:lumMod val="95000"/>
            </a:schemeClr>
          </a:solidFill>
          <a:ln w="12700">
            <a:noFill/>
            <a:prstDash val="solid"/>
          </a:ln>
        </p:spPr>
        <p:txBody>
          <a:bodyPr/>
          <a:lstStyle/>
          <a:p>
            <a:endParaRPr lang="en-US"/>
          </a:p>
        </p:txBody>
      </p:sp>
      <p:sp>
        <p:nvSpPr>
          <p:cNvPr id="43" name="Text 6">
            <a:extLst>
              <a:ext uri="{FF2B5EF4-FFF2-40B4-BE49-F238E27FC236}">
                <a16:creationId xmlns:a16="http://schemas.microsoft.com/office/drawing/2014/main" id="{A9CB6F7C-8DC6-58B9-F86E-01385C7F07F7}"/>
              </a:ext>
            </a:extLst>
          </p:cNvPr>
          <p:cNvSpPr/>
          <p:nvPr/>
        </p:nvSpPr>
        <p:spPr>
          <a:xfrm>
            <a:off x="2225040" y="2660523"/>
            <a:ext cx="5810250" cy="384048"/>
          </a:xfrm>
          <a:prstGeom prst="rect">
            <a:avLst/>
          </a:prstGeom>
          <a:noFill/>
          <a:ln/>
        </p:spPr>
        <p:txBody>
          <a:bodyPr wrap="square" rtlCol="0" anchor="ctr"/>
          <a:lstStyle/>
          <a:p>
            <a:r>
              <a:rPr lang="en-US" sz="1400" b="1">
                <a:latin typeface="IBM Plex Sans" panose="020B0503050203000203" pitchFamily="34" charset="0"/>
                <a:ea typeface="Calibri" pitchFamily="34" charset="-122"/>
                <a:cs typeface="Calibri" pitchFamily="34" charset="-120"/>
              </a:rPr>
              <a:t>WHAT HAPPENS &amp; WHEN   </a:t>
            </a:r>
            <a:r>
              <a:rPr lang="en-US" sz="1400">
                <a:solidFill>
                  <a:srgbClr val="64748B"/>
                </a:solidFill>
                <a:latin typeface="IBM Plex Sans" panose="020B0503050203000203" pitchFamily="34" charset="0"/>
                <a:ea typeface="Calibri" pitchFamily="34" charset="-122"/>
                <a:cs typeface="Calibri" pitchFamily="34" charset="-120"/>
              </a:rPr>
              <a:t>Key dates and the notice process</a:t>
            </a:r>
            <a:endParaRPr lang="en-US" sz="1400">
              <a:latin typeface="IBM Plex Sans" panose="020B0503050203000203" pitchFamily="34" charset="0"/>
            </a:endParaRPr>
          </a:p>
        </p:txBody>
      </p:sp>
      <p:sp>
        <p:nvSpPr>
          <p:cNvPr id="44" name="Shape 4">
            <a:extLst>
              <a:ext uri="{FF2B5EF4-FFF2-40B4-BE49-F238E27FC236}">
                <a16:creationId xmlns:a16="http://schemas.microsoft.com/office/drawing/2014/main" id="{61C06B9C-74A4-B2F3-B099-525FF019E519}"/>
              </a:ext>
            </a:extLst>
          </p:cNvPr>
          <p:cNvSpPr/>
          <p:nvPr/>
        </p:nvSpPr>
        <p:spPr>
          <a:xfrm>
            <a:off x="1493520" y="2567559"/>
            <a:ext cx="594360" cy="594360"/>
          </a:xfrm>
          <a:prstGeom prst="ellipse">
            <a:avLst/>
          </a:prstGeom>
          <a:solidFill>
            <a:schemeClr val="bg1">
              <a:lumMod val="95000"/>
            </a:schemeClr>
          </a:solidFill>
          <a:ln w="12700">
            <a:noFill/>
            <a:prstDash val="solid"/>
          </a:ln>
        </p:spPr>
        <p:txBody>
          <a:bodyPr/>
          <a:lstStyle/>
          <a:p>
            <a:endParaRPr lang="en-US"/>
          </a:p>
        </p:txBody>
      </p:sp>
      <p:sp>
        <p:nvSpPr>
          <p:cNvPr id="45" name="Text 6">
            <a:extLst>
              <a:ext uri="{FF2B5EF4-FFF2-40B4-BE49-F238E27FC236}">
                <a16:creationId xmlns:a16="http://schemas.microsoft.com/office/drawing/2014/main" id="{F058E0BA-BB2F-4EFA-D030-F4153DA5625C}"/>
              </a:ext>
            </a:extLst>
          </p:cNvPr>
          <p:cNvSpPr/>
          <p:nvPr/>
        </p:nvSpPr>
        <p:spPr>
          <a:xfrm>
            <a:off x="2838451" y="3213924"/>
            <a:ext cx="5810250" cy="384048"/>
          </a:xfrm>
          <a:prstGeom prst="rect">
            <a:avLst/>
          </a:prstGeom>
          <a:noFill/>
          <a:ln/>
        </p:spPr>
        <p:txBody>
          <a:bodyPr wrap="square" rtlCol="0" anchor="ctr"/>
          <a:lstStyle/>
          <a:p>
            <a:r>
              <a:rPr lang="en-US" sz="1400" b="1">
                <a:latin typeface="IBM Plex Sans" panose="020B0503050203000203" pitchFamily="34" charset="0"/>
                <a:ea typeface="Calibri" pitchFamily="34" charset="-122"/>
                <a:cs typeface="Calibri" pitchFamily="34" charset="-120"/>
              </a:rPr>
              <a:t>6 STEPS TO KEEP COVERAGE   </a:t>
            </a:r>
            <a:r>
              <a:rPr lang="en-US" sz="1400">
                <a:solidFill>
                  <a:srgbClr val="64748B"/>
                </a:solidFill>
                <a:latin typeface="IBM Plex Sans" panose="020B0503050203000203" pitchFamily="34" charset="0"/>
                <a:ea typeface="Calibri" pitchFamily="34" charset="-122"/>
                <a:cs typeface="Calibri" pitchFamily="34" charset="-120"/>
              </a:rPr>
              <a:t>Practical steps for immigrants</a:t>
            </a:r>
            <a:endParaRPr lang="en-US" sz="1400">
              <a:latin typeface="IBM Plex Sans" panose="020B0503050203000203" pitchFamily="34" charset="0"/>
            </a:endParaRPr>
          </a:p>
        </p:txBody>
      </p:sp>
      <p:sp>
        <p:nvSpPr>
          <p:cNvPr id="46" name="Shape 4">
            <a:extLst>
              <a:ext uri="{FF2B5EF4-FFF2-40B4-BE49-F238E27FC236}">
                <a16:creationId xmlns:a16="http://schemas.microsoft.com/office/drawing/2014/main" id="{0E9EA79A-2BFC-2613-63BE-91C629DF4641}"/>
              </a:ext>
            </a:extLst>
          </p:cNvPr>
          <p:cNvSpPr/>
          <p:nvPr/>
        </p:nvSpPr>
        <p:spPr>
          <a:xfrm>
            <a:off x="2106931" y="3120960"/>
            <a:ext cx="594360" cy="594360"/>
          </a:xfrm>
          <a:prstGeom prst="ellipse">
            <a:avLst/>
          </a:prstGeom>
          <a:solidFill>
            <a:schemeClr val="bg1">
              <a:lumMod val="95000"/>
            </a:schemeClr>
          </a:solidFill>
          <a:ln w="12700">
            <a:noFill/>
            <a:prstDash val="solid"/>
          </a:ln>
        </p:spPr>
        <p:txBody>
          <a:bodyPr/>
          <a:lstStyle/>
          <a:p>
            <a:endParaRPr lang="en-US"/>
          </a:p>
        </p:txBody>
      </p:sp>
      <p:sp>
        <p:nvSpPr>
          <p:cNvPr id="47" name="Text 6">
            <a:extLst>
              <a:ext uri="{FF2B5EF4-FFF2-40B4-BE49-F238E27FC236}">
                <a16:creationId xmlns:a16="http://schemas.microsoft.com/office/drawing/2014/main" id="{E7479D7C-5C87-0EE4-F944-80B6C0B51A9C}"/>
              </a:ext>
            </a:extLst>
          </p:cNvPr>
          <p:cNvSpPr/>
          <p:nvPr/>
        </p:nvSpPr>
        <p:spPr>
          <a:xfrm>
            <a:off x="3451862" y="3737229"/>
            <a:ext cx="5810250" cy="384048"/>
          </a:xfrm>
          <a:prstGeom prst="rect">
            <a:avLst/>
          </a:prstGeom>
          <a:noFill/>
          <a:ln/>
        </p:spPr>
        <p:txBody>
          <a:bodyPr wrap="square" lIns="91440" tIns="45720" rIns="91440" bIns="45720" rtlCol="0" anchor="ctr"/>
          <a:lstStyle/>
          <a:p>
            <a:r>
              <a:rPr lang="en-US" sz="1400" b="1">
                <a:latin typeface="IBM Plex Sans"/>
                <a:ea typeface="Calibri"/>
                <a:cs typeface="Calibri"/>
              </a:rPr>
              <a:t>PRIVACY &amp; SAFETY CONCERNS   </a:t>
            </a:r>
            <a:r>
              <a:rPr lang="en-US" sz="1400">
                <a:solidFill>
                  <a:srgbClr val="64748B"/>
                </a:solidFill>
                <a:latin typeface="IBM Plex Sans"/>
                <a:ea typeface="Calibri"/>
                <a:cs typeface="Calibri"/>
              </a:rPr>
              <a:t>What immigrants need to know</a:t>
            </a:r>
            <a:endParaRPr lang="en-US" sz="1400">
              <a:latin typeface="IBM Plex Sans"/>
              <a:ea typeface="Calibri"/>
              <a:cs typeface="Calibri"/>
            </a:endParaRPr>
          </a:p>
        </p:txBody>
      </p:sp>
      <p:sp>
        <p:nvSpPr>
          <p:cNvPr id="48" name="Shape 4">
            <a:extLst>
              <a:ext uri="{FF2B5EF4-FFF2-40B4-BE49-F238E27FC236}">
                <a16:creationId xmlns:a16="http://schemas.microsoft.com/office/drawing/2014/main" id="{D883ADF1-3121-CBF5-212E-07EE76A4C7BB}"/>
              </a:ext>
            </a:extLst>
          </p:cNvPr>
          <p:cNvSpPr/>
          <p:nvPr/>
        </p:nvSpPr>
        <p:spPr>
          <a:xfrm>
            <a:off x="2720342" y="3644265"/>
            <a:ext cx="594360" cy="594360"/>
          </a:xfrm>
          <a:prstGeom prst="ellipse">
            <a:avLst/>
          </a:prstGeom>
          <a:solidFill>
            <a:schemeClr val="bg1">
              <a:lumMod val="95000"/>
            </a:schemeClr>
          </a:solidFill>
          <a:ln w="12700">
            <a:noFill/>
            <a:prstDash val="solid"/>
          </a:ln>
        </p:spPr>
        <p:txBody>
          <a:bodyPr/>
          <a:lstStyle/>
          <a:p>
            <a:endParaRPr lang="en-US"/>
          </a:p>
        </p:txBody>
      </p:sp>
      <p:sp>
        <p:nvSpPr>
          <p:cNvPr id="49" name="Text 6">
            <a:extLst>
              <a:ext uri="{FF2B5EF4-FFF2-40B4-BE49-F238E27FC236}">
                <a16:creationId xmlns:a16="http://schemas.microsoft.com/office/drawing/2014/main" id="{C60C3A2D-9875-E143-87EB-A8AD3EF15B30}"/>
              </a:ext>
            </a:extLst>
          </p:cNvPr>
          <p:cNvSpPr/>
          <p:nvPr/>
        </p:nvSpPr>
        <p:spPr>
          <a:xfrm>
            <a:off x="4065273" y="4317681"/>
            <a:ext cx="5810250" cy="384048"/>
          </a:xfrm>
          <a:prstGeom prst="rect">
            <a:avLst/>
          </a:prstGeom>
          <a:noFill/>
          <a:ln/>
        </p:spPr>
        <p:txBody>
          <a:bodyPr wrap="square" rtlCol="0" anchor="ctr"/>
          <a:lstStyle/>
          <a:p>
            <a:r>
              <a:rPr lang="en-US" sz="1400" b="1">
                <a:latin typeface="IBM Plex Sans" panose="020B0503050203000203" pitchFamily="34" charset="0"/>
                <a:ea typeface="Calibri" pitchFamily="34" charset="-122"/>
                <a:cs typeface="Calibri" pitchFamily="34" charset="-120"/>
              </a:rPr>
              <a:t>CASE STUDIES   </a:t>
            </a:r>
            <a:r>
              <a:rPr lang="en-US" sz="1400">
                <a:solidFill>
                  <a:srgbClr val="64748B"/>
                </a:solidFill>
                <a:latin typeface="IBM Plex Sans" panose="020B0503050203000203" pitchFamily="34" charset="0"/>
                <a:ea typeface="Calibri" pitchFamily="34" charset="-122"/>
                <a:cs typeface="Calibri" pitchFamily="34" charset="-120"/>
              </a:rPr>
              <a:t>Real scenarios to practice</a:t>
            </a:r>
            <a:endParaRPr lang="en-US" sz="1400">
              <a:latin typeface="IBM Plex Sans" panose="020B0503050203000203" pitchFamily="34" charset="0"/>
            </a:endParaRPr>
          </a:p>
        </p:txBody>
      </p:sp>
      <p:sp>
        <p:nvSpPr>
          <p:cNvPr id="50" name="Shape 4">
            <a:extLst>
              <a:ext uri="{FF2B5EF4-FFF2-40B4-BE49-F238E27FC236}">
                <a16:creationId xmlns:a16="http://schemas.microsoft.com/office/drawing/2014/main" id="{522ED866-3646-EEE6-1AFC-97181141EF08}"/>
              </a:ext>
            </a:extLst>
          </p:cNvPr>
          <p:cNvSpPr/>
          <p:nvPr/>
        </p:nvSpPr>
        <p:spPr>
          <a:xfrm>
            <a:off x="3333753" y="4224717"/>
            <a:ext cx="594360" cy="594360"/>
          </a:xfrm>
          <a:prstGeom prst="ellipse">
            <a:avLst/>
          </a:prstGeom>
          <a:solidFill>
            <a:schemeClr val="bg1">
              <a:lumMod val="95000"/>
            </a:schemeClr>
          </a:solidFill>
          <a:ln w="12700">
            <a:noFill/>
            <a:prstDash val="solid"/>
          </a:ln>
        </p:spPr>
        <p:txBody>
          <a:bodyPr/>
          <a:lstStyle/>
          <a:p>
            <a:endParaRPr lang="en-US"/>
          </a:p>
        </p:txBody>
      </p:sp>
      <p:sp>
        <p:nvSpPr>
          <p:cNvPr id="51" name="TextBox 50">
            <a:extLst>
              <a:ext uri="{FF2B5EF4-FFF2-40B4-BE49-F238E27FC236}">
                <a16:creationId xmlns:a16="http://schemas.microsoft.com/office/drawing/2014/main" id="{D46C51BC-16C1-EF18-DE0B-277C7B23225B}"/>
              </a:ext>
            </a:extLst>
          </p:cNvPr>
          <p:cNvSpPr txBox="1"/>
          <p:nvPr/>
        </p:nvSpPr>
        <p:spPr>
          <a:xfrm>
            <a:off x="390906" y="1424916"/>
            <a:ext cx="452628" cy="553998"/>
          </a:xfrm>
          <a:prstGeom prst="rect">
            <a:avLst/>
          </a:prstGeom>
          <a:noFill/>
        </p:spPr>
        <p:txBody>
          <a:bodyPr wrap="square">
            <a:spAutoFit/>
          </a:bodyPr>
          <a:lstStyle/>
          <a:p>
            <a:r>
              <a:rPr lang="en-US" sz="3000">
                <a:latin typeface="Segoe UI Black" panose="020B0A02040204020203" pitchFamily="34" charset="0"/>
                <a:ea typeface="Segoe UI Black" panose="020B0A02040204020203" pitchFamily="34" charset="0"/>
              </a:rPr>
              <a:t>1</a:t>
            </a:r>
            <a:endParaRPr lang="en-US" sz="3000"/>
          </a:p>
        </p:txBody>
      </p:sp>
      <p:sp>
        <p:nvSpPr>
          <p:cNvPr id="52" name="TextBox 51">
            <a:extLst>
              <a:ext uri="{FF2B5EF4-FFF2-40B4-BE49-F238E27FC236}">
                <a16:creationId xmlns:a16="http://schemas.microsoft.com/office/drawing/2014/main" id="{4E4F73CF-9CF5-13B1-CCFC-928D8D5DA7CC}"/>
              </a:ext>
            </a:extLst>
          </p:cNvPr>
          <p:cNvSpPr txBox="1"/>
          <p:nvPr/>
        </p:nvSpPr>
        <p:spPr>
          <a:xfrm>
            <a:off x="985266" y="1978914"/>
            <a:ext cx="452628" cy="553998"/>
          </a:xfrm>
          <a:prstGeom prst="rect">
            <a:avLst/>
          </a:prstGeom>
          <a:noFill/>
        </p:spPr>
        <p:txBody>
          <a:bodyPr wrap="square">
            <a:spAutoFit/>
          </a:bodyPr>
          <a:lstStyle/>
          <a:p>
            <a:r>
              <a:rPr lang="en-US" sz="3000">
                <a:latin typeface="Segoe UI Black" panose="020B0A02040204020203" pitchFamily="34" charset="0"/>
                <a:ea typeface="Segoe UI Black" panose="020B0A02040204020203" pitchFamily="34" charset="0"/>
              </a:rPr>
              <a:t>2</a:t>
            </a:r>
            <a:endParaRPr lang="en-US" sz="3000"/>
          </a:p>
        </p:txBody>
      </p:sp>
      <p:sp>
        <p:nvSpPr>
          <p:cNvPr id="53" name="TextBox 52">
            <a:extLst>
              <a:ext uri="{FF2B5EF4-FFF2-40B4-BE49-F238E27FC236}">
                <a16:creationId xmlns:a16="http://schemas.microsoft.com/office/drawing/2014/main" id="{29158692-50B7-E830-B03D-E3E7362AEC56}"/>
              </a:ext>
            </a:extLst>
          </p:cNvPr>
          <p:cNvSpPr txBox="1"/>
          <p:nvPr/>
        </p:nvSpPr>
        <p:spPr>
          <a:xfrm>
            <a:off x="1590294" y="2566962"/>
            <a:ext cx="452628" cy="553998"/>
          </a:xfrm>
          <a:prstGeom prst="rect">
            <a:avLst/>
          </a:prstGeom>
          <a:noFill/>
        </p:spPr>
        <p:txBody>
          <a:bodyPr wrap="square">
            <a:spAutoFit/>
          </a:bodyPr>
          <a:lstStyle/>
          <a:p>
            <a:r>
              <a:rPr lang="en-US" sz="3000">
                <a:latin typeface="Segoe UI Black" panose="020B0A02040204020203" pitchFamily="34" charset="0"/>
                <a:ea typeface="Segoe UI Black" panose="020B0A02040204020203" pitchFamily="34" charset="0"/>
              </a:rPr>
              <a:t>3</a:t>
            </a:r>
            <a:endParaRPr lang="en-US" sz="3000"/>
          </a:p>
        </p:txBody>
      </p:sp>
      <p:sp>
        <p:nvSpPr>
          <p:cNvPr id="54" name="TextBox 53">
            <a:extLst>
              <a:ext uri="{FF2B5EF4-FFF2-40B4-BE49-F238E27FC236}">
                <a16:creationId xmlns:a16="http://schemas.microsoft.com/office/drawing/2014/main" id="{79FDD5C9-851E-066C-9A4A-BDEF8CE77EA5}"/>
              </a:ext>
            </a:extLst>
          </p:cNvPr>
          <p:cNvSpPr txBox="1"/>
          <p:nvPr/>
        </p:nvSpPr>
        <p:spPr>
          <a:xfrm>
            <a:off x="2180082" y="3128949"/>
            <a:ext cx="452628" cy="553998"/>
          </a:xfrm>
          <a:prstGeom prst="rect">
            <a:avLst/>
          </a:prstGeom>
          <a:noFill/>
        </p:spPr>
        <p:txBody>
          <a:bodyPr wrap="square">
            <a:spAutoFit/>
          </a:bodyPr>
          <a:lstStyle/>
          <a:p>
            <a:r>
              <a:rPr lang="en-US" sz="3000">
                <a:latin typeface="Segoe UI Black" panose="020B0A02040204020203" pitchFamily="34" charset="0"/>
                <a:ea typeface="Segoe UI Black" panose="020B0A02040204020203" pitchFamily="34" charset="0"/>
              </a:rPr>
              <a:t>4</a:t>
            </a:r>
            <a:endParaRPr lang="en-US" sz="3000"/>
          </a:p>
        </p:txBody>
      </p:sp>
      <p:sp>
        <p:nvSpPr>
          <p:cNvPr id="55" name="TextBox 54">
            <a:extLst>
              <a:ext uri="{FF2B5EF4-FFF2-40B4-BE49-F238E27FC236}">
                <a16:creationId xmlns:a16="http://schemas.microsoft.com/office/drawing/2014/main" id="{42D67EA7-A074-817F-243C-ECFDBC616CBE}"/>
              </a:ext>
            </a:extLst>
          </p:cNvPr>
          <p:cNvSpPr txBox="1"/>
          <p:nvPr/>
        </p:nvSpPr>
        <p:spPr>
          <a:xfrm>
            <a:off x="2811971" y="3652254"/>
            <a:ext cx="452628" cy="553998"/>
          </a:xfrm>
          <a:prstGeom prst="rect">
            <a:avLst/>
          </a:prstGeom>
          <a:noFill/>
        </p:spPr>
        <p:txBody>
          <a:bodyPr wrap="square">
            <a:spAutoFit/>
          </a:bodyPr>
          <a:lstStyle/>
          <a:p>
            <a:r>
              <a:rPr lang="en-US" sz="3000">
                <a:latin typeface="Segoe UI Black" panose="020B0A02040204020203" pitchFamily="34" charset="0"/>
                <a:ea typeface="Segoe UI Black" panose="020B0A02040204020203" pitchFamily="34" charset="0"/>
              </a:rPr>
              <a:t>5</a:t>
            </a:r>
            <a:endParaRPr lang="en-US" sz="3000"/>
          </a:p>
        </p:txBody>
      </p:sp>
      <p:sp>
        <p:nvSpPr>
          <p:cNvPr id="56" name="TextBox 55">
            <a:extLst>
              <a:ext uri="{FF2B5EF4-FFF2-40B4-BE49-F238E27FC236}">
                <a16:creationId xmlns:a16="http://schemas.microsoft.com/office/drawing/2014/main" id="{8CC0E659-F502-997D-E99F-EC8C84138783}"/>
              </a:ext>
            </a:extLst>
          </p:cNvPr>
          <p:cNvSpPr txBox="1"/>
          <p:nvPr/>
        </p:nvSpPr>
        <p:spPr>
          <a:xfrm>
            <a:off x="3404619" y="4238625"/>
            <a:ext cx="452628" cy="553998"/>
          </a:xfrm>
          <a:prstGeom prst="rect">
            <a:avLst/>
          </a:prstGeom>
          <a:noFill/>
        </p:spPr>
        <p:txBody>
          <a:bodyPr wrap="square">
            <a:spAutoFit/>
          </a:bodyPr>
          <a:lstStyle/>
          <a:p>
            <a:r>
              <a:rPr lang="en-US" sz="3000">
                <a:latin typeface="Segoe UI Black" panose="020B0A02040204020203" pitchFamily="34" charset="0"/>
                <a:ea typeface="Segoe UI Black" panose="020B0A02040204020203" pitchFamily="34" charset="0"/>
              </a:rPr>
              <a:t>6</a:t>
            </a:r>
            <a:endParaRPr lang="en-US" sz="3000"/>
          </a:p>
        </p:txBody>
      </p:sp>
      <p:cxnSp>
        <p:nvCxnSpPr>
          <p:cNvPr id="58" name="Straight Connector 57">
            <a:extLst>
              <a:ext uri="{FF2B5EF4-FFF2-40B4-BE49-F238E27FC236}">
                <a16:creationId xmlns:a16="http://schemas.microsoft.com/office/drawing/2014/main" id="{DEA9F983-43B8-B4FB-7736-E8DEAD4D6514}"/>
              </a:ext>
            </a:extLst>
          </p:cNvPr>
          <p:cNvCxnSpPr/>
          <p:nvPr/>
        </p:nvCxnSpPr>
        <p:spPr>
          <a:xfrm>
            <a:off x="230886" y="1074042"/>
            <a:ext cx="6455664" cy="0"/>
          </a:xfrm>
          <a:prstGeom prst="line">
            <a:avLst/>
          </a:prstGeom>
          <a:ln w="19050"/>
        </p:spPr>
        <p:style>
          <a:lnRef idx="1">
            <a:schemeClr val="accent6"/>
          </a:lnRef>
          <a:fillRef idx="0">
            <a:schemeClr val="accent6"/>
          </a:fillRef>
          <a:effectRef idx="0">
            <a:schemeClr val="accent6"/>
          </a:effectRef>
          <a:fontRef idx="minor">
            <a:schemeClr val="tx1"/>
          </a:fontRef>
        </p:style>
      </p:cxnSp>
    </p:spTree>
    <p:extLst>
      <p:ext uri="{BB962C8B-B14F-4D97-AF65-F5344CB8AC3E}">
        <p14:creationId xmlns:p14="http://schemas.microsoft.com/office/powerpoint/2010/main" val="97802741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18">
    <p:spTree>
      <p:nvGrpSpPr>
        <p:cNvPr id="1" name=""/>
        <p:cNvGrpSpPr/>
        <p:nvPr/>
      </p:nvGrpSpPr>
      <p:grpSpPr>
        <a:xfrm>
          <a:off x="0" y="0"/>
          <a:ext cx="0" cy="0"/>
          <a:chOff x="0" y="0"/>
          <a:chExt cx="0" cy="0"/>
        </a:xfrm>
      </p:grpSpPr>
      <p:sp>
        <p:nvSpPr>
          <p:cNvPr id="3" name="Text 1"/>
          <p:cNvSpPr/>
          <p:nvPr/>
        </p:nvSpPr>
        <p:spPr>
          <a:xfrm>
            <a:off x="344614" y="123444"/>
            <a:ext cx="8229600" cy="594360"/>
          </a:xfrm>
          <a:prstGeom prst="rect">
            <a:avLst/>
          </a:prstGeom>
          <a:noFill/>
          <a:ln/>
        </p:spPr>
        <p:txBody>
          <a:bodyPr wrap="square" rtlCol="0" anchor="ctr"/>
          <a:lstStyle/>
          <a:p>
            <a:pPr marL="0" indent="0">
              <a:buNone/>
            </a:pPr>
            <a:r>
              <a:rPr lang="en-US" sz="3200" b="1">
                <a:solidFill>
                  <a:srgbClr val="1B3A6B"/>
                </a:solidFill>
                <a:latin typeface="Aleo" pitchFamily="2" charset="0"/>
                <a:ea typeface="Calibri" pitchFamily="34" charset="-122"/>
                <a:cs typeface="Calibri" pitchFamily="34" charset="-120"/>
              </a:rPr>
              <a:t>5 steps for immigrants to keep Medicaid</a:t>
            </a:r>
            <a:endParaRPr lang="en-US" sz="3200">
              <a:latin typeface="Aleo" pitchFamily="2" charset="0"/>
            </a:endParaRPr>
          </a:p>
        </p:txBody>
      </p:sp>
      <p:sp>
        <p:nvSpPr>
          <p:cNvPr id="63" name="Shape 6">
            <a:extLst>
              <a:ext uri="{FF2B5EF4-FFF2-40B4-BE49-F238E27FC236}">
                <a16:creationId xmlns:a16="http://schemas.microsoft.com/office/drawing/2014/main" id="{CDC61016-B6C0-8DDF-C941-E8F302CE4AE8}"/>
              </a:ext>
            </a:extLst>
          </p:cNvPr>
          <p:cNvSpPr/>
          <p:nvPr/>
        </p:nvSpPr>
        <p:spPr>
          <a:xfrm>
            <a:off x="452628" y="1219194"/>
            <a:ext cx="4147305" cy="1218126"/>
          </a:xfrm>
          <a:prstGeom prst="roundRect">
            <a:avLst>
              <a:gd name="adj" fmla="val 4444"/>
            </a:avLst>
          </a:prstGeom>
          <a:solidFill>
            <a:srgbClr val="FFFFFF"/>
          </a:solidFill>
          <a:ln w="12700">
            <a:solidFill>
              <a:srgbClr val="E8EDF3"/>
            </a:solidFill>
            <a:prstDash val="solid"/>
          </a:ln>
          <a:effectLst>
            <a:outerShdw blurRad="50800" dist="38100" dir="2700000" algn="tl" rotWithShape="0">
              <a:schemeClr val="tx1">
                <a:alpha val="40000"/>
              </a:schemeClr>
            </a:outerShdw>
          </a:effectLst>
        </p:spPr>
        <p:txBody>
          <a:bodyPr/>
          <a:lstStyle/>
          <a:p>
            <a:endParaRPr lang="en-US"/>
          </a:p>
        </p:txBody>
      </p:sp>
      <p:sp>
        <p:nvSpPr>
          <p:cNvPr id="64" name="Text 9">
            <a:extLst>
              <a:ext uri="{FF2B5EF4-FFF2-40B4-BE49-F238E27FC236}">
                <a16:creationId xmlns:a16="http://schemas.microsoft.com/office/drawing/2014/main" id="{7107F1EA-AAF6-DCCD-7057-C9A6A853A80E}"/>
              </a:ext>
            </a:extLst>
          </p:cNvPr>
          <p:cNvSpPr/>
          <p:nvPr/>
        </p:nvSpPr>
        <p:spPr>
          <a:xfrm>
            <a:off x="1009078" y="1215647"/>
            <a:ext cx="3562922" cy="1224956"/>
          </a:xfrm>
          <a:prstGeom prst="rect">
            <a:avLst/>
          </a:prstGeom>
          <a:noFill/>
          <a:ln/>
        </p:spPr>
        <p:txBody>
          <a:bodyPr wrap="square" lIns="91440" tIns="45720" rIns="91440" bIns="45720" rtlCol="0" anchor="ctr"/>
          <a:lstStyle/>
          <a:p>
            <a:pPr marL="0" indent="0">
              <a:spcBef>
                <a:spcPts val="600"/>
              </a:spcBef>
              <a:buNone/>
            </a:pPr>
            <a:r>
              <a:rPr lang="en-US" sz="1400" b="1" u="sng">
                <a:latin typeface="IBM Plex Sans"/>
                <a:ea typeface="Calibri"/>
                <a:cs typeface="Calibri"/>
              </a:rPr>
              <a:t>Open all mail</a:t>
            </a:r>
            <a:r>
              <a:rPr lang="en-US" sz="1400" b="1">
                <a:latin typeface="IBM Plex Sans"/>
                <a:ea typeface="Calibri"/>
                <a:cs typeface="Calibri"/>
              </a:rPr>
              <a:t> &amp; lookout for letter in July</a:t>
            </a:r>
          </a:p>
          <a:p>
            <a:pPr>
              <a:spcBef>
                <a:spcPts val="600"/>
              </a:spcBef>
            </a:pPr>
            <a:r>
              <a:rPr lang="en-US" sz="1100">
                <a:latin typeface="Arial"/>
                <a:cs typeface="Arial"/>
              </a:rPr>
              <a:t>Even if it looks like junk mail, open it. Sign up with the USPS for a free, daily email that tells you what mail is coming to your house soon. Sign up at: </a:t>
            </a:r>
            <a:r>
              <a:rPr lang="en-US" sz="1000" b="1">
                <a:solidFill>
                  <a:schemeClr val="accent2"/>
                </a:solidFill>
                <a:latin typeface="Arial"/>
                <a:cs typeface="Arial"/>
              </a:rPr>
              <a:t>https://</a:t>
            </a:r>
            <a:r>
              <a:rPr lang="en-US" sz="1000" b="1" err="1">
                <a:solidFill>
                  <a:schemeClr val="accent2"/>
                </a:solidFill>
                <a:latin typeface="Arial"/>
                <a:cs typeface="Arial"/>
              </a:rPr>
              <a:t>www.usps.com</a:t>
            </a:r>
            <a:r>
              <a:rPr lang="en-US" sz="1000" b="1">
                <a:solidFill>
                  <a:schemeClr val="accent2"/>
                </a:solidFill>
                <a:latin typeface="Arial"/>
                <a:cs typeface="Arial"/>
              </a:rPr>
              <a:t>/manage/informed-</a:t>
            </a:r>
            <a:r>
              <a:rPr lang="en-US" sz="1000" b="1" err="1">
                <a:solidFill>
                  <a:schemeClr val="accent2"/>
                </a:solidFill>
                <a:latin typeface="Arial"/>
                <a:cs typeface="Arial"/>
              </a:rPr>
              <a:t>delivery.htm</a:t>
            </a:r>
            <a:endParaRPr lang="en-US" sz="1000" b="1">
              <a:solidFill>
                <a:schemeClr val="accent2"/>
              </a:solidFill>
            </a:endParaRPr>
          </a:p>
        </p:txBody>
      </p:sp>
      <p:sp>
        <p:nvSpPr>
          <p:cNvPr id="65" name="Oval 64">
            <a:extLst>
              <a:ext uri="{FF2B5EF4-FFF2-40B4-BE49-F238E27FC236}">
                <a16:creationId xmlns:a16="http://schemas.microsoft.com/office/drawing/2014/main" id="{5695C354-A827-CF57-4EA0-08A5E37755C8}"/>
              </a:ext>
            </a:extLst>
          </p:cNvPr>
          <p:cNvSpPr/>
          <p:nvPr/>
        </p:nvSpPr>
        <p:spPr>
          <a:xfrm>
            <a:off x="163068" y="1127753"/>
            <a:ext cx="736282" cy="736282"/>
          </a:xfrm>
          <a:prstGeom prst="ellipse">
            <a:avLst/>
          </a:prstGeom>
          <a:solidFill>
            <a:schemeClr val="bg1"/>
          </a:solidFill>
          <a:ln>
            <a:solidFill>
              <a:schemeClr val="bg1"/>
            </a:solidFill>
          </a:ln>
          <a:effectLst>
            <a:outerShdw blurRad="50800" dist="38100" algn="l" rotWithShape="0">
              <a:schemeClr val="tx1">
                <a:alpha val="4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Shape 6">
            <a:extLst>
              <a:ext uri="{FF2B5EF4-FFF2-40B4-BE49-F238E27FC236}">
                <a16:creationId xmlns:a16="http://schemas.microsoft.com/office/drawing/2014/main" id="{08FF26CD-0998-C982-A6A7-3F2E29CBFE02}"/>
              </a:ext>
            </a:extLst>
          </p:cNvPr>
          <p:cNvSpPr/>
          <p:nvPr/>
        </p:nvSpPr>
        <p:spPr>
          <a:xfrm>
            <a:off x="452628" y="2626621"/>
            <a:ext cx="4147305" cy="1053274"/>
          </a:xfrm>
          <a:prstGeom prst="roundRect">
            <a:avLst>
              <a:gd name="adj" fmla="val 4444"/>
            </a:avLst>
          </a:prstGeom>
          <a:solidFill>
            <a:srgbClr val="FFFFFF"/>
          </a:solidFill>
          <a:ln w="12700">
            <a:solidFill>
              <a:srgbClr val="E8EDF3"/>
            </a:solidFill>
            <a:prstDash val="solid"/>
          </a:ln>
          <a:effectLst>
            <a:outerShdw blurRad="50800" dist="38100" dir="2700000" algn="tl" rotWithShape="0">
              <a:schemeClr val="tx1">
                <a:alpha val="40000"/>
              </a:schemeClr>
            </a:outerShdw>
          </a:effectLst>
        </p:spPr>
        <p:txBody>
          <a:bodyPr/>
          <a:lstStyle/>
          <a:p>
            <a:endParaRPr lang="en-US"/>
          </a:p>
        </p:txBody>
      </p:sp>
      <p:sp>
        <p:nvSpPr>
          <p:cNvPr id="68" name="Text 9">
            <a:extLst>
              <a:ext uri="{FF2B5EF4-FFF2-40B4-BE49-F238E27FC236}">
                <a16:creationId xmlns:a16="http://schemas.microsoft.com/office/drawing/2014/main" id="{60E54080-E3BE-B041-5CAF-B238012283F4}"/>
              </a:ext>
            </a:extLst>
          </p:cNvPr>
          <p:cNvSpPr/>
          <p:nvPr/>
        </p:nvSpPr>
        <p:spPr>
          <a:xfrm>
            <a:off x="1009078" y="2683172"/>
            <a:ext cx="3624828" cy="921339"/>
          </a:xfrm>
          <a:prstGeom prst="rect">
            <a:avLst/>
          </a:prstGeom>
          <a:noFill/>
          <a:ln/>
        </p:spPr>
        <p:txBody>
          <a:bodyPr wrap="square" lIns="91440" tIns="45720" rIns="91440" bIns="45720" rtlCol="0" anchor="ctr"/>
          <a:lstStyle/>
          <a:p>
            <a:pPr marL="0" indent="0">
              <a:spcBef>
                <a:spcPts val="600"/>
              </a:spcBef>
              <a:buNone/>
            </a:pPr>
            <a:r>
              <a:rPr lang="en-US" sz="1400" b="1">
                <a:latin typeface="IBM Plex Sans" panose="020B0503050203000203" pitchFamily="34" charset="0"/>
                <a:ea typeface="Calibri" pitchFamily="34" charset="-122"/>
                <a:cs typeface="Calibri" pitchFamily="34" charset="-120"/>
              </a:rPr>
              <a:t>Read notices carefully</a:t>
            </a:r>
          </a:p>
          <a:p>
            <a:pPr>
              <a:spcBef>
                <a:spcPts val="600"/>
              </a:spcBef>
            </a:pPr>
            <a:r>
              <a:rPr lang="en-US" sz="1150">
                <a:latin typeface="IBM Plex Sans"/>
                <a:ea typeface="Calibri"/>
                <a:cs typeface="Calibri"/>
              </a:rPr>
              <a:t>Read every notice to understand what is changing, when it changes, and action steps needed. If it's not in their language, go back to the taglines in the letter for translation resources.</a:t>
            </a:r>
          </a:p>
        </p:txBody>
      </p:sp>
      <p:sp>
        <p:nvSpPr>
          <p:cNvPr id="69" name="Oval 68">
            <a:extLst>
              <a:ext uri="{FF2B5EF4-FFF2-40B4-BE49-F238E27FC236}">
                <a16:creationId xmlns:a16="http://schemas.microsoft.com/office/drawing/2014/main" id="{6303A803-CDE8-A118-D262-676BEE373E8B}"/>
              </a:ext>
            </a:extLst>
          </p:cNvPr>
          <p:cNvSpPr/>
          <p:nvPr/>
        </p:nvSpPr>
        <p:spPr>
          <a:xfrm>
            <a:off x="163068" y="2535180"/>
            <a:ext cx="736282" cy="736282"/>
          </a:xfrm>
          <a:prstGeom prst="ellipse">
            <a:avLst/>
          </a:prstGeom>
          <a:solidFill>
            <a:schemeClr val="bg1"/>
          </a:solidFill>
          <a:ln>
            <a:solidFill>
              <a:schemeClr val="bg1"/>
            </a:solidFill>
          </a:ln>
          <a:effectLst>
            <a:outerShdw blurRad="50800" dist="38100" algn="l" rotWithShape="0">
              <a:schemeClr val="tx1">
                <a:alpha val="4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Shape 6">
            <a:extLst>
              <a:ext uri="{FF2B5EF4-FFF2-40B4-BE49-F238E27FC236}">
                <a16:creationId xmlns:a16="http://schemas.microsoft.com/office/drawing/2014/main" id="{ACDF22B5-E3C4-0EA8-5B3B-EA49BCE7BC13}"/>
              </a:ext>
            </a:extLst>
          </p:cNvPr>
          <p:cNvSpPr/>
          <p:nvPr/>
        </p:nvSpPr>
        <p:spPr>
          <a:xfrm>
            <a:off x="452628" y="3892939"/>
            <a:ext cx="4147305" cy="1122489"/>
          </a:xfrm>
          <a:prstGeom prst="roundRect">
            <a:avLst>
              <a:gd name="adj" fmla="val 4444"/>
            </a:avLst>
          </a:prstGeom>
          <a:solidFill>
            <a:srgbClr val="FFFFFF"/>
          </a:solidFill>
          <a:ln w="12700">
            <a:solidFill>
              <a:srgbClr val="E8EDF3"/>
            </a:solidFill>
            <a:prstDash val="solid"/>
          </a:ln>
          <a:effectLst>
            <a:outerShdw blurRad="50800" dist="38100" dir="2700000" algn="tl" rotWithShape="0">
              <a:schemeClr val="tx1">
                <a:alpha val="40000"/>
              </a:schemeClr>
            </a:outerShdw>
          </a:effectLst>
        </p:spPr>
        <p:txBody>
          <a:bodyPr/>
          <a:lstStyle/>
          <a:p>
            <a:endParaRPr lang="en-US"/>
          </a:p>
        </p:txBody>
      </p:sp>
      <p:sp>
        <p:nvSpPr>
          <p:cNvPr id="71" name="Text 9">
            <a:extLst>
              <a:ext uri="{FF2B5EF4-FFF2-40B4-BE49-F238E27FC236}">
                <a16:creationId xmlns:a16="http://schemas.microsoft.com/office/drawing/2014/main" id="{B212604C-69CB-F5DB-6164-F4941154DDD9}"/>
              </a:ext>
            </a:extLst>
          </p:cNvPr>
          <p:cNvSpPr/>
          <p:nvPr/>
        </p:nvSpPr>
        <p:spPr>
          <a:xfrm>
            <a:off x="1009078" y="4036576"/>
            <a:ext cx="3492900" cy="736283"/>
          </a:xfrm>
          <a:prstGeom prst="rect">
            <a:avLst/>
          </a:prstGeom>
          <a:noFill/>
          <a:ln/>
        </p:spPr>
        <p:txBody>
          <a:bodyPr wrap="square" rtlCol="0" anchor="ctr"/>
          <a:lstStyle/>
          <a:p>
            <a:pPr marL="0" indent="0">
              <a:spcBef>
                <a:spcPts val="600"/>
              </a:spcBef>
              <a:buNone/>
            </a:pPr>
            <a:r>
              <a:rPr lang="en-US" sz="1400" b="1">
                <a:latin typeface="IBM Plex Sans" panose="020B0503050203000203" pitchFamily="34" charset="0"/>
                <a:ea typeface="Calibri" pitchFamily="34" charset="-122"/>
                <a:cs typeface="Calibri" pitchFamily="34" charset="-120"/>
              </a:rPr>
              <a:t>Appeal if needed</a:t>
            </a:r>
          </a:p>
          <a:p>
            <a:pPr marL="0" indent="0">
              <a:spcBef>
                <a:spcPts val="600"/>
              </a:spcBef>
              <a:buNone/>
            </a:pPr>
            <a:r>
              <a:rPr lang="en-US" sz="1150">
                <a:latin typeface="IBM Plex Sans" panose="020B0503050203000203" pitchFamily="34" charset="0"/>
                <a:ea typeface="Calibri" pitchFamily="34" charset="-122"/>
                <a:cs typeface="Calibri" pitchFamily="34" charset="-120"/>
              </a:rPr>
              <a:t>If coverage is cut and the individual disagrees, they have the right to appeal. Submit a 'Request for Fair Hearing.' Free legal help is available (see next slide).</a:t>
            </a:r>
          </a:p>
        </p:txBody>
      </p:sp>
      <p:sp>
        <p:nvSpPr>
          <p:cNvPr id="72" name="Oval 71">
            <a:extLst>
              <a:ext uri="{FF2B5EF4-FFF2-40B4-BE49-F238E27FC236}">
                <a16:creationId xmlns:a16="http://schemas.microsoft.com/office/drawing/2014/main" id="{276FE66B-0E53-2A0E-5D19-D68B73DF7E68}"/>
              </a:ext>
            </a:extLst>
          </p:cNvPr>
          <p:cNvSpPr/>
          <p:nvPr/>
        </p:nvSpPr>
        <p:spPr>
          <a:xfrm>
            <a:off x="163068" y="3801499"/>
            <a:ext cx="736282" cy="736282"/>
          </a:xfrm>
          <a:prstGeom prst="ellipse">
            <a:avLst/>
          </a:prstGeom>
          <a:solidFill>
            <a:schemeClr val="bg1"/>
          </a:solidFill>
          <a:ln>
            <a:solidFill>
              <a:schemeClr val="bg1"/>
            </a:solidFill>
          </a:ln>
          <a:effectLst>
            <a:outerShdw blurRad="50800" dist="38100" algn="l" rotWithShape="0">
              <a:schemeClr val="tx1">
                <a:alpha val="4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Shape 6">
            <a:extLst>
              <a:ext uri="{FF2B5EF4-FFF2-40B4-BE49-F238E27FC236}">
                <a16:creationId xmlns:a16="http://schemas.microsoft.com/office/drawing/2014/main" id="{A186E232-CD04-C8AE-F7A8-8F468894AF74}"/>
              </a:ext>
            </a:extLst>
          </p:cNvPr>
          <p:cNvSpPr/>
          <p:nvPr/>
        </p:nvSpPr>
        <p:spPr>
          <a:xfrm>
            <a:off x="4977004" y="1219194"/>
            <a:ext cx="3949065" cy="1216902"/>
          </a:xfrm>
          <a:prstGeom prst="roundRect">
            <a:avLst>
              <a:gd name="adj" fmla="val 4444"/>
            </a:avLst>
          </a:prstGeom>
          <a:solidFill>
            <a:srgbClr val="FFFFFF"/>
          </a:solidFill>
          <a:ln w="12700">
            <a:solidFill>
              <a:srgbClr val="E8EDF3"/>
            </a:solidFill>
            <a:prstDash val="solid"/>
          </a:ln>
          <a:effectLst>
            <a:outerShdw blurRad="50800" dist="38100" dir="2700000" algn="tl" rotWithShape="0">
              <a:schemeClr val="tx1">
                <a:alpha val="40000"/>
              </a:schemeClr>
            </a:outerShdw>
          </a:effectLst>
        </p:spPr>
        <p:txBody>
          <a:bodyPr/>
          <a:lstStyle/>
          <a:p>
            <a:endParaRPr lang="en-US"/>
          </a:p>
        </p:txBody>
      </p:sp>
      <p:sp>
        <p:nvSpPr>
          <p:cNvPr id="74" name="Text 9">
            <a:extLst>
              <a:ext uri="{FF2B5EF4-FFF2-40B4-BE49-F238E27FC236}">
                <a16:creationId xmlns:a16="http://schemas.microsoft.com/office/drawing/2014/main" id="{671FA26E-C377-30F2-CA1B-7A7BFF22D879}"/>
              </a:ext>
            </a:extLst>
          </p:cNvPr>
          <p:cNvSpPr/>
          <p:nvPr/>
        </p:nvSpPr>
        <p:spPr>
          <a:xfrm>
            <a:off x="5533454" y="1362830"/>
            <a:ext cx="3457004" cy="736283"/>
          </a:xfrm>
          <a:prstGeom prst="rect">
            <a:avLst/>
          </a:prstGeom>
          <a:noFill/>
          <a:ln/>
        </p:spPr>
        <p:txBody>
          <a:bodyPr wrap="square" rtlCol="0" anchor="ctr"/>
          <a:lstStyle/>
          <a:p>
            <a:pPr marL="0" indent="0">
              <a:spcBef>
                <a:spcPts val="600"/>
              </a:spcBef>
              <a:buNone/>
            </a:pPr>
            <a:r>
              <a:rPr lang="en-US" sz="1400" b="1">
                <a:latin typeface="IBM Plex Sans" panose="020B0503050203000203" pitchFamily="34" charset="0"/>
                <a:ea typeface="Calibri" pitchFamily="34" charset="-122"/>
                <a:cs typeface="Calibri" pitchFamily="34" charset="-120"/>
              </a:rPr>
              <a:t>Keep documents organized</a:t>
            </a:r>
          </a:p>
          <a:p>
            <a:pPr marL="0" indent="0">
              <a:spcBef>
                <a:spcPts val="600"/>
              </a:spcBef>
              <a:buNone/>
            </a:pPr>
            <a:r>
              <a:rPr lang="en-US" sz="1150">
                <a:latin typeface="IBM Plex Sans" panose="020B0503050203000203" pitchFamily="34" charset="0"/>
                <a:ea typeface="Calibri" pitchFamily="34" charset="-122"/>
                <a:cs typeface="Calibri" pitchFamily="34" charset="-120"/>
              </a:rPr>
              <a:t>Put Medicaid letters in one place — a folder, binder, or envelope. Separate important mail from junk. Note deadlines.</a:t>
            </a:r>
          </a:p>
        </p:txBody>
      </p:sp>
      <p:sp>
        <p:nvSpPr>
          <p:cNvPr id="75" name="Oval 74">
            <a:extLst>
              <a:ext uri="{FF2B5EF4-FFF2-40B4-BE49-F238E27FC236}">
                <a16:creationId xmlns:a16="http://schemas.microsoft.com/office/drawing/2014/main" id="{5D779653-CBDB-7993-ED57-9FC339DCA9E1}"/>
              </a:ext>
            </a:extLst>
          </p:cNvPr>
          <p:cNvSpPr/>
          <p:nvPr/>
        </p:nvSpPr>
        <p:spPr>
          <a:xfrm>
            <a:off x="4687444" y="1127753"/>
            <a:ext cx="736282" cy="736282"/>
          </a:xfrm>
          <a:prstGeom prst="ellipse">
            <a:avLst/>
          </a:prstGeom>
          <a:solidFill>
            <a:schemeClr val="bg1"/>
          </a:solidFill>
          <a:ln>
            <a:solidFill>
              <a:schemeClr val="bg1"/>
            </a:solidFill>
          </a:ln>
          <a:effectLst>
            <a:outerShdw blurRad="50800" dist="38100" algn="l" rotWithShape="0">
              <a:schemeClr val="tx1">
                <a:alpha val="4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Shape 6">
            <a:extLst>
              <a:ext uri="{FF2B5EF4-FFF2-40B4-BE49-F238E27FC236}">
                <a16:creationId xmlns:a16="http://schemas.microsoft.com/office/drawing/2014/main" id="{2419B1ED-6F98-E479-6A21-2860CADB9440}"/>
              </a:ext>
            </a:extLst>
          </p:cNvPr>
          <p:cNvSpPr/>
          <p:nvPr/>
        </p:nvSpPr>
        <p:spPr>
          <a:xfrm>
            <a:off x="4977004" y="2626621"/>
            <a:ext cx="3949065" cy="1053274"/>
          </a:xfrm>
          <a:prstGeom prst="roundRect">
            <a:avLst>
              <a:gd name="adj" fmla="val 4444"/>
            </a:avLst>
          </a:prstGeom>
          <a:solidFill>
            <a:srgbClr val="FFFFFF"/>
          </a:solidFill>
          <a:ln w="12700">
            <a:solidFill>
              <a:srgbClr val="E8EDF3"/>
            </a:solidFill>
            <a:prstDash val="solid"/>
          </a:ln>
          <a:effectLst>
            <a:outerShdw blurRad="50800" dist="38100" dir="2700000" algn="tl" rotWithShape="0">
              <a:schemeClr val="tx1">
                <a:alpha val="40000"/>
              </a:schemeClr>
            </a:outerShdw>
          </a:effectLst>
        </p:spPr>
        <p:txBody>
          <a:bodyPr/>
          <a:lstStyle/>
          <a:p>
            <a:endParaRPr lang="en-US"/>
          </a:p>
        </p:txBody>
      </p:sp>
      <p:sp>
        <p:nvSpPr>
          <p:cNvPr id="77" name="Text 9">
            <a:extLst>
              <a:ext uri="{FF2B5EF4-FFF2-40B4-BE49-F238E27FC236}">
                <a16:creationId xmlns:a16="http://schemas.microsoft.com/office/drawing/2014/main" id="{0FF08BF3-AD20-9792-1AF8-A23A704C9606}"/>
              </a:ext>
            </a:extLst>
          </p:cNvPr>
          <p:cNvSpPr/>
          <p:nvPr/>
        </p:nvSpPr>
        <p:spPr>
          <a:xfrm>
            <a:off x="5533454" y="2624035"/>
            <a:ext cx="3457004" cy="991362"/>
          </a:xfrm>
          <a:prstGeom prst="rect">
            <a:avLst/>
          </a:prstGeom>
          <a:noFill/>
          <a:ln/>
        </p:spPr>
        <p:txBody>
          <a:bodyPr wrap="square" lIns="91440" tIns="45720" rIns="91440" bIns="45720" rtlCol="0" anchor="ctr"/>
          <a:lstStyle/>
          <a:p>
            <a:pPr>
              <a:spcBef>
                <a:spcPts val="600"/>
              </a:spcBef>
            </a:pPr>
            <a:r>
              <a:rPr lang="en-US" sz="1400" b="1">
                <a:latin typeface="IBM Plex Sans"/>
                <a:ea typeface="Calibri"/>
                <a:cs typeface="Calibri"/>
              </a:rPr>
              <a:t>Send documents</a:t>
            </a:r>
          </a:p>
          <a:p>
            <a:pPr marL="0" indent="0">
              <a:spcBef>
                <a:spcPts val="600"/>
              </a:spcBef>
              <a:buNone/>
            </a:pPr>
            <a:r>
              <a:rPr lang="en-US" sz="1150">
                <a:latin typeface="IBM Plex Sans" panose="020B0503050203000203" pitchFamily="34" charset="0"/>
                <a:ea typeface="Calibri" pitchFamily="34" charset="-122"/>
                <a:cs typeface="Calibri" pitchFamily="34" charset="-120"/>
              </a:rPr>
              <a:t>If Medicaid asks for paperwork, send it — even if unsure about eligibility. Sending documents does not hurt the individual. It may keep coverage.</a:t>
            </a:r>
          </a:p>
        </p:txBody>
      </p:sp>
      <p:sp>
        <p:nvSpPr>
          <p:cNvPr id="78" name="Oval 77">
            <a:extLst>
              <a:ext uri="{FF2B5EF4-FFF2-40B4-BE49-F238E27FC236}">
                <a16:creationId xmlns:a16="http://schemas.microsoft.com/office/drawing/2014/main" id="{F25B40E1-A8E2-A126-27C3-3486640DE71F}"/>
              </a:ext>
            </a:extLst>
          </p:cNvPr>
          <p:cNvSpPr/>
          <p:nvPr/>
        </p:nvSpPr>
        <p:spPr>
          <a:xfrm>
            <a:off x="4687444" y="2535180"/>
            <a:ext cx="736282" cy="736282"/>
          </a:xfrm>
          <a:prstGeom prst="ellipse">
            <a:avLst/>
          </a:prstGeom>
          <a:solidFill>
            <a:schemeClr val="bg1"/>
          </a:solidFill>
          <a:ln>
            <a:solidFill>
              <a:schemeClr val="bg1"/>
            </a:solidFill>
          </a:ln>
          <a:effectLst>
            <a:outerShdw blurRad="50800" dist="38100" algn="l" rotWithShape="0">
              <a:schemeClr val="tx1">
                <a:alpha val="4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Title 81">
            <a:extLst>
              <a:ext uri="{FF2B5EF4-FFF2-40B4-BE49-F238E27FC236}">
                <a16:creationId xmlns:a16="http://schemas.microsoft.com/office/drawing/2014/main" id="{51E7BE87-BB3A-D9FC-8628-7F21A9BD69B0}"/>
              </a:ext>
            </a:extLst>
          </p:cNvPr>
          <p:cNvSpPr>
            <a:spLocks noGrp="1"/>
          </p:cNvSpPr>
          <p:nvPr>
            <p:ph type="title"/>
          </p:nvPr>
        </p:nvSpPr>
        <p:spPr>
          <a:xfrm>
            <a:off x="344614" y="81757"/>
            <a:ext cx="8581455" cy="830369"/>
          </a:xfrm>
        </p:spPr>
        <p:txBody>
          <a:bodyPr>
            <a:normAutofit/>
          </a:bodyPr>
          <a:lstStyle/>
          <a:p>
            <a:pPr algn="l"/>
            <a:r>
              <a:rPr lang="en-US" sz="3500" b="1">
                <a:latin typeface="Aleo"/>
                <a:ea typeface="Calibri"/>
                <a:cs typeface="Calibri"/>
              </a:rPr>
              <a:t>6 steps for immigrants to keep Medicaid</a:t>
            </a:r>
            <a:endParaRPr lang="en-US" sz="3500">
              <a:latin typeface="Aleo"/>
              <a:ea typeface="Calibri"/>
              <a:cs typeface="Calibri"/>
            </a:endParaRPr>
          </a:p>
        </p:txBody>
      </p:sp>
      <p:sp>
        <p:nvSpPr>
          <p:cNvPr id="87" name="TextBox 86">
            <a:extLst>
              <a:ext uri="{FF2B5EF4-FFF2-40B4-BE49-F238E27FC236}">
                <a16:creationId xmlns:a16="http://schemas.microsoft.com/office/drawing/2014/main" id="{7F2EDE4B-2C30-8327-2781-B6DA640CD0F1}"/>
              </a:ext>
            </a:extLst>
          </p:cNvPr>
          <p:cNvSpPr txBox="1"/>
          <p:nvPr/>
        </p:nvSpPr>
        <p:spPr>
          <a:xfrm>
            <a:off x="268795" y="1104786"/>
            <a:ext cx="452628" cy="784830"/>
          </a:xfrm>
          <a:prstGeom prst="rect">
            <a:avLst/>
          </a:prstGeom>
          <a:noFill/>
        </p:spPr>
        <p:txBody>
          <a:bodyPr wrap="square">
            <a:spAutoFit/>
          </a:bodyPr>
          <a:lstStyle/>
          <a:p>
            <a:r>
              <a:rPr lang="en-US" sz="4500">
                <a:latin typeface="Segoe UI Black" panose="020B0A02040204020203" pitchFamily="34" charset="0"/>
                <a:ea typeface="Segoe UI Black" panose="020B0A02040204020203" pitchFamily="34" charset="0"/>
              </a:rPr>
              <a:t>1</a:t>
            </a:r>
            <a:endParaRPr lang="en-US" sz="4500"/>
          </a:p>
        </p:txBody>
      </p:sp>
      <p:sp>
        <p:nvSpPr>
          <p:cNvPr id="88" name="TextBox 87">
            <a:extLst>
              <a:ext uri="{FF2B5EF4-FFF2-40B4-BE49-F238E27FC236}">
                <a16:creationId xmlns:a16="http://schemas.microsoft.com/office/drawing/2014/main" id="{FB0CC38E-9F41-F28A-3BFD-CB3282275378}"/>
              </a:ext>
            </a:extLst>
          </p:cNvPr>
          <p:cNvSpPr txBox="1"/>
          <p:nvPr/>
        </p:nvSpPr>
        <p:spPr>
          <a:xfrm>
            <a:off x="4802601" y="1106310"/>
            <a:ext cx="452628" cy="784830"/>
          </a:xfrm>
          <a:prstGeom prst="rect">
            <a:avLst/>
          </a:prstGeom>
          <a:noFill/>
        </p:spPr>
        <p:txBody>
          <a:bodyPr wrap="square">
            <a:spAutoFit/>
          </a:bodyPr>
          <a:lstStyle/>
          <a:p>
            <a:r>
              <a:rPr lang="en-US" sz="4500">
                <a:latin typeface="Segoe UI Black" panose="020B0A02040204020203" pitchFamily="34" charset="0"/>
                <a:ea typeface="Segoe UI Black" panose="020B0A02040204020203" pitchFamily="34" charset="0"/>
              </a:rPr>
              <a:t>2</a:t>
            </a:r>
            <a:endParaRPr lang="en-US" sz="4500"/>
          </a:p>
        </p:txBody>
      </p:sp>
      <p:sp>
        <p:nvSpPr>
          <p:cNvPr id="89" name="TextBox 88">
            <a:extLst>
              <a:ext uri="{FF2B5EF4-FFF2-40B4-BE49-F238E27FC236}">
                <a16:creationId xmlns:a16="http://schemas.microsoft.com/office/drawing/2014/main" id="{940C5644-2154-CED0-FDA1-EA8BAF1D8F63}"/>
              </a:ext>
            </a:extLst>
          </p:cNvPr>
          <p:cNvSpPr txBox="1"/>
          <p:nvPr/>
        </p:nvSpPr>
        <p:spPr>
          <a:xfrm>
            <a:off x="252603" y="2501551"/>
            <a:ext cx="452628" cy="784830"/>
          </a:xfrm>
          <a:prstGeom prst="rect">
            <a:avLst/>
          </a:prstGeom>
          <a:noFill/>
        </p:spPr>
        <p:txBody>
          <a:bodyPr wrap="square">
            <a:spAutoFit/>
          </a:bodyPr>
          <a:lstStyle/>
          <a:p>
            <a:r>
              <a:rPr lang="en-US" sz="4500">
                <a:latin typeface="Segoe UI Black" panose="020B0A02040204020203" pitchFamily="34" charset="0"/>
                <a:ea typeface="Segoe UI Black" panose="020B0A02040204020203" pitchFamily="34" charset="0"/>
              </a:rPr>
              <a:t>3</a:t>
            </a:r>
            <a:endParaRPr lang="en-US" sz="4500"/>
          </a:p>
        </p:txBody>
      </p:sp>
      <p:sp>
        <p:nvSpPr>
          <p:cNvPr id="90" name="TextBox 89">
            <a:extLst>
              <a:ext uri="{FF2B5EF4-FFF2-40B4-BE49-F238E27FC236}">
                <a16:creationId xmlns:a16="http://schemas.microsoft.com/office/drawing/2014/main" id="{51832F18-A145-7879-50B6-F6F135C169AE}"/>
              </a:ext>
            </a:extLst>
          </p:cNvPr>
          <p:cNvSpPr txBox="1"/>
          <p:nvPr/>
        </p:nvSpPr>
        <p:spPr>
          <a:xfrm>
            <a:off x="4758975" y="2486632"/>
            <a:ext cx="452628" cy="784830"/>
          </a:xfrm>
          <a:prstGeom prst="rect">
            <a:avLst/>
          </a:prstGeom>
          <a:noFill/>
        </p:spPr>
        <p:txBody>
          <a:bodyPr wrap="square">
            <a:spAutoFit/>
          </a:bodyPr>
          <a:lstStyle/>
          <a:p>
            <a:r>
              <a:rPr lang="en-US" sz="4500">
                <a:latin typeface="Segoe UI Black" panose="020B0A02040204020203" pitchFamily="34" charset="0"/>
                <a:ea typeface="Segoe UI Black" panose="020B0A02040204020203" pitchFamily="34" charset="0"/>
              </a:rPr>
              <a:t>4</a:t>
            </a:r>
            <a:endParaRPr lang="en-US" sz="4500"/>
          </a:p>
        </p:txBody>
      </p:sp>
      <p:sp>
        <p:nvSpPr>
          <p:cNvPr id="91" name="TextBox 90">
            <a:extLst>
              <a:ext uri="{FF2B5EF4-FFF2-40B4-BE49-F238E27FC236}">
                <a16:creationId xmlns:a16="http://schemas.microsoft.com/office/drawing/2014/main" id="{971C78C2-FA7F-23BF-C6A7-AA602A420807}"/>
              </a:ext>
            </a:extLst>
          </p:cNvPr>
          <p:cNvSpPr txBox="1"/>
          <p:nvPr/>
        </p:nvSpPr>
        <p:spPr>
          <a:xfrm>
            <a:off x="278225" y="3757208"/>
            <a:ext cx="452628" cy="784830"/>
          </a:xfrm>
          <a:prstGeom prst="rect">
            <a:avLst/>
          </a:prstGeom>
          <a:noFill/>
        </p:spPr>
        <p:txBody>
          <a:bodyPr wrap="square">
            <a:spAutoFit/>
          </a:bodyPr>
          <a:lstStyle/>
          <a:p>
            <a:r>
              <a:rPr lang="en-US" sz="4500">
                <a:latin typeface="Segoe UI Black" panose="020B0A02040204020203" pitchFamily="34" charset="0"/>
                <a:ea typeface="Segoe UI Black" panose="020B0A02040204020203" pitchFamily="34" charset="0"/>
              </a:rPr>
              <a:t>5</a:t>
            </a:r>
            <a:endParaRPr lang="en-US" sz="4500"/>
          </a:p>
        </p:txBody>
      </p:sp>
      <p:sp>
        <p:nvSpPr>
          <p:cNvPr id="7" name="Shape 6">
            <a:extLst>
              <a:ext uri="{FF2B5EF4-FFF2-40B4-BE49-F238E27FC236}">
                <a16:creationId xmlns:a16="http://schemas.microsoft.com/office/drawing/2014/main" id="{B06FCE3A-CC19-34D5-6869-92B2A3737883}"/>
              </a:ext>
            </a:extLst>
          </p:cNvPr>
          <p:cNvSpPr/>
          <p:nvPr/>
        </p:nvSpPr>
        <p:spPr>
          <a:xfrm>
            <a:off x="4959313" y="3887767"/>
            <a:ext cx="3949065" cy="1122489"/>
          </a:xfrm>
          <a:prstGeom prst="roundRect">
            <a:avLst>
              <a:gd name="adj" fmla="val 4444"/>
            </a:avLst>
          </a:prstGeom>
          <a:solidFill>
            <a:srgbClr val="FFFFFF"/>
          </a:solidFill>
          <a:ln w="12700">
            <a:solidFill>
              <a:srgbClr val="E8EDF3"/>
            </a:solidFill>
            <a:prstDash val="solid"/>
          </a:ln>
          <a:effectLst>
            <a:outerShdw blurRad="50800" dist="38100" dir="2700000" algn="tl" rotWithShape="0">
              <a:schemeClr val="tx1">
                <a:alpha val="40000"/>
              </a:schemeClr>
            </a:outerShdw>
          </a:effectLst>
        </p:spPr>
        <p:txBody>
          <a:bodyPr/>
          <a:lstStyle/>
          <a:p>
            <a:endParaRPr lang="en-US"/>
          </a:p>
        </p:txBody>
      </p:sp>
      <p:sp>
        <p:nvSpPr>
          <p:cNvPr id="8" name="Text 9">
            <a:extLst>
              <a:ext uri="{FF2B5EF4-FFF2-40B4-BE49-F238E27FC236}">
                <a16:creationId xmlns:a16="http://schemas.microsoft.com/office/drawing/2014/main" id="{F09D741A-169B-E269-AFC0-1F35A973B08F}"/>
              </a:ext>
            </a:extLst>
          </p:cNvPr>
          <p:cNvSpPr/>
          <p:nvPr/>
        </p:nvSpPr>
        <p:spPr>
          <a:xfrm>
            <a:off x="5532090" y="3911390"/>
            <a:ext cx="3448842" cy="992097"/>
          </a:xfrm>
          <a:prstGeom prst="rect">
            <a:avLst/>
          </a:prstGeom>
          <a:noFill/>
          <a:ln/>
        </p:spPr>
        <p:txBody>
          <a:bodyPr wrap="square" lIns="91440" tIns="45720" rIns="91440" bIns="45720" rtlCol="0" anchor="ctr"/>
          <a:lstStyle/>
          <a:p>
            <a:pPr marL="0" indent="0">
              <a:spcBef>
                <a:spcPts val="600"/>
              </a:spcBef>
              <a:buNone/>
            </a:pPr>
            <a:r>
              <a:rPr lang="en-US" sz="1600" b="1">
                <a:highlight>
                  <a:srgbClr val="FFFFFF"/>
                </a:highlight>
                <a:latin typeface="IBM Plex Sans" panose="020B0503050203000203" pitchFamily="34" charset="0"/>
                <a:ea typeface="Calibri" pitchFamily="34" charset="-122"/>
                <a:cs typeface="Calibri" pitchFamily="34" charset="-120"/>
              </a:rPr>
              <a:t>Request texts and emails</a:t>
            </a:r>
          </a:p>
          <a:p>
            <a:pPr marL="0" indent="0">
              <a:spcBef>
                <a:spcPts val="600"/>
              </a:spcBef>
              <a:buNone/>
            </a:pPr>
            <a:r>
              <a:rPr lang="en-US" sz="1150">
                <a:highlight>
                  <a:srgbClr val="FFFFFF"/>
                </a:highlight>
                <a:latin typeface="IBM Plex Sans" panose="020B0503050203000203" pitchFamily="34" charset="0"/>
                <a:ea typeface="Calibri" pitchFamily="34" charset="-122"/>
                <a:cs typeface="Calibri" pitchFamily="34" charset="-120"/>
              </a:rPr>
              <a:t>If the individual remains eligible, request future messages from NJ FamilyCare via text and email</a:t>
            </a:r>
            <a:br>
              <a:rPr lang="en-US" sz="1150">
                <a:highlight>
                  <a:srgbClr val="FFFFFF"/>
                </a:highlight>
                <a:latin typeface="IBM Plex Sans" panose="020B0503050203000203" pitchFamily="34" charset="0"/>
                <a:ea typeface="Calibri" pitchFamily="34" charset="-122"/>
                <a:cs typeface="Calibri" pitchFamily="34" charset="-120"/>
              </a:rPr>
            </a:br>
            <a:r>
              <a:rPr lang="en-US" sz="1150" b="1" u="sng">
                <a:highlight>
                  <a:srgbClr val="FFFFFF"/>
                </a:highlight>
                <a:latin typeface="IBM Plex Sans" panose="020B0503050203000203" pitchFamily="34" charset="0"/>
                <a:ea typeface="Calibri" pitchFamily="34" charset="-122"/>
                <a:cs typeface="Calibri" pitchFamily="34" charset="-120"/>
              </a:rPr>
              <a:t>https://dmahs-nj.my.site.com/addressupdate/</a:t>
            </a:r>
          </a:p>
        </p:txBody>
      </p:sp>
      <p:sp>
        <p:nvSpPr>
          <p:cNvPr id="9" name="Oval 8">
            <a:extLst>
              <a:ext uri="{FF2B5EF4-FFF2-40B4-BE49-F238E27FC236}">
                <a16:creationId xmlns:a16="http://schemas.microsoft.com/office/drawing/2014/main" id="{19FFEA1F-DFA6-1C26-52F9-8A30A19BA5D8}"/>
              </a:ext>
            </a:extLst>
          </p:cNvPr>
          <p:cNvSpPr/>
          <p:nvPr/>
        </p:nvSpPr>
        <p:spPr>
          <a:xfrm>
            <a:off x="4669753" y="3823270"/>
            <a:ext cx="736282" cy="736282"/>
          </a:xfrm>
          <a:prstGeom prst="ellipse">
            <a:avLst/>
          </a:prstGeom>
          <a:solidFill>
            <a:schemeClr val="bg1"/>
          </a:solidFill>
          <a:ln>
            <a:solidFill>
              <a:schemeClr val="bg1"/>
            </a:solidFill>
          </a:ln>
          <a:effectLst>
            <a:outerShdw blurRad="50800" dist="38100" algn="l" rotWithShape="0">
              <a:schemeClr val="tx1">
                <a:alpha val="4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CF224614-C93D-8355-0213-7276F276DDF2}"/>
              </a:ext>
            </a:extLst>
          </p:cNvPr>
          <p:cNvSpPr txBox="1"/>
          <p:nvPr/>
        </p:nvSpPr>
        <p:spPr>
          <a:xfrm>
            <a:off x="4784910" y="3778979"/>
            <a:ext cx="452628" cy="784830"/>
          </a:xfrm>
          <a:prstGeom prst="rect">
            <a:avLst/>
          </a:prstGeom>
          <a:noFill/>
        </p:spPr>
        <p:txBody>
          <a:bodyPr wrap="square" lIns="91440" tIns="45720" rIns="91440" bIns="45720" anchor="t">
            <a:spAutoFit/>
          </a:bodyPr>
          <a:lstStyle/>
          <a:p>
            <a:r>
              <a:rPr lang="en-US" sz="4500">
                <a:latin typeface="Segoe UI Black"/>
                <a:ea typeface="Segoe UI Black"/>
              </a:rPr>
              <a:t>6</a:t>
            </a:r>
            <a:endParaRPr lang="en-US" sz="450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716053-0CF4-4357-1524-4A3CC860FD1F}"/>
              </a:ext>
            </a:extLst>
          </p:cNvPr>
          <p:cNvSpPr>
            <a:spLocks noGrp="1"/>
          </p:cNvSpPr>
          <p:nvPr>
            <p:ph type="title"/>
          </p:nvPr>
        </p:nvSpPr>
        <p:spPr>
          <a:xfrm>
            <a:off x="91440" y="53259"/>
            <a:ext cx="9052560" cy="830369"/>
          </a:xfrm>
        </p:spPr>
        <p:txBody>
          <a:bodyPr>
            <a:noAutofit/>
          </a:bodyPr>
          <a:lstStyle/>
          <a:p>
            <a:pPr algn="l"/>
            <a:r>
              <a:rPr lang="en-US" sz="3000"/>
              <a:t>What the contact info update webpage looks like</a:t>
            </a:r>
          </a:p>
        </p:txBody>
      </p:sp>
      <p:pic>
        <p:nvPicPr>
          <p:cNvPr id="9" name="Content Placeholder 8">
            <a:extLst>
              <a:ext uri="{FF2B5EF4-FFF2-40B4-BE49-F238E27FC236}">
                <a16:creationId xmlns:a16="http://schemas.microsoft.com/office/drawing/2014/main" id="{B342F884-1989-1146-E63C-BC2F40BE4C85}"/>
              </a:ext>
            </a:extLst>
          </p:cNvPr>
          <p:cNvPicPr>
            <a:picLocks noGrp="1" noChangeAspect="1"/>
          </p:cNvPicPr>
          <p:nvPr>
            <p:ph idx="1"/>
          </p:nvPr>
        </p:nvPicPr>
        <p:blipFill>
          <a:blip r:embed="rId4"/>
          <a:stretch>
            <a:fillRect/>
          </a:stretch>
        </p:blipFill>
        <p:spPr bwMode="auto">
          <a:xfrm>
            <a:off x="91440" y="991697"/>
            <a:ext cx="3994679" cy="39558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0">
            <a:extLst>
              <a:ext uri="{FF2B5EF4-FFF2-40B4-BE49-F238E27FC236}">
                <a16:creationId xmlns:a16="http://schemas.microsoft.com/office/drawing/2014/main" id="{7CA3E180-0063-A93A-B4D2-96DE6BE71F41}"/>
              </a:ext>
            </a:extLst>
          </p:cNvPr>
          <p:cNvPicPr>
            <a:picLocks noChangeAspect="1"/>
          </p:cNvPicPr>
          <p:nvPr/>
        </p:nvPicPr>
        <p:blipFill>
          <a:blip r:embed="rId5"/>
          <a:stretch>
            <a:fillRect/>
          </a:stretch>
        </p:blipFill>
        <p:spPr>
          <a:xfrm>
            <a:off x="3853543" y="1438904"/>
            <a:ext cx="5290457" cy="3420488"/>
          </a:xfrm>
          <a:prstGeom prst="rect">
            <a:avLst/>
          </a:prstGeom>
        </p:spPr>
      </p:pic>
      <mc:AlternateContent xmlns:mc="http://schemas.openxmlformats.org/markup-compatibility/2006" xmlns:p14="http://schemas.microsoft.com/office/powerpoint/2010/main">
        <mc:Choice Requires="p14">
          <p:contentPart p14:bwMode="auto" r:id="rId6">
            <p14:nvContentPartPr>
              <p14:cNvPr id="13" name="Ink 12">
                <a:extLst>
                  <a:ext uri="{FF2B5EF4-FFF2-40B4-BE49-F238E27FC236}">
                    <a16:creationId xmlns:a16="http://schemas.microsoft.com/office/drawing/2014/main" id="{91A32D2C-CBCC-7FAD-C448-DB7B136D18F1}"/>
                  </a:ext>
                </a:extLst>
              </p14:cNvPr>
              <p14:cNvContentPartPr/>
              <p14:nvPr/>
            </p14:nvContentPartPr>
            <p14:xfrm>
              <a:off x="3916330" y="2528499"/>
              <a:ext cx="5044790" cy="1241298"/>
            </p14:xfrm>
          </p:contentPart>
        </mc:Choice>
        <mc:Fallback xmlns="">
          <p:pic>
            <p:nvPicPr>
              <p:cNvPr id="13" name="Ink 12">
                <a:extLst>
                  <a:ext uri="{FF2B5EF4-FFF2-40B4-BE49-F238E27FC236}">
                    <a16:creationId xmlns:a16="http://schemas.microsoft.com/office/drawing/2014/main" id="{91A32D2C-CBCC-7FAD-C448-DB7B136D18F1}"/>
                  </a:ext>
                </a:extLst>
              </p:cNvPr>
              <p:cNvPicPr/>
              <p:nvPr/>
            </p:nvPicPr>
            <p:blipFill>
              <a:blip r:embed="rId7"/>
              <a:stretch>
                <a:fillRect/>
              </a:stretch>
            </p:blipFill>
            <p:spPr>
              <a:xfrm>
                <a:off x="3910210" y="2522377"/>
                <a:ext cx="5057029" cy="1253542"/>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14" name="Ink 13">
                <a:extLst>
                  <a:ext uri="{FF2B5EF4-FFF2-40B4-BE49-F238E27FC236}">
                    <a16:creationId xmlns:a16="http://schemas.microsoft.com/office/drawing/2014/main" id="{5AAABEBC-086D-66E7-99BB-331870760F61}"/>
                  </a:ext>
                </a:extLst>
              </p14:cNvPr>
              <p14:cNvContentPartPr/>
              <p14:nvPr/>
            </p14:nvContentPartPr>
            <p14:xfrm>
              <a:off x="3233018" y="522343"/>
              <a:ext cx="270" cy="270"/>
            </p14:xfrm>
          </p:contentPart>
        </mc:Choice>
        <mc:Fallback xmlns="">
          <p:pic>
            <p:nvPicPr>
              <p:cNvPr id="14" name="Ink 13">
                <a:extLst>
                  <a:ext uri="{FF2B5EF4-FFF2-40B4-BE49-F238E27FC236}">
                    <a16:creationId xmlns:a16="http://schemas.microsoft.com/office/drawing/2014/main" id="{5AAABEBC-086D-66E7-99BB-331870760F61}"/>
                  </a:ext>
                </a:extLst>
              </p:cNvPr>
              <p:cNvPicPr/>
              <p:nvPr/>
            </p:nvPicPr>
            <p:blipFill>
              <a:blip r:embed="rId9"/>
              <a:stretch>
                <a:fillRect/>
              </a:stretch>
            </p:blipFill>
            <p:spPr>
              <a:xfrm>
                <a:off x="3228428" y="517753"/>
                <a:ext cx="9450" cy="945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19" name="Ink 18">
                <a:extLst>
                  <a:ext uri="{FF2B5EF4-FFF2-40B4-BE49-F238E27FC236}">
                    <a16:creationId xmlns:a16="http://schemas.microsoft.com/office/drawing/2014/main" id="{F64199F6-AED9-A12B-927C-D3831C95FFFF}"/>
                  </a:ext>
                </a:extLst>
              </p14:cNvPr>
              <p14:cNvContentPartPr/>
              <p14:nvPr/>
            </p14:nvContentPartPr>
            <p14:xfrm>
              <a:off x="-2416732" y="3613916"/>
              <a:ext cx="270" cy="270"/>
            </p14:xfrm>
          </p:contentPart>
        </mc:Choice>
        <mc:Fallback xmlns="">
          <p:pic>
            <p:nvPicPr>
              <p:cNvPr id="19" name="Ink 18">
                <a:extLst>
                  <a:ext uri="{FF2B5EF4-FFF2-40B4-BE49-F238E27FC236}">
                    <a16:creationId xmlns:a16="http://schemas.microsoft.com/office/drawing/2014/main" id="{F64199F6-AED9-A12B-927C-D3831C95FFFF}"/>
                  </a:ext>
                </a:extLst>
              </p:cNvPr>
              <p:cNvPicPr/>
              <p:nvPr/>
            </p:nvPicPr>
            <p:blipFill>
              <a:blip r:embed="rId9"/>
              <a:stretch>
                <a:fillRect/>
              </a:stretch>
            </p:blipFill>
            <p:spPr>
              <a:xfrm>
                <a:off x="-2421322" y="3609326"/>
                <a:ext cx="9450" cy="9450"/>
              </a:xfrm>
              <a:prstGeom prst="rect">
                <a:avLst/>
              </a:prstGeom>
            </p:spPr>
          </p:pic>
        </mc:Fallback>
      </mc:AlternateContent>
    </p:spTree>
    <p:extLst>
      <p:ext uri="{BB962C8B-B14F-4D97-AF65-F5344CB8AC3E}">
        <p14:creationId xmlns:p14="http://schemas.microsoft.com/office/powerpoint/2010/main" val="3798633018"/>
      </p:ext>
    </p:extLst>
  </p:cSld>
  <p:clrMapOvr>
    <a:masterClrMapping/>
  </p:clrMapOvr>
  <p:extLst>
    <p:ext uri="{6950BFC3-D8DA-4A85-94F7-54DA5524770B}">
      <p188:commentRel xmlns:p188="http://schemas.microsoft.com/office/powerpoint/2018/8/main" r:id="rId3"/>
    </p:ext>
  </p:extLs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4CC9E8-62C9-DEC2-F036-2686E7858AFB}"/>
            </a:ext>
          </a:extLst>
        </p:cNvPr>
        <p:cNvGrpSpPr/>
        <p:nvPr/>
      </p:nvGrpSpPr>
      <p:grpSpPr>
        <a:xfrm>
          <a:off x="0" y="0"/>
          <a:ext cx="0" cy="0"/>
          <a:chOff x="0" y="0"/>
          <a:chExt cx="0" cy="0"/>
        </a:xfrm>
      </p:grpSpPr>
      <p:sp>
        <p:nvSpPr>
          <p:cNvPr id="31" name="Rectangle 30">
            <a:extLst>
              <a:ext uri="{FF2B5EF4-FFF2-40B4-BE49-F238E27FC236}">
                <a16:creationId xmlns:a16="http://schemas.microsoft.com/office/drawing/2014/main" id="{985CD11A-D441-DD99-054F-FB485D7E1D26}"/>
              </a:ext>
            </a:extLst>
          </p:cNvPr>
          <p:cNvSpPr/>
          <p:nvPr/>
        </p:nvSpPr>
        <p:spPr>
          <a:xfrm>
            <a:off x="0" y="4876009"/>
            <a:ext cx="9144000" cy="358849"/>
          </a:xfrm>
          <a:prstGeom prst="rect">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40550C30-7D9B-2879-460F-1723E3157881}"/>
              </a:ext>
            </a:extLst>
          </p:cNvPr>
          <p:cNvSpPr/>
          <p:nvPr/>
        </p:nvSpPr>
        <p:spPr>
          <a:xfrm>
            <a:off x="1844041" y="732831"/>
            <a:ext cx="3467770" cy="51124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1">
            <a:extLst>
              <a:ext uri="{FF2B5EF4-FFF2-40B4-BE49-F238E27FC236}">
                <a16:creationId xmlns:a16="http://schemas.microsoft.com/office/drawing/2014/main" id="{C340C862-CBA9-5D26-1D03-8C73A56536CC}"/>
              </a:ext>
            </a:extLst>
          </p:cNvPr>
          <p:cNvSpPr/>
          <p:nvPr/>
        </p:nvSpPr>
        <p:spPr>
          <a:xfrm>
            <a:off x="0" y="38737"/>
            <a:ext cx="9144000" cy="594360"/>
          </a:xfrm>
          <a:prstGeom prst="rect">
            <a:avLst/>
          </a:prstGeom>
          <a:noFill/>
          <a:ln/>
        </p:spPr>
        <p:txBody>
          <a:bodyPr wrap="square" lIns="91440" tIns="45720" rIns="91440" bIns="45720" rtlCol="0" anchor="ctr"/>
          <a:lstStyle/>
          <a:p>
            <a:r>
              <a:rPr lang="en-US" sz="2400" b="1">
                <a:latin typeface="Aleo"/>
              </a:rPr>
              <a:t>Resources and Helplines</a:t>
            </a:r>
          </a:p>
        </p:txBody>
      </p:sp>
      <p:sp>
        <p:nvSpPr>
          <p:cNvPr id="6" name="Text 4">
            <a:extLst>
              <a:ext uri="{FF2B5EF4-FFF2-40B4-BE49-F238E27FC236}">
                <a16:creationId xmlns:a16="http://schemas.microsoft.com/office/drawing/2014/main" id="{28762B80-0E1B-E67E-08AC-797460D940C7}"/>
              </a:ext>
            </a:extLst>
          </p:cNvPr>
          <p:cNvSpPr/>
          <p:nvPr/>
        </p:nvSpPr>
        <p:spPr>
          <a:xfrm>
            <a:off x="1844041" y="741151"/>
            <a:ext cx="3467770" cy="502920"/>
          </a:xfrm>
          <a:prstGeom prst="rect">
            <a:avLst/>
          </a:prstGeom>
          <a:noFill/>
          <a:ln/>
        </p:spPr>
        <p:txBody>
          <a:bodyPr wrap="square" rtlCol="0" anchor="ctr"/>
          <a:lstStyle/>
          <a:p>
            <a:pPr marL="0" indent="0" algn="ctr">
              <a:buNone/>
            </a:pPr>
            <a:r>
              <a:rPr lang="en-US" sz="1500" b="1">
                <a:solidFill>
                  <a:schemeClr val="bg1"/>
                </a:solidFill>
                <a:latin typeface="Aleo" pitchFamily="2" charset="0"/>
                <a:ea typeface="Calibri" pitchFamily="34" charset="-122"/>
                <a:cs typeface="Calibri" pitchFamily="34" charset="-120"/>
              </a:rPr>
              <a:t>Legal Services of NJ HealthLine</a:t>
            </a:r>
            <a:endParaRPr lang="en-US" sz="1500">
              <a:solidFill>
                <a:schemeClr val="bg1"/>
              </a:solidFill>
              <a:latin typeface="Aleo" pitchFamily="2" charset="0"/>
            </a:endParaRPr>
          </a:p>
        </p:txBody>
      </p:sp>
      <p:sp>
        <p:nvSpPr>
          <p:cNvPr id="8" name="Text 6">
            <a:extLst>
              <a:ext uri="{FF2B5EF4-FFF2-40B4-BE49-F238E27FC236}">
                <a16:creationId xmlns:a16="http://schemas.microsoft.com/office/drawing/2014/main" id="{CD9F0FE1-76E1-B463-32D2-0B6265DF8A65}"/>
              </a:ext>
            </a:extLst>
          </p:cNvPr>
          <p:cNvSpPr/>
          <p:nvPr/>
        </p:nvSpPr>
        <p:spPr>
          <a:xfrm>
            <a:off x="1844041" y="1548870"/>
            <a:ext cx="3467770" cy="743905"/>
          </a:xfrm>
          <a:prstGeom prst="rect">
            <a:avLst/>
          </a:prstGeom>
          <a:noFill/>
          <a:ln/>
        </p:spPr>
        <p:txBody>
          <a:bodyPr wrap="square" lIns="91440" tIns="45720" rIns="91440" bIns="45720" rtlCol="0" anchor="t"/>
          <a:lstStyle/>
          <a:p>
            <a:r>
              <a:rPr lang="en-US" sz="1200">
                <a:latin typeface="IBM Plex Sans"/>
                <a:ea typeface="Calibri"/>
                <a:cs typeface="Calibri"/>
              </a:rPr>
              <a:t>This new HealthLine provides free legal advice to </a:t>
            </a:r>
            <a:r>
              <a:rPr lang="es-US" sz="1200" err="1">
                <a:latin typeface="IBM Plex Sans"/>
                <a:ea typeface="Calibri"/>
                <a:cs typeface="Calibri"/>
              </a:rPr>
              <a:t>help</a:t>
            </a:r>
            <a:r>
              <a:rPr lang="es-US" sz="1200">
                <a:latin typeface="IBM Plex Sans"/>
                <a:ea typeface="Calibri"/>
                <a:cs typeface="Calibri"/>
              </a:rPr>
              <a:t> </a:t>
            </a:r>
            <a:r>
              <a:rPr lang="es-US" sz="1200" err="1">
                <a:latin typeface="IBM Plex Sans"/>
                <a:ea typeface="Calibri"/>
                <a:cs typeface="Calibri"/>
              </a:rPr>
              <a:t>understand</a:t>
            </a:r>
            <a:r>
              <a:rPr lang="es-US" sz="1200">
                <a:latin typeface="IBM Plex Sans"/>
                <a:ea typeface="Calibri"/>
                <a:cs typeface="Calibri"/>
              </a:rPr>
              <a:t> </a:t>
            </a:r>
            <a:r>
              <a:rPr lang="es-US" sz="1200" err="1">
                <a:latin typeface="IBM Plex Sans"/>
                <a:ea typeface="Calibri"/>
                <a:cs typeface="Calibri"/>
              </a:rPr>
              <a:t>eligiblility</a:t>
            </a:r>
            <a:r>
              <a:rPr lang="es-US" sz="1200">
                <a:latin typeface="IBM Plex Sans"/>
                <a:ea typeface="Calibri"/>
                <a:cs typeface="Calibri"/>
              </a:rPr>
              <a:t>, </a:t>
            </a:r>
            <a:r>
              <a:rPr lang="es-US" sz="1200" err="1">
                <a:latin typeface="IBM Plex Sans"/>
                <a:ea typeface="Calibri"/>
                <a:cs typeface="Calibri"/>
              </a:rPr>
              <a:t>what</a:t>
            </a:r>
            <a:r>
              <a:rPr lang="es-US" sz="1200">
                <a:latin typeface="IBM Plex Sans"/>
                <a:ea typeface="Calibri"/>
                <a:cs typeface="Calibri"/>
              </a:rPr>
              <a:t> </a:t>
            </a:r>
            <a:r>
              <a:rPr lang="es-US" sz="1200" err="1">
                <a:latin typeface="IBM Plex Sans"/>
                <a:ea typeface="Calibri"/>
                <a:cs typeface="Calibri"/>
              </a:rPr>
              <a:t>documents</a:t>
            </a:r>
            <a:r>
              <a:rPr lang="es-US" sz="1200">
                <a:latin typeface="IBM Plex Sans"/>
                <a:ea typeface="Calibri"/>
                <a:cs typeface="Calibri"/>
              </a:rPr>
              <a:t> </a:t>
            </a:r>
            <a:r>
              <a:rPr lang="es-US" sz="1200" err="1">
                <a:latin typeface="IBM Plex Sans"/>
                <a:ea typeface="Calibri"/>
                <a:cs typeface="Calibri"/>
              </a:rPr>
              <a:t>to</a:t>
            </a:r>
            <a:r>
              <a:rPr lang="es-US" sz="1200">
                <a:latin typeface="IBM Plex Sans"/>
                <a:ea typeface="Calibri"/>
                <a:cs typeface="Calibri"/>
              </a:rPr>
              <a:t> </a:t>
            </a:r>
            <a:r>
              <a:rPr lang="es-US" sz="1200" err="1">
                <a:latin typeface="IBM Plex Sans"/>
                <a:ea typeface="Calibri"/>
                <a:cs typeface="Calibri"/>
              </a:rPr>
              <a:t>submit</a:t>
            </a:r>
            <a:r>
              <a:rPr lang="es-US" sz="1200">
                <a:latin typeface="IBM Plex Sans"/>
                <a:ea typeface="Calibri"/>
                <a:cs typeface="Calibri"/>
              </a:rPr>
              <a:t>, </a:t>
            </a:r>
            <a:r>
              <a:rPr lang="es-US" sz="1200" err="1">
                <a:latin typeface="IBM Plex Sans"/>
                <a:ea typeface="Calibri"/>
                <a:cs typeface="Calibri"/>
              </a:rPr>
              <a:t>how</a:t>
            </a:r>
            <a:r>
              <a:rPr lang="es-US" sz="1200">
                <a:latin typeface="IBM Plex Sans"/>
                <a:ea typeface="Calibri"/>
                <a:cs typeface="Calibri"/>
              </a:rPr>
              <a:t> </a:t>
            </a:r>
            <a:r>
              <a:rPr lang="es-US" sz="1200" err="1">
                <a:latin typeface="IBM Plex Sans"/>
                <a:ea typeface="Calibri"/>
                <a:cs typeface="Calibri"/>
              </a:rPr>
              <a:t>to</a:t>
            </a:r>
            <a:r>
              <a:rPr lang="es-US" sz="1200">
                <a:latin typeface="IBM Plex Sans"/>
                <a:ea typeface="Calibri"/>
                <a:cs typeface="Calibri"/>
              </a:rPr>
              <a:t> appeal a </a:t>
            </a:r>
            <a:r>
              <a:rPr lang="es-US" sz="1200" err="1">
                <a:latin typeface="IBM Plex Sans"/>
                <a:ea typeface="Calibri"/>
                <a:cs typeface="Calibri"/>
              </a:rPr>
              <a:t>decision</a:t>
            </a:r>
            <a:r>
              <a:rPr lang="es-US" sz="1200">
                <a:latin typeface="IBM Plex Sans"/>
                <a:ea typeface="Calibri"/>
                <a:cs typeface="Calibri"/>
              </a:rPr>
              <a:t> and </a:t>
            </a:r>
            <a:r>
              <a:rPr lang="es-US" sz="1200" err="1">
                <a:latin typeface="IBM Plex Sans"/>
                <a:ea typeface="Calibri"/>
                <a:cs typeface="Calibri"/>
              </a:rPr>
              <a:t>how</a:t>
            </a:r>
            <a:r>
              <a:rPr lang="es-US" sz="1200">
                <a:latin typeface="IBM Plex Sans"/>
                <a:ea typeface="Calibri"/>
                <a:cs typeface="Calibri"/>
              </a:rPr>
              <a:t> </a:t>
            </a:r>
            <a:r>
              <a:rPr lang="es-US" sz="1200" err="1">
                <a:latin typeface="IBM Plex Sans"/>
                <a:ea typeface="Calibri"/>
                <a:cs typeface="Calibri"/>
              </a:rPr>
              <a:t>to</a:t>
            </a:r>
            <a:r>
              <a:rPr lang="es-US" sz="1200">
                <a:latin typeface="IBM Plex Sans"/>
                <a:ea typeface="Calibri"/>
                <a:cs typeface="Calibri"/>
              </a:rPr>
              <a:t> </a:t>
            </a:r>
            <a:r>
              <a:rPr lang="es-US" sz="1200" err="1">
                <a:latin typeface="IBM Plex Sans"/>
                <a:ea typeface="Calibri"/>
                <a:cs typeface="Calibri"/>
              </a:rPr>
              <a:t>access</a:t>
            </a:r>
            <a:r>
              <a:rPr lang="es-US" sz="1200">
                <a:latin typeface="IBM Plex Sans"/>
                <a:ea typeface="Calibri"/>
                <a:cs typeface="Calibri"/>
              </a:rPr>
              <a:t> free/low-cost </a:t>
            </a:r>
            <a:r>
              <a:rPr lang="es-US" sz="1200" err="1">
                <a:latin typeface="IBM Plex Sans"/>
                <a:ea typeface="Calibri"/>
                <a:cs typeface="Calibri"/>
              </a:rPr>
              <a:t>health</a:t>
            </a:r>
            <a:r>
              <a:rPr lang="es-US" sz="1200">
                <a:latin typeface="IBM Plex Sans"/>
                <a:ea typeface="Calibri"/>
                <a:cs typeface="Calibri"/>
              </a:rPr>
              <a:t> care </a:t>
            </a:r>
            <a:r>
              <a:rPr lang="es-US" sz="1200" err="1">
                <a:latin typeface="IBM Plex Sans"/>
                <a:ea typeface="Calibri"/>
                <a:cs typeface="Calibri"/>
              </a:rPr>
              <a:t>services</a:t>
            </a:r>
            <a:r>
              <a:rPr lang="es-US" sz="1200">
                <a:latin typeface="IBM Plex Sans"/>
                <a:ea typeface="Calibri"/>
                <a:cs typeface="Calibri"/>
              </a:rPr>
              <a:t>. </a:t>
            </a:r>
            <a:endParaRPr lang="en-US" sz="1200">
              <a:latin typeface="IBM Plex Sans"/>
              <a:ea typeface="Calibri"/>
              <a:cs typeface="Calibri"/>
            </a:endParaRPr>
          </a:p>
        </p:txBody>
      </p:sp>
      <p:pic>
        <p:nvPicPr>
          <p:cNvPr id="24" name="Graphic 23">
            <a:extLst>
              <a:ext uri="{FF2B5EF4-FFF2-40B4-BE49-F238E27FC236}">
                <a16:creationId xmlns:a16="http://schemas.microsoft.com/office/drawing/2014/main" id="{9B9AEE30-976A-42E3-FA3D-9FF771E7B06A}"/>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276695" y="1563412"/>
            <a:ext cx="3008577" cy="3008577"/>
          </a:xfrm>
          <a:prstGeom prst="rect">
            <a:avLst/>
          </a:prstGeom>
        </p:spPr>
      </p:pic>
      <p:sp>
        <p:nvSpPr>
          <p:cNvPr id="26" name="Rectangle 25">
            <a:extLst>
              <a:ext uri="{FF2B5EF4-FFF2-40B4-BE49-F238E27FC236}">
                <a16:creationId xmlns:a16="http://schemas.microsoft.com/office/drawing/2014/main" id="{0D21C4C9-6D7E-AD19-CDBD-A050F71C7DE1}"/>
              </a:ext>
            </a:extLst>
          </p:cNvPr>
          <p:cNvSpPr/>
          <p:nvPr/>
        </p:nvSpPr>
        <p:spPr>
          <a:xfrm>
            <a:off x="1844041" y="1226608"/>
            <a:ext cx="3467770" cy="250127"/>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 5">
            <a:extLst>
              <a:ext uri="{FF2B5EF4-FFF2-40B4-BE49-F238E27FC236}">
                <a16:creationId xmlns:a16="http://schemas.microsoft.com/office/drawing/2014/main" id="{3B99AD93-E763-B719-1AB2-2AAB5159854D}"/>
              </a:ext>
            </a:extLst>
          </p:cNvPr>
          <p:cNvSpPr/>
          <p:nvPr/>
        </p:nvSpPr>
        <p:spPr>
          <a:xfrm>
            <a:off x="1844041" y="1226607"/>
            <a:ext cx="3467770" cy="250128"/>
          </a:xfrm>
          <a:prstGeom prst="rect">
            <a:avLst/>
          </a:prstGeom>
          <a:noFill/>
          <a:ln/>
        </p:spPr>
        <p:txBody>
          <a:bodyPr wrap="square" rtlCol="0" anchor="ctr"/>
          <a:lstStyle/>
          <a:p>
            <a:pPr marL="0" indent="0" algn="ctr">
              <a:buNone/>
            </a:pPr>
            <a:r>
              <a:rPr lang="en-US" sz="1200" b="1">
                <a:latin typeface="IBM Plex Sans" panose="020B0503050203000203" pitchFamily="34" charset="0"/>
                <a:ea typeface="Calibri" pitchFamily="34" charset="-122"/>
                <a:cs typeface="Calibri" pitchFamily="34" charset="-120"/>
              </a:rPr>
              <a:t>1-833-576-5776 (TTY:711)</a:t>
            </a:r>
            <a:endParaRPr lang="en-US" sz="1200">
              <a:latin typeface="IBM Plex Sans" panose="020B0503050203000203" pitchFamily="34" charset="0"/>
            </a:endParaRPr>
          </a:p>
        </p:txBody>
      </p:sp>
      <p:sp>
        <p:nvSpPr>
          <p:cNvPr id="32" name="Rectangle 31">
            <a:extLst>
              <a:ext uri="{FF2B5EF4-FFF2-40B4-BE49-F238E27FC236}">
                <a16:creationId xmlns:a16="http://schemas.microsoft.com/office/drawing/2014/main" id="{D5BD2054-FAF1-FD93-EB5B-FDEDD4F5B106}"/>
              </a:ext>
            </a:extLst>
          </p:cNvPr>
          <p:cNvSpPr/>
          <p:nvPr/>
        </p:nvSpPr>
        <p:spPr>
          <a:xfrm>
            <a:off x="1844041" y="2726730"/>
            <a:ext cx="3467770" cy="51124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Text 4">
            <a:extLst>
              <a:ext uri="{FF2B5EF4-FFF2-40B4-BE49-F238E27FC236}">
                <a16:creationId xmlns:a16="http://schemas.microsoft.com/office/drawing/2014/main" id="{11752E33-7923-9851-5D5D-05CEF9A3642F}"/>
              </a:ext>
            </a:extLst>
          </p:cNvPr>
          <p:cNvSpPr/>
          <p:nvPr/>
        </p:nvSpPr>
        <p:spPr>
          <a:xfrm>
            <a:off x="1844041" y="2735050"/>
            <a:ext cx="3467770" cy="502920"/>
          </a:xfrm>
          <a:prstGeom prst="rect">
            <a:avLst/>
          </a:prstGeom>
          <a:noFill/>
          <a:ln/>
        </p:spPr>
        <p:txBody>
          <a:bodyPr wrap="square" rtlCol="0" anchor="ctr"/>
          <a:lstStyle/>
          <a:p>
            <a:pPr marL="0" indent="0" algn="ctr">
              <a:buNone/>
            </a:pPr>
            <a:r>
              <a:rPr lang="en-US" sz="1500" b="1">
                <a:solidFill>
                  <a:schemeClr val="bg1"/>
                </a:solidFill>
                <a:latin typeface="Aleo" pitchFamily="2" charset="0"/>
                <a:ea typeface="Calibri" pitchFamily="34" charset="-122"/>
                <a:cs typeface="Calibri" pitchFamily="34" charset="-120"/>
              </a:rPr>
              <a:t>HMS Helpline</a:t>
            </a:r>
          </a:p>
        </p:txBody>
      </p:sp>
      <p:sp>
        <p:nvSpPr>
          <p:cNvPr id="34" name="Text 6">
            <a:extLst>
              <a:ext uri="{FF2B5EF4-FFF2-40B4-BE49-F238E27FC236}">
                <a16:creationId xmlns:a16="http://schemas.microsoft.com/office/drawing/2014/main" id="{A98F8A4B-5820-1D19-10A8-E408A6523E92}"/>
              </a:ext>
            </a:extLst>
          </p:cNvPr>
          <p:cNvSpPr/>
          <p:nvPr/>
        </p:nvSpPr>
        <p:spPr>
          <a:xfrm>
            <a:off x="1844041" y="3542769"/>
            <a:ext cx="3467770" cy="779093"/>
          </a:xfrm>
          <a:prstGeom prst="rect">
            <a:avLst/>
          </a:prstGeom>
          <a:noFill/>
          <a:ln/>
        </p:spPr>
        <p:txBody>
          <a:bodyPr wrap="square" lIns="91440" tIns="45720" rIns="91440" bIns="45720" rtlCol="0" anchor="t"/>
          <a:lstStyle/>
          <a:p>
            <a:r>
              <a:rPr lang="en-US" sz="1200">
                <a:latin typeface="IBM Plex Sans"/>
                <a:ea typeface="Calibri"/>
                <a:cs typeface="Calibri"/>
              </a:rPr>
              <a:t>This new Helpline walks through which documents to send, can resend letters, provide reference number, and verify whether documents were received.</a:t>
            </a:r>
          </a:p>
        </p:txBody>
      </p:sp>
      <p:sp>
        <p:nvSpPr>
          <p:cNvPr id="35" name="Rectangle 34">
            <a:extLst>
              <a:ext uri="{FF2B5EF4-FFF2-40B4-BE49-F238E27FC236}">
                <a16:creationId xmlns:a16="http://schemas.microsoft.com/office/drawing/2014/main" id="{B763FAD1-8578-A9AB-0239-A8B10E1C891C}"/>
              </a:ext>
            </a:extLst>
          </p:cNvPr>
          <p:cNvSpPr/>
          <p:nvPr/>
        </p:nvSpPr>
        <p:spPr>
          <a:xfrm>
            <a:off x="1844041" y="3220507"/>
            <a:ext cx="3467770" cy="250127"/>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Text 5">
            <a:extLst>
              <a:ext uri="{FF2B5EF4-FFF2-40B4-BE49-F238E27FC236}">
                <a16:creationId xmlns:a16="http://schemas.microsoft.com/office/drawing/2014/main" id="{C054F683-87C1-51ED-CC57-161A1E391088}"/>
              </a:ext>
            </a:extLst>
          </p:cNvPr>
          <p:cNvSpPr/>
          <p:nvPr/>
        </p:nvSpPr>
        <p:spPr>
          <a:xfrm>
            <a:off x="1844041" y="3220506"/>
            <a:ext cx="3467770" cy="250128"/>
          </a:xfrm>
          <a:prstGeom prst="rect">
            <a:avLst/>
          </a:prstGeom>
          <a:noFill/>
          <a:ln/>
        </p:spPr>
        <p:txBody>
          <a:bodyPr wrap="square" rtlCol="0" anchor="ctr"/>
          <a:lstStyle/>
          <a:p>
            <a:pPr marL="0" indent="0" algn="ctr">
              <a:buNone/>
            </a:pPr>
            <a:r>
              <a:rPr lang="en-US" sz="1200" b="1">
                <a:latin typeface="IBM Plex Sans" panose="020B0503050203000203" pitchFamily="34" charset="0"/>
                <a:ea typeface="Calibri" pitchFamily="34" charset="-122"/>
                <a:cs typeface="Calibri" pitchFamily="34" charset="-120"/>
              </a:rPr>
              <a:t>1 833-635-7060 (TTY:711)</a:t>
            </a:r>
            <a:endParaRPr lang="en-US" sz="1200">
              <a:latin typeface="IBM Plex Sans" panose="020B0503050203000203" pitchFamily="34" charset="0"/>
            </a:endParaRPr>
          </a:p>
        </p:txBody>
      </p:sp>
      <p:sp>
        <p:nvSpPr>
          <p:cNvPr id="43" name="TextBox 42">
            <a:extLst>
              <a:ext uri="{FF2B5EF4-FFF2-40B4-BE49-F238E27FC236}">
                <a16:creationId xmlns:a16="http://schemas.microsoft.com/office/drawing/2014/main" id="{274FCA00-2D5D-1F3D-80F3-A00DDCEA2A3C}"/>
              </a:ext>
            </a:extLst>
          </p:cNvPr>
          <p:cNvSpPr txBox="1"/>
          <p:nvPr/>
        </p:nvSpPr>
        <p:spPr>
          <a:xfrm>
            <a:off x="137160" y="4888903"/>
            <a:ext cx="8587740" cy="246221"/>
          </a:xfrm>
          <a:prstGeom prst="rect">
            <a:avLst/>
          </a:prstGeom>
          <a:noFill/>
        </p:spPr>
        <p:txBody>
          <a:bodyPr wrap="square" lIns="91440" tIns="45720" rIns="91440" bIns="45720" anchor="t">
            <a:spAutoFit/>
          </a:bodyPr>
          <a:lstStyle/>
          <a:p>
            <a:r>
              <a:rPr lang="en-US" sz="1000" i="1">
                <a:solidFill>
                  <a:srgbClr val="1E293B"/>
                </a:solidFill>
                <a:latin typeface="IBM Plex Sans"/>
                <a:ea typeface="Calibri"/>
                <a:cs typeface="Calibri"/>
              </a:rPr>
              <a:t> </a:t>
            </a:r>
          </a:p>
        </p:txBody>
      </p:sp>
      <p:pic>
        <p:nvPicPr>
          <p:cNvPr id="9" name="Picture 8">
            <a:extLst>
              <a:ext uri="{FF2B5EF4-FFF2-40B4-BE49-F238E27FC236}">
                <a16:creationId xmlns:a16="http://schemas.microsoft.com/office/drawing/2014/main" id="{B784CD27-5D71-D193-B76B-E127403C52CF}"/>
              </a:ext>
            </a:extLst>
          </p:cNvPr>
          <p:cNvPicPr>
            <a:picLocks noChangeAspect="1"/>
          </p:cNvPicPr>
          <p:nvPr/>
        </p:nvPicPr>
        <p:blipFill>
          <a:blip r:embed="rId4"/>
          <a:stretch>
            <a:fillRect/>
          </a:stretch>
        </p:blipFill>
        <p:spPr>
          <a:xfrm>
            <a:off x="7599762" y="1441372"/>
            <a:ext cx="1215194" cy="1179020"/>
          </a:xfrm>
          <a:prstGeom prst="rect">
            <a:avLst/>
          </a:prstGeom>
        </p:spPr>
      </p:pic>
      <p:sp>
        <p:nvSpPr>
          <p:cNvPr id="10" name="TextBox 9">
            <a:extLst>
              <a:ext uri="{FF2B5EF4-FFF2-40B4-BE49-F238E27FC236}">
                <a16:creationId xmlns:a16="http://schemas.microsoft.com/office/drawing/2014/main" id="{0671FAE8-A530-A7EF-B94B-150677717853}"/>
              </a:ext>
            </a:extLst>
          </p:cNvPr>
          <p:cNvSpPr txBox="1"/>
          <p:nvPr/>
        </p:nvSpPr>
        <p:spPr>
          <a:xfrm>
            <a:off x="5466681" y="3501147"/>
            <a:ext cx="3467770" cy="1354217"/>
          </a:xfrm>
          <a:prstGeom prst="rect">
            <a:avLst/>
          </a:prstGeom>
          <a:noFill/>
        </p:spPr>
        <p:txBody>
          <a:bodyPr wrap="square" lIns="91440" tIns="45720" rIns="91440" bIns="45720" anchor="t">
            <a:spAutoFit/>
          </a:bodyPr>
          <a:lstStyle/>
          <a:p>
            <a:pPr marL="285750" indent="-168275">
              <a:spcAft>
                <a:spcPts val="600"/>
              </a:spcAft>
              <a:buFont typeface="Arial" panose="020B0604020202020204" pitchFamily="34" charset="0"/>
              <a:buChar char="•"/>
            </a:pPr>
            <a:r>
              <a:rPr lang="en-US" sz="1200">
                <a:latin typeface="IBM Plex Sans" panose="020B0503050203000203" pitchFamily="34" charset="0"/>
              </a:rPr>
              <a:t>Established health care provider</a:t>
            </a:r>
          </a:p>
          <a:p>
            <a:pPr marL="285750" indent="-168275">
              <a:spcAft>
                <a:spcPts val="600"/>
              </a:spcAft>
              <a:buFont typeface="Arial" panose="020B0604020202020204" pitchFamily="34" charset="0"/>
              <a:buChar char="•"/>
            </a:pPr>
            <a:r>
              <a:rPr lang="en-US" sz="1200">
                <a:solidFill>
                  <a:srgbClr val="1E293B"/>
                </a:solidFill>
                <a:latin typeface="IBM Plex Sans"/>
                <a:ea typeface="Calibri"/>
                <a:cs typeface="Calibri"/>
              </a:rPr>
              <a:t>Other trusted community helpers such as people from places of worship, community groups, etc.</a:t>
            </a:r>
          </a:p>
          <a:p>
            <a:pPr marL="285750" indent="-168275">
              <a:spcAft>
                <a:spcPts val="600"/>
              </a:spcAft>
              <a:buFont typeface="Arial" panose="020B0604020202020204" pitchFamily="34" charset="0"/>
              <a:buChar char="•"/>
            </a:pPr>
            <a:r>
              <a:rPr lang="en-US" sz="1200">
                <a:solidFill>
                  <a:srgbClr val="1E293B"/>
                </a:solidFill>
                <a:latin typeface="IBM Plex Sans" panose="020B0503050203000203" pitchFamily="34" charset="0"/>
                <a:ea typeface="Calibri" pitchFamily="34" charset="-122"/>
                <a:cs typeface="Calibri" pitchFamily="34" charset="-120"/>
              </a:rPr>
              <a:t>Health plan — find the 1-800# on the back of your insurance card</a:t>
            </a:r>
          </a:p>
        </p:txBody>
      </p:sp>
      <p:sp>
        <p:nvSpPr>
          <p:cNvPr id="13" name="Rectangle 12">
            <a:extLst>
              <a:ext uri="{FF2B5EF4-FFF2-40B4-BE49-F238E27FC236}">
                <a16:creationId xmlns:a16="http://schemas.microsoft.com/office/drawing/2014/main" id="{933EB813-2678-9C5B-1AC6-8D69A60CE424}"/>
              </a:ext>
            </a:extLst>
          </p:cNvPr>
          <p:cNvSpPr/>
          <p:nvPr/>
        </p:nvSpPr>
        <p:spPr>
          <a:xfrm>
            <a:off x="5494332" y="741151"/>
            <a:ext cx="3467770" cy="51124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 4">
            <a:extLst>
              <a:ext uri="{FF2B5EF4-FFF2-40B4-BE49-F238E27FC236}">
                <a16:creationId xmlns:a16="http://schemas.microsoft.com/office/drawing/2014/main" id="{997F9EB6-1253-77B4-68B6-A4C0738ADDDE}"/>
              </a:ext>
            </a:extLst>
          </p:cNvPr>
          <p:cNvSpPr/>
          <p:nvPr/>
        </p:nvSpPr>
        <p:spPr>
          <a:xfrm>
            <a:off x="5494332" y="749471"/>
            <a:ext cx="3467770" cy="502920"/>
          </a:xfrm>
          <a:prstGeom prst="rect">
            <a:avLst/>
          </a:prstGeom>
          <a:noFill/>
          <a:ln/>
        </p:spPr>
        <p:txBody>
          <a:bodyPr wrap="square" rtlCol="0" anchor="ctr"/>
          <a:lstStyle/>
          <a:p>
            <a:pPr marL="0" indent="0" algn="ctr">
              <a:buNone/>
            </a:pPr>
            <a:r>
              <a:rPr lang="en-US" sz="1400" b="1">
                <a:solidFill>
                  <a:schemeClr val="bg1"/>
                </a:solidFill>
                <a:latin typeface="Aleo" pitchFamily="2" charset="0"/>
                <a:ea typeface="Calibri" pitchFamily="34" charset="-122"/>
                <a:cs typeface="Calibri" pitchFamily="34" charset="-120"/>
              </a:rPr>
              <a:t>NJ FamilyCare Non-Citizen </a:t>
            </a:r>
            <a:br>
              <a:rPr lang="en-US" sz="1400" b="1">
                <a:solidFill>
                  <a:schemeClr val="bg1"/>
                </a:solidFill>
                <a:latin typeface="Aleo" pitchFamily="2" charset="0"/>
                <a:ea typeface="Calibri" pitchFamily="34" charset="-122"/>
                <a:cs typeface="Calibri" pitchFamily="34" charset="-120"/>
              </a:rPr>
            </a:br>
            <a:r>
              <a:rPr lang="en-US" sz="1400" b="1">
                <a:solidFill>
                  <a:schemeClr val="bg1"/>
                </a:solidFill>
                <a:latin typeface="Aleo" pitchFamily="2" charset="0"/>
                <a:ea typeface="Calibri" pitchFamily="34" charset="-122"/>
                <a:cs typeface="Calibri" pitchFamily="34" charset="-120"/>
              </a:rPr>
              <a:t>Eligibility webpage</a:t>
            </a:r>
            <a:endParaRPr lang="en-US" sz="1400">
              <a:solidFill>
                <a:schemeClr val="bg1"/>
              </a:solidFill>
              <a:latin typeface="Aleo" pitchFamily="2" charset="0"/>
            </a:endParaRPr>
          </a:p>
        </p:txBody>
      </p:sp>
      <p:sp>
        <p:nvSpPr>
          <p:cNvPr id="15" name="Text 6">
            <a:extLst>
              <a:ext uri="{FF2B5EF4-FFF2-40B4-BE49-F238E27FC236}">
                <a16:creationId xmlns:a16="http://schemas.microsoft.com/office/drawing/2014/main" id="{D0EC1270-3C9C-FDE9-F2B8-F5E2208A9D37}"/>
              </a:ext>
            </a:extLst>
          </p:cNvPr>
          <p:cNvSpPr/>
          <p:nvPr/>
        </p:nvSpPr>
        <p:spPr>
          <a:xfrm>
            <a:off x="5536129" y="1563412"/>
            <a:ext cx="2063633" cy="743905"/>
          </a:xfrm>
          <a:prstGeom prst="rect">
            <a:avLst/>
          </a:prstGeom>
          <a:noFill/>
          <a:ln/>
        </p:spPr>
        <p:txBody>
          <a:bodyPr wrap="square" lIns="91440" tIns="45720" rIns="91440" bIns="45720" rtlCol="0" anchor="t"/>
          <a:lstStyle/>
          <a:p>
            <a:r>
              <a:rPr lang="en-US" sz="1200">
                <a:latin typeface="IBM Plex Sans"/>
                <a:ea typeface="Calibri"/>
                <a:cs typeface="Calibri"/>
              </a:rPr>
              <a:t>Use this QR code to visit the NJ FamilyCare </a:t>
            </a:r>
            <a:br>
              <a:rPr lang="en-US" sz="1200">
                <a:latin typeface="IBM Plex Sans" panose="020B0503050203000203" pitchFamily="34" charset="0"/>
                <a:ea typeface="Calibri" pitchFamily="34" charset="-122"/>
                <a:cs typeface="Calibri" pitchFamily="34" charset="-120"/>
              </a:rPr>
            </a:br>
            <a:r>
              <a:rPr lang="en-US" sz="1200">
                <a:latin typeface="IBM Plex Sans"/>
                <a:ea typeface="Calibri"/>
                <a:cs typeface="Calibri"/>
              </a:rPr>
              <a:t>Non-Citizen Eligibility webpage </a:t>
            </a:r>
            <a:endParaRPr lang="en-US" sz="1200">
              <a:latin typeface="IBM Plex Sans" panose="020B0503050203000203" pitchFamily="34" charset="0"/>
              <a:ea typeface="Calibri" panose="020F0502020204030204" pitchFamily="34" charset="0"/>
              <a:cs typeface="Calibri" panose="020F0502020204030204" pitchFamily="34" charset="0"/>
            </a:endParaRPr>
          </a:p>
        </p:txBody>
      </p:sp>
      <p:sp>
        <p:nvSpPr>
          <p:cNvPr id="16" name="Rectangle 15">
            <a:extLst>
              <a:ext uri="{FF2B5EF4-FFF2-40B4-BE49-F238E27FC236}">
                <a16:creationId xmlns:a16="http://schemas.microsoft.com/office/drawing/2014/main" id="{E82663FC-389A-A28F-A718-301D2AA3AC66}"/>
              </a:ext>
            </a:extLst>
          </p:cNvPr>
          <p:cNvSpPr/>
          <p:nvPr/>
        </p:nvSpPr>
        <p:spPr>
          <a:xfrm>
            <a:off x="5494332" y="1234929"/>
            <a:ext cx="3467770" cy="241806"/>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 5">
            <a:extLst>
              <a:ext uri="{FF2B5EF4-FFF2-40B4-BE49-F238E27FC236}">
                <a16:creationId xmlns:a16="http://schemas.microsoft.com/office/drawing/2014/main" id="{1B6091E7-D468-3AEB-B51E-BB06180AEA54}"/>
              </a:ext>
            </a:extLst>
          </p:cNvPr>
          <p:cNvSpPr/>
          <p:nvPr/>
        </p:nvSpPr>
        <p:spPr>
          <a:xfrm>
            <a:off x="5494332" y="1234927"/>
            <a:ext cx="3467770" cy="250128"/>
          </a:xfrm>
          <a:prstGeom prst="rect">
            <a:avLst/>
          </a:prstGeom>
          <a:noFill/>
          <a:ln/>
        </p:spPr>
        <p:txBody>
          <a:bodyPr wrap="square" rtlCol="0" anchor="ctr"/>
          <a:lstStyle/>
          <a:p>
            <a:pPr marL="0" indent="0" algn="ctr">
              <a:buNone/>
            </a:pPr>
            <a:endParaRPr lang="en-US" sz="1200">
              <a:latin typeface="IBM Plex Sans" panose="020B0503050203000203" pitchFamily="34" charset="0"/>
            </a:endParaRPr>
          </a:p>
        </p:txBody>
      </p:sp>
      <p:sp>
        <p:nvSpPr>
          <p:cNvPr id="19" name="Rectangle 18">
            <a:extLst>
              <a:ext uri="{FF2B5EF4-FFF2-40B4-BE49-F238E27FC236}">
                <a16:creationId xmlns:a16="http://schemas.microsoft.com/office/drawing/2014/main" id="{59320A2D-0DAD-F98E-8865-220034F4B334}"/>
              </a:ext>
            </a:extLst>
          </p:cNvPr>
          <p:cNvSpPr/>
          <p:nvPr/>
        </p:nvSpPr>
        <p:spPr>
          <a:xfrm>
            <a:off x="5494332" y="2709266"/>
            <a:ext cx="3467770" cy="51124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 4">
            <a:extLst>
              <a:ext uri="{FF2B5EF4-FFF2-40B4-BE49-F238E27FC236}">
                <a16:creationId xmlns:a16="http://schemas.microsoft.com/office/drawing/2014/main" id="{0C044EF2-5ABF-0BCC-7931-5E7ECEF1CDB7}"/>
              </a:ext>
            </a:extLst>
          </p:cNvPr>
          <p:cNvSpPr/>
          <p:nvPr/>
        </p:nvSpPr>
        <p:spPr>
          <a:xfrm>
            <a:off x="5494332" y="2717586"/>
            <a:ext cx="3467770" cy="502920"/>
          </a:xfrm>
          <a:prstGeom prst="rect">
            <a:avLst/>
          </a:prstGeom>
          <a:noFill/>
          <a:ln/>
        </p:spPr>
        <p:txBody>
          <a:bodyPr wrap="square" rtlCol="0" anchor="ctr"/>
          <a:lstStyle/>
          <a:p>
            <a:pPr marL="0" indent="0" algn="ctr">
              <a:buNone/>
            </a:pPr>
            <a:r>
              <a:rPr lang="en-US" sz="1500" b="1">
                <a:solidFill>
                  <a:schemeClr val="bg1"/>
                </a:solidFill>
                <a:latin typeface="Aleo" pitchFamily="2" charset="0"/>
              </a:rPr>
              <a:t>Others to contact</a:t>
            </a:r>
            <a:endParaRPr lang="en-US" sz="1500" b="1">
              <a:solidFill>
                <a:schemeClr val="bg1"/>
              </a:solidFill>
              <a:latin typeface="Aleo" pitchFamily="2" charset="0"/>
              <a:ea typeface="Calibri" pitchFamily="34" charset="-122"/>
              <a:cs typeface="Calibri" pitchFamily="34" charset="-120"/>
            </a:endParaRPr>
          </a:p>
        </p:txBody>
      </p:sp>
      <p:sp>
        <p:nvSpPr>
          <p:cNvPr id="22" name="Rectangle 21">
            <a:extLst>
              <a:ext uri="{FF2B5EF4-FFF2-40B4-BE49-F238E27FC236}">
                <a16:creationId xmlns:a16="http://schemas.microsoft.com/office/drawing/2014/main" id="{9DFA18FC-CDA5-DCF1-59FD-B348711B4254}"/>
              </a:ext>
            </a:extLst>
          </p:cNvPr>
          <p:cNvSpPr/>
          <p:nvPr/>
        </p:nvSpPr>
        <p:spPr>
          <a:xfrm>
            <a:off x="5494331" y="3203044"/>
            <a:ext cx="3467770" cy="245564"/>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 5">
            <a:extLst>
              <a:ext uri="{FF2B5EF4-FFF2-40B4-BE49-F238E27FC236}">
                <a16:creationId xmlns:a16="http://schemas.microsoft.com/office/drawing/2014/main" id="{6ACDF5F7-16B2-8331-BAAE-EBDFCF3303A4}"/>
              </a:ext>
            </a:extLst>
          </p:cNvPr>
          <p:cNvSpPr/>
          <p:nvPr/>
        </p:nvSpPr>
        <p:spPr>
          <a:xfrm>
            <a:off x="5494332" y="3203042"/>
            <a:ext cx="3467770" cy="250128"/>
          </a:xfrm>
          <a:prstGeom prst="rect">
            <a:avLst/>
          </a:prstGeom>
          <a:noFill/>
          <a:ln/>
        </p:spPr>
        <p:txBody>
          <a:bodyPr wrap="square" rtlCol="0" anchor="ctr"/>
          <a:lstStyle/>
          <a:p>
            <a:pPr marL="0" indent="0" algn="ctr">
              <a:buNone/>
            </a:pPr>
            <a:endParaRPr lang="en-US" sz="1200">
              <a:latin typeface="IBM Plex Sans" panose="020B0503050203000203" pitchFamily="34" charset="0"/>
            </a:endParaRPr>
          </a:p>
        </p:txBody>
      </p:sp>
    </p:spTree>
    <p:extLst>
      <p:ext uri="{BB962C8B-B14F-4D97-AF65-F5344CB8AC3E}">
        <p14:creationId xmlns:p14="http://schemas.microsoft.com/office/powerpoint/2010/main" val="177348613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0">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D3ADB55-25D7-C1BE-DA61-4D4521D455CE}"/>
              </a:ext>
            </a:extLst>
          </p:cNvPr>
          <p:cNvPicPr>
            <a:picLocks noChangeAspect="1"/>
          </p:cNvPicPr>
          <p:nvPr/>
        </p:nvPicPr>
        <p:blipFill>
          <a:blip r:embed="rId3"/>
          <a:stretch>
            <a:fillRect/>
          </a:stretch>
        </p:blipFill>
        <p:spPr>
          <a:xfrm>
            <a:off x="681831" y="1009981"/>
            <a:ext cx="7780338" cy="3602487"/>
          </a:xfrm>
          <a:prstGeom prst="rect">
            <a:avLst/>
          </a:prstGeom>
        </p:spPr>
      </p:pic>
      <p:sp>
        <p:nvSpPr>
          <p:cNvPr id="3" name="Text 1"/>
          <p:cNvSpPr/>
          <p:nvPr/>
        </p:nvSpPr>
        <p:spPr>
          <a:xfrm>
            <a:off x="163829" y="76052"/>
            <a:ext cx="8532495" cy="935652"/>
          </a:xfrm>
          <a:prstGeom prst="rect">
            <a:avLst/>
          </a:prstGeom>
          <a:noFill/>
          <a:ln/>
        </p:spPr>
        <p:txBody>
          <a:bodyPr wrap="square" rtlCol="0" anchor="t"/>
          <a:lstStyle/>
          <a:p>
            <a:pPr marL="0" indent="0">
              <a:buNone/>
            </a:pPr>
            <a:r>
              <a:rPr lang="en-US" sz="2800" b="1">
                <a:solidFill>
                  <a:srgbClr val="1B3A6B"/>
                </a:solidFill>
                <a:latin typeface="Calibri" pitchFamily="34" charset="0"/>
                <a:ea typeface="Calibri" pitchFamily="34" charset="-122"/>
                <a:cs typeface="Calibri" pitchFamily="34" charset="-120"/>
              </a:rPr>
              <a:t>NJ FamilyCare materials to help immigrants with the Medicaid eligibility process</a:t>
            </a:r>
            <a:endParaRPr lang="en-US" sz="2800"/>
          </a:p>
        </p:txBody>
      </p:sp>
      <p:sp>
        <p:nvSpPr>
          <p:cNvPr id="5" name="Text 3"/>
          <p:cNvSpPr/>
          <p:nvPr/>
        </p:nvSpPr>
        <p:spPr>
          <a:xfrm>
            <a:off x="0" y="4619472"/>
            <a:ext cx="9144000" cy="566928"/>
          </a:xfrm>
          <a:prstGeom prst="rect">
            <a:avLst/>
          </a:prstGeom>
          <a:noFill/>
          <a:ln/>
        </p:spPr>
        <p:txBody>
          <a:bodyPr wrap="square" lIns="91440" tIns="45720" rIns="91440" bIns="45720" rtlCol="0" anchor="ctr"/>
          <a:lstStyle/>
          <a:p>
            <a:pPr algn="ctr"/>
            <a:r>
              <a:rPr lang="en-US" sz="1100">
                <a:solidFill>
                  <a:srgbClr val="1E293B"/>
                </a:solidFill>
                <a:latin typeface="IBM Plex Sans"/>
                <a:ea typeface="Calibri"/>
                <a:cs typeface="Calibri"/>
              </a:rPr>
              <a:t>Overall eligibility changes: </a:t>
            </a:r>
            <a:r>
              <a:rPr lang="en-US" sz="1100" b="1" err="1">
                <a:solidFill>
                  <a:schemeClr val="accent1"/>
                </a:solidFill>
                <a:latin typeface="IBM Plex Sans"/>
                <a:ea typeface="Calibri"/>
                <a:cs typeface="Calibri"/>
              </a:rPr>
              <a:t>nj.gov</a:t>
            </a:r>
            <a:r>
              <a:rPr lang="en-US" sz="1100" b="1">
                <a:solidFill>
                  <a:schemeClr val="accent1"/>
                </a:solidFill>
                <a:latin typeface="IBM Plex Sans"/>
                <a:ea typeface="Calibri"/>
                <a:cs typeface="Calibri"/>
              </a:rPr>
              <a:t>/</a:t>
            </a:r>
            <a:r>
              <a:rPr lang="en-US" sz="1100" b="1" err="1">
                <a:solidFill>
                  <a:schemeClr val="accent1"/>
                </a:solidFill>
                <a:latin typeface="IBM Plex Sans"/>
                <a:ea typeface="Calibri"/>
                <a:cs typeface="Calibri"/>
              </a:rPr>
              <a:t>humanservices</a:t>
            </a:r>
            <a:r>
              <a:rPr lang="en-US" sz="1100" b="1">
                <a:solidFill>
                  <a:schemeClr val="accent1"/>
                </a:solidFill>
                <a:latin typeface="IBM Plex Sans"/>
                <a:ea typeface="Calibri"/>
                <a:cs typeface="Calibri"/>
              </a:rPr>
              <a:t>/</a:t>
            </a:r>
            <a:r>
              <a:rPr lang="en-US" sz="1100" b="1" err="1">
                <a:solidFill>
                  <a:schemeClr val="accent1"/>
                </a:solidFill>
                <a:latin typeface="IBM Plex Sans"/>
                <a:ea typeface="Calibri"/>
                <a:cs typeface="Calibri"/>
              </a:rPr>
              <a:t>dmahs</a:t>
            </a:r>
            <a:r>
              <a:rPr lang="en-US" sz="1100" b="1">
                <a:solidFill>
                  <a:schemeClr val="accent1"/>
                </a:solidFill>
                <a:latin typeface="IBM Plex Sans"/>
                <a:ea typeface="Calibri"/>
                <a:cs typeface="Calibri"/>
              </a:rPr>
              <a:t>/</a:t>
            </a:r>
            <a:r>
              <a:rPr lang="en-US" sz="1100" b="1" err="1">
                <a:solidFill>
                  <a:schemeClr val="accent1"/>
                </a:solidFill>
                <a:latin typeface="IBM Plex Sans"/>
                <a:ea typeface="Calibri"/>
                <a:cs typeface="Calibri"/>
              </a:rPr>
              <a:t>obbba</a:t>
            </a:r>
            <a:r>
              <a:rPr lang="en-US" sz="1100" b="1">
                <a:solidFill>
                  <a:schemeClr val="accent1"/>
                </a:solidFill>
                <a:latin typeface="IBM Plex Sans"/>
                <a:ea typeface="Calibri"/>
                <a:cs typeface="Calibri"/>
              </a:rPr>
              <a:t>/</a:t>
            </a:r>
            <a:r>
              <a:rPr lang="en-US" sz="1100" b="1" err="1">
                <a:solidFill>
                  <a:schemeClr val="accent1"/>
                </a:solidFill>
                <a:latin typeface="IBM Plex Sans"/>
                <a:ea typeface="Calibri"/>
                <a:cs typeface="Calibri"/>
              </a:rPr>
              <a:t>medicaid</a:t>
            </a:r>
            <a:r>
              <a:rPr lang="en-US" sz="1100" b="1">
                <a:solidFill>
                  <a:schemeClr val="accent1"/>
                </a:solidFill>
                <a:latin typeface="IBM Plex Sans"/>
                <a:ea typeface="Calibri"/>
                <a:cs typeface="Calibri"/>
              </a:rPr>
              <a:t>-federal-</a:t>
            </a:r>
            <a:r>
              <a:rPr lang="en-US" sz="1100" b="1" err="1">
                <a:solidFill>
                  <a:schemeClr val="accent1"/>
                </a:solidFill>
                <a:latin typeface="IBM Plex Sans"/>
                <a:ea typeface="Calibri"/>
                <a:cs typeface="Calibri"/>
              </a:rPr>
              <a:t>changes.shtml</a:t>
            </a:r>
            <a:r>
              <a:rPr lang="en-US" sz="1100" b="1">
                <a:solidFill>
                  <a:schemeClr val="accent1"/>
                </a:solidFill>
                <a:latin typeface="IBM Plex Sans"/>
                <a:ea typeface="Calibri"/>
                <a:cs typeface="Calibri"/>
              </a:rPr>
              <a:t> </a:t>
            </a:r>
            <a:endParaRPr lang="en-US" sz="1100">
              <a:solidFill>
                <a:schemeClr val="accent1"/>
              </a:solidFill>
              <a:latin typeface="IBM Plex Sans"/>
            </a:endParaRPr>
          </a:p>
          <a:p>
            <a:pPr algn="ctr"/>
            <a:r>
              <a:rPr lang="en-US" sz="1100">
                <a:latin typeface="IBM Plex Sans"/>
                <a:ea typeface="Calibri"/>
                <a:cs typeface="Calibri"/>
              </a:rPr>
              <a:t>Non-citizen specific eligibility changes: </a:t>
            </a:r>
            <a:r>
              <a:rPr lang="en-US" sz="1100" b="1" err="1">
                <a:solidFill>
                  <a:schemeClr val="accent1"/>
                </a:solidFill>
                <a:latin typeface="IBM Plex Sans"/>
                <a:ea typeface="Calibri"/>
                <a:cs typeface="Calibri"/>
              </a:rPr>
              <a:t>nj.gov</a:t>
            </a:r>
            <a:r>
              <a:rPr lang="en-US" sz="1100" b="1">
                <a:solidFill>
                  <a:schemeClr val="accent1"/>
                </a:solidFill>
                <a:latin typeface="IBM Plex Sans"/>
                <a:ea typeface="Calibri"/>
                <a:cs typeface="Calibri"/>
              </a:rPr>
              <a:t>/</a:t>
            </a:r>
            <a:r>
              <a:rPr lang="en-US" sz="1100" b="1" err="1">
                <a:solidFill>
                  <a:schemeClr val="accent1"/>
                </a:solidFill>
                <a:latin typeface="IBM Plex Sans"/>
                <a:ea typeface="Calibri"/>
                <a:cs typeface="Calibri"/>
              </a:rPr>
              <a:t>humanservices</a:t>
            </a:r>
            <a:r>
              <a:rPr lang="en-US" sz="1100" b="1">
                <a:solidFill>
                  <a:schemeClr val="accent1"/>
                </a:solidFill>
                <a:latin typeface="IBM Plex Sans"/>
                <a:ea typeface="Calibri"/>
                <a:cs typeface="Calibri"/>
              </a:rPr>
              <a:t>/</a:t>
            </a:r>
            <a:r>
              <a:rPr lang="en-US" sz="1100" b="1" err="1">
                <a:solidFill>
                  <a:schemeClr val="accent1"/>
                </a:solidFill>
                <a:latin typeface="IBM Plex Sans"/>
                <a:ea typeface="Calibri"/>
                <a:cs typeface="Calibri"/>
              </a:rPr>
              <a:t>dmahs</a:t>
            </a:r>
            <a:r>
              <a:rPr lang="en-US" sz="1100" b="1">
                <a:solidFill>
                  <a:schemeClr val="accent1"/>
                </a:solidFill>
                <a:latin typeface="IBM Plex Sans"/>
                <a:ea typeface="Calibri"/>
                <a:cs typeface="Calibri"/>
              </a:rPr>
              <a:t>/</a:t>
            </a:r>
            <a:r>
              <a:rPr lang="en-US" sz="1100" b="1" err="1">
                <a:solidFill>
                  <a:schemeClr val="accent1"/>
                </a:solidFill>
                <a:latin typeface="IBM Plex Sans"/>
                <a:ea typeface="Calibri"/>
                <a:cs typeface="Calibri"/>
              </a:rPr>
              <a:t>obbba</a:t>
            </a:r>
            <a:r>
              <a:rPr lang="en-US" sz="1100" b="1">
                <a:solidFill>
                  <a:schemeClr val="accent1"/>
                </a:solidFill>
                <a:latin typeface="IBM Plex Sans"/>
                <a:ea typeface="Calibri"/>
                <a:cs typeface="Calibri"/>
              </a:rPr>
              <a:t>/</a:t>
            </a:r>
            <a:r>
              <a:rPr lang="en-US" sz="1100" b="1" err="1">
                <a:solidFill>
                  <a:schemeClr val="accent1"/>
                </a:solidFill>
                <a:latin typeface="IBM Plex Sans"/>
                <a:ea typeface="Calibri"/>
                <a:cs typeface="Calibri"/>
              </a:rPr>
              <a:t>noncitizen.shtml</a:t>
            </a:r>
            <a:endParaRPr lang="en-US" sz="1100">
              <a:solidFill>
                <a:schemeClr val="accent1"/>
              </a:solidFill>
              <a:latin typeface="IBM Plex Sans"/>
              <a:ea typeface="Calibri"/>
              <a:cs typeface="Calibri"/>
            </a:endParaRPr>
          </a:p>
          <a:p>
            <a:pPr algn="ctr"/>
            <a:endParaRPr lang="en-US" sz="1100" b="1">
              <a:solidFill>
                <a:schemeClr val="accent1"/>
              </a:solidFill>
              <a:latin typeface="IBM Plex Sans"/>
              <a:ea typeface="Calibri"/>
              <a:cs typeface="Calibri"/>
            </a:endParaRPr>
          </a:p>
        </p:txBody>
      </p:sp>
      <p:grpSp>
        <p:nvGrpSpPr>
          <p:cNvPr id="266" name="Group 265">
            <a:extLst>
              <a:ext uri="{FF2B5EF4-FFF2-40B4-BE49-F238E27FC236}">
                <a16:creationId xmlns:a16="http://schemas.microsoft.com/office/drawing/2014/main" id="{32DB93A8-1354-68ED-5F80-C22EC56ACBE6}"/>
              </a:ext>
            </a:extLst>
          </p:cNvPr>
          <p:cNvGrpSpPr/>
          <p:nvPr/>
        </p:nvGrpSpPr>
        <p:grpSpPr>
          <a:xfrm>
            <a:off x="1113885" y="1416175"/>
            <a:ext cx="7088390" cy="2790101"/>
            <a:chOff x="1136005" y="1386078"/>
            <a:chExt cx="7307949" cy="2876520"/>
          </a:xfrm>
        </p:grpSpPr>
        <p:sp>
          <p:nvSpPr>
            <p:cNvPr id="7" name="Text 5"/>
            <p:cNvSpPr/>
            <p:nvPr/>
          </p:nvSpPr>
          <p:spPr>
            <a:xfrm>
              <a:off x="1136005" y="1386078"/>
              <a:ext cx="2813685" cy="347472"/>
            </a:xfrm>
            <a:prstGeom prst="rect">
              <a:avLst/>
            </a:prstGeom>
            <a:noFill/>
            <a:ln/>
          </p:spPr>
          <p:txBody>
            <a:bodyPr wrap="square" rtlCol="0" anchor="ctr"/>
            <a:lstStyle/>
            <a:p>
              <a:pPr marL="0" indent="0">
                <a:buNone/>
              </a:pPr>
              <a:r>
                <a:rPr lang="en-US" sz="1250" b="1">
                  <a:solidFill>
                    <a:schemeClr val="accent3">
                      <a:lumMod val="75000"/>
                    </a:schemeClr>
                  </a:solidFill>
                  <a:latin typeface="IBM Plex Sans" panose="020B0503050203000203" pitchFamily="34" charset="0"/>
                  <a:ea typeface="Calibri" pitchFamily="34" charset="-122"/>
                  <a:cs typeface="Calibri" pitchFamily="34" charset="-120"/>
                </a:rPr>
                <a:t>Immigrant Document Guide</a:t>
              </a:r>
              <a:endParaRPr lang="en-US" sz="1250">
                <a:solidFill>
                  <a:schemeClr val="accent3">
                    <a:lumMod val="75000"/>
                  </a:schemeClr>
                </a:solidFill>
                <a:latin typeface="IBM Plex Sans" panose="020B0503050203000203" pitchFamily="34" charset="0"/>
              </a:endParaRPr>
            </a:p>
          </p:txBody>
        </p:sp>
        <p:sp>
          <p:nvSpPr>
            <p:cNvPr id="8" name="Text 6"/>
            <p:cNvSpPr/>
            <p:nvPr/>
          </p:nvSpPr>
          <p:spPr>
            <a:xfrm>
              <a:off x="1136005" y="1685543"/>
              <a:ext cx="2813685" cy="692277"/>
            </a:xfrm>
            <a:prstGeom prst="rect">
              <a:avLst/>
            </a:prstGeom>
            <a:noFill/>
            <a:ln/>
          </p:spPr>
          <p:txBody>
            <a:bodyPr wrap="square" rtlCol="0" anchor="t"/>
            <a:lstStyle/>
            <a:p>
              <a:pPr marL="0" indent="0">
                <a:buNone/>
              </a:pPr>
              <a:r>
                <a:rPr lang="en-US" sz="1100">
                  <a:latin typeface="IBM Plex Sans" panose="020B0503050203000203" pitchFamily="34" charset="0"/>
                  <a:ea typeface="Calibri" pitchFamily="34" charset="-122"/>
                  <a:cs typeface="Calibri" pitchFamily="34" charset="-120"/>
                </a:rPr>
                <a:t>Information about required documents to be submitted with applications. </a:t>
              </a:r>
              <a:endParaRPr lang="en-US" sz="1100">
                <a:latin typeface="IBM Plex Sans" panose="020B0503050203000203" pitchFamily="34" charset="0"/>
              </a:endParaRPr>
            </a:p>
          </p:txBody>
        </p:sp>
        <p:sp>
          <p:nvSpPr>
            <p:cNvPr id="256" name="Text 5">
              <a:extLst>
                <a:ext uri="{FF2B5EF4-FFF2-40B4-BE49-F238E27FC236}">
                  <a16:creationId xmlns:a16="http://schemas.microsoft.com/office/drawing/2014/main" id="{B8164A2C-172C-CFF4-7133-DC30B242ABA6}"/>
                </a:ext>
              </a:extLst>
            </p:cNvPr>
            <p:cNvSpPr/>
            <p:nvPr/>
          </p:nvSpPr>
          <p:spPr>
            <a:xfrm>
              <a:off x="1136005" y="2377821"/>
              <a:ext cx="2813685" cy="347472"/>
            </a:xfrm>
            <a:prstGeom prst="rect">
              <a:avLst/>
            </a:prstGeom>
            <a:noFill/>
            <a:ln/>
          </p:spPr>
          <p:txBody>
            <a:bodyPr wrap="square" lIns="91440" tIns="45720" rIns="91440" bIns="45720" rtlCol="0" anchor="ctr"/>
            <a:lstStyle/>
            <a:p>
              <a:r>
                <a:rPr lang="en-US" sz="1250" b="1">
                  <a:solidFill>
                    <a:schemeClr val="accent3">
                      <a:lumMod val="75000"/>
                    </a:schemeClr>
                  </a:solidFill>
                  <a:latin typeface="IBM Plex Sans"/>
                  <a:ea typeface="Calibri"/>
                  <a:cs typeface="Calibri"/>
                </a:rPr>
                <a:t>Flyer</a:t>
              </a:r>
              <a:endParaRPr lang="en-US" sz="1250">
                <a:solidFill>
                  <a:schemeClr val="accent3">
                    <a:lumMod val="75000"/>
                  </a:schemeClr>
                </a:solidFill>
                <a:latin typeface="IBM Plex Sans"/>
                <a:ea typeface="Calibri"/>
                <a:cs typeface="Calibri"/>
              </a:endParaRPr>
            </a:p>
          </p:txBody>
        </p:sp>
        <p:sp>
          <p:nvSpPr>
            <p:cNvPr id="257" name="Text 6">
              <a:extLst>
                <a:ext uri="{FF2B5EF4-FFF2-40B4-BE49-F238E27FC236}">
                  <a16:creationId xmlns:a16="http://schemas.microsoft.com/office/drawing/2014/main" id="{B6EC2FDF-EF08-A1FD-F233-DC57CB0DD11D}"/>
                </a:ext>
              </a:extLst>
            </p:cNvPr>
            <p:cNvSpPr/>
            <p:nvPr/>
          </p:nvSpPr>
          <p:spPr>
            <a:xfrm>
              <a:off x="1136005" y="2677287"/>
              <a:ext cx="2813685" cy="530352"/>
            </a:xfrm>
            <a:prstGeom prst="rect">
              <a:avLst/>
            </a:prstGeom>
            <a:noFill/>
            <a:ln/>
          </p:spPr>
          <p:txBody>
            <a:bodyPr wrap="square" rtlCol="0" anchor="t"/>
            <a:lstStyle/>
            <a:p>
              <a:pPr marL="0" indent="0">
                <a:buNone/>
              </a:pPr>
              <a:r>
                <a:rPr lang="en-US" sz="1100">
                  <a:latin typeface="IBM Plex Sans" panose="020B0503050203000203" pitchFamily="34" charset="0"/>
                  <a:ea typeface="Calibri" pitchFamily="34" charset="-122"/>
                  <a:cs typeface="Calibri" pitchFamily="34" charset="-120"/>
                </a:rPr>
                <a:t>Shareable flyer for providers and primary care offices to post or distribute to patients.</a:t>
              </a:r>
              <a:endParaRPr lang="en-US" sz="1100">
                <a:latin typeface="IBM Plex Sans" panose="020B0503050203000203" pitchFamily="34" charset="0"/>
              </a:endParaRPr>
            </a:p>
          </p:txBody>
        </p:sp>
        <p:sp>
          <p:nvSpPr>
            <p:cNvPr id="258" name="Text 5">
              <a:extLst>
                <a:ext uri="{FF2B5EF4-FFF2-40B4-BE49-F238E27FC236}">
                  <a16:creationId xmlns:a16="http://schemas.microsoft.com/office/drawing/2014/main" id="{83440CB0-418A-D40C-DCA5-AE377C38500E}"/>
                </a:ext>
              </a:extLst>
            </p:cNvPr>
            <p:cNvSpPr/>
            <p:nvPr/>
          </p:nvSpPr>
          <p:spPr>
            <a:xfrm>
              <a:off x="1136005" y="3278314"/>
              <a:ext cx="2813685" cy="347472"/>
            </a:xfrm>
            <a:prstGeom prst="rect">
              <a:avLst/>
            </a:prstGeom>
            <a:noFill/>
            <a:ln/>
          </p:spPr>
          <p:txBody>
            <a:bodyPr wrap="square" rtlCol="0" anchor="ctr"/>
            <a:lstStyle/>
            <a:p>
              <a:pPr marL="0" indent="0">
                <a:buNone/>
              </a:pPr>
              <a:r>
                <a:rPr lang="en-US" sz="1250" b="1">
                  <a:solidFill>
                    <a:schemeClr val="accent3">
                      <a:lumMod val="75000"/>
                    </a:schemeClr>
                  </a:solidFill>
                  <a:latin typeface="IBM Plex Sans" panose="020B0503050203000203" pitchFamily="34" charset="0"/>
                  <a:ea typeface="Calibri" pitchFamily="34" charset="-122"/>
                  <a:cs typeface="Calibri" pitchFamily="34" charset="-120"/>
                </a:rPr>
                <a:t>Notice Templates</a:t>
              </a:r>
              <a:endParaRPr lang="en-US" sz="1250">
                <a:solidFill>
                  <a:schemeClr val="accent3">
                    <a:lumMod val="75000"/>
                  </a:schemeClr>
                </a:solidFill>
                <a:latin typeface="IBM Plex Sans" panose="020B0503050203000203" pitchFamily="34" charset="0"/>
              </a:endParaRPr>
            </a:p>
          </p:txBody>
        </p:sp>
        <p:sp>
          <p:nvSpPr>
            <p:cNvPr id="259" name="Text 6">
              <a:extLst>
                <a:ext uri="{FF2B5EF4-FFF2-40B4-BE49-F238E27FC236}">
                  <a16:creationId xmlns:a16="http://schemas.microsoft.com/office/drawing/2014/main" id="{7A014771-E48B-5787-655D-A6022DC7C876}"/>
                </a:ext>
              </a:extLst>
            </p:cNvPr>
            <p:cNvSpPr/>
            <p:nvPr/>
          </p:nvSpPr>
          <p:spPr>
            <a:xfrm>
              <a:off x="1136005" y="3577780"/>
              <a:ext cx="2813685" cy="530352"/>
            </a:xfrm>
            <a:prstGeom prst="rect">
              <a:avLst/>
            </a:prstGeom>
            <a:noFill/>
            <a:ln/>
          </p:spPr>
          <p:txBody>
            <a:bodyPr wrap="square" rtlCol="0" anchor="t"/>
            <a:lstStyle/>
            <a:p>
              <a:pPr marL="0" indent="0">
                <a:buNone/>
              </a:pPr>
              <a:r>
                <a:rPr lang="en-US" sz="1100">
                  <a:latin typeface="IBM Plex Sans" panose="020B0503050203000203" pitchFamily="34" charset="0"/>
                  <a:ea typeface="Calibri" pitchFamily="34" charset="-122"/>
                  <a:cs typeface="Calibri" pitchFamily="34" charset="-120"/>
                </a:rPr>
                <a:t>Examples and templates of the notice's members will receive from NJ FamilyCare or MCOs.</a:t>
              </a:r>
              <a:endParaRPr lang="en-US" sz="1100">
                <a:latin typeface="IBM Plex Sans" panose="020B0503050203000203" pitchFamily="34" charset="0"/>
              </a:endParaRPr>
            </a:p>
          </p:txBody>
        </p:sp>
        <p:sp>
          <p:nvSpPr>
            <p:cNvPr id="260" name="Text 5">
              <a:extLst>
                <a:ext uri="{FF2B5EF4-FFF2-40B4-BE49-F238E27FC236}">
                  <a16:creationId xmlns:a16="http://schemas.microsoft.com/office/drawing/2014/main" id="{F900AF41-3D10-3756-79C5-0ABDAC77162C}"/>
                </a:ext>
              </a:extLst>
            </p:cNvPr>
            <p:cNvSpPr/>
            <p:nvPr/>
          </p:nvSpPr>
          <p:spPr>
            <a:xfrm>
              <a:off x="5517505" y="1386078"/>
              <a:ext cx="2813685" cy="347472"/>
            </a:xfrm>
            <a:prstGeom prst="rect">
              <a:avLst/>
            </a:prstGeom>
            <a:noFill/>
            <a:ln/>
          </p:spPr>
          <p:txBody>
            <a:bodyPr wrap="square" rtlCol="0" anchor="ctr"/>
            <a:lstStyle/>
            <a:p>
              <a:pPr marL="0" indent="0">
                <a:buNone/>
              </a:pPr>
              <a:r>
                <a:rPr lang="en-US" sz="1250" b="1">
                  <a:solidFill>
                    <a:schemeClr val="accent3">
                      <a:lumMod val="75000"/>
                    </a:schemeClr>
                  </a:solidFill>
                  <a:latin typeface="IBM Plex Sans" panose="020B0503050203000203" pitchFamily="34" charset="0"/>
                  <a:ea typeface="Calibri" pitchFamily="34" charset="-122"/>
                  <a:cs typeface="Calibri" pitchFamily="34" charset="-120"/>
                </a:rPr>
                <a:t>Live Member Support Resources</a:t>
              </a:r>
              <a:endParaRPr lang="en-US" sz="1250">
                <a:solidFill>
                  <a:schemeClr val="accent3">
                    <a:lumMod val="75000"/>
                  </a:schemeClr>
                </a:solidFill>
                <a:latin typeface="IBM Plex Sans" panose="020B0503050203000203" pitchFamily="34" charset="0"/>
              </a:endParaRPr>
            </a:p>
          </p:txBody>
        </p:sp>
        <p:sp>
          <p:nvSpPr>
            <p:cNvPr id="261" name="Text 6">
              <a:extLst>
                <a:ext uri="{FF2B5EF4-FFF2-40B4-BE49-F238E27FC236}">
                  <a16:creationId xmlns:a16="http://schemas.microsoft.com/office/drawing/2014/main" id="{630F16A5-F51F-2666-9A38-99BB58254ADE}"/>
                </a:ext>
              </a:extLst>
            </p:cNvPr>
            <p:cNvSpPr/>
            <p:nvPr/>
          </p:nvSpPr>
          <p:spPr>
            <a:xfrm>
              <a:off x="5517505" y="1685544"/>
              <a:ext cx="2926449" cy="530352"/>
            </a:xfrm>
            <a:prstGeom prst="rect">
              <a:avLst/>
            </a:prstGeom>
            <a:noFill/>
            <a:ln/>
          </p:spPr>
          <p:txBody>
            <a:bodyPr wrap="square" rtlCol="0" anchor="t"/>
            <a:lstStyle/>
            <a:p>
              <a:pPr marL="0" indent="0">
                <a:buNone/>
              </a:pPr>
              <a:r>
                <a:rPr lang="en-US" sz="1100">
                  <a:latin typeface="IBM Plex Sans" panose="020B0503050203000203" pitchFamily="34" charset="0"/>
                  <a:ea typeface="Calibri" pitchFamily="34" charset="-122"/>
                  <a:cs typeface="Calibri" pitchFamily="34" charset="-120"/>
                </a:rPr>
                <a:t>HMS hotline, LSNJ hotline, and Conduent call centers — trained navigators to help members through the process.</a:t>
              </a:r>
              <a:endParaRPr lang="en-US" sz="1100">
                <a:latin typeface="IBM Plex Sans" panose="020B0503050203000203" pitchFamily="34" charset="0"/>
              </a:endParaRPr>
            </a:p>
          </p:txBody>
        </p:sp>
        <p:sp>
          <p:nvSpPr>
            <p:cNvPr id="262" name="Text 5">
              <a:extLst>
                <a:ext uri="{FF2B5EF4-FFF2-40B4-BE49-F238E27FC236}">
                  <a16:creationId xmlns:a16="http://schemas.microsoft.com/office/drawing/2014/main" id="{57B9DE42-B26C-76D4-4E92-B3986FCE15B1}"/>
                </a:ext>
              </a:extLst>
            </p:cNvPr>
            <p:cNvSpPr/>
            <p:nvPr/>
          </p:nvSpPr>
          <p:spPr>
            <a:xfrm>
              <a:off x="5517505" y="2377821"/>
              <a:ext cx="2813685" cy="347472"/>
            </a:xfrm>
            <a:prstGeom prst="rect">
              <a:avLst/>
            </a:prstGeom>
            <a:noFill/>
            <a:ln/>
          </p:spPr>
          <p:txBody>
            <a:bodyPr wrap="square" rtlCol="0" anchor="ctr"/>
            <a:lstStyle/>
            <a:p>
              <a:pPr marL="0" indent="0">
                <a:buNone/>
              </a:pPr>
              <a:r>
                <a:rPr lang="en-US" sz="1250" b="1">
                  <a:solidFill>
                    <a:schemeClr val="accent3">
                      <a:lumMod val="75000"/>
                    </a:schemeClr>
                  </a:solidFill>
                  <a:latin typeface="IBM Plex Sans" panose="020B0503050203000203" pitchFamily="34" charset="0"/>
                  <a:ea typeface="Calibri" pitchFamily="34" charset="-122"/>
                  <a:cs typeface="Calibri" pitchFamily="34" charset="-120"/>
                </a:rPr>
                <a:t>FAQs for Impacted Immigrants</a:t>
              </a:r>
              <a:endParaRPr lang="en-US" sz="1250">
                <a:solidFill>
                  <a:schemeClr val="accent3">
                    <a:lumMod val="75000"/>
                  </a:schemeClr>
                </a:solidFill>
                <a:latin typeface="IBM Plex Sans" panose="020B0503050203000203" pitchFamily="34" charset="0"/>
              </a:endParaRPr>
            </a:p>
          </p:txBody>
        </p:sp>
        <p:sp>
          <p:nvSpPr>
            <p:cNvPr id="263" name="Text 6">
              <a:extLst>
                <a:ext uri="{FF2B5EF4-FFF2-40B4-BE49-F238E27FC236}">
                  <a16:creationId xmlns:a16="http://schemas.microsoft.com/office/drawing/2014/main" id="{8CFA9643-9740-EC97-3760-67C22E671261}"/>
                </a:ext>
              </a:extLst>
            </p:cNvPr>
            <p:cNvSpPr/>
            <p:nvPr/>
          </p:nvSpPr>
          <p:spPr>
            <a:xfrm>
              <a:off x="5517505" y="2677287"/>
              <a:ext cx="2926449" cy="530352"/>
            </a:xfrm>
            <a:prstGeom prst="rect">
              <a:avLst/>
            </a:prstGeom>
            <a:noFill/>
            <a:ln/>
          </p:spPr>
          <p:txBody>
            <a:bodyPr wrap="square" rtlCol="0" anchor="t"/>
            <a:lstStyle/>
            <a:p>
              <a:pPr marL="0" indent="0">
                <a:buNone/>
              </a:pPr>
              <a:r>
                <a:rPr lang="en-US" sz="1100">
                  <a:latin typeface="IBM Plex Sans" panose="020B0503050203000203" pitchFamily="34" charset="0"/>
                  <a:ea typeface="Calibri" pitchFamily="34" charset="-122"/>
                  <a:cs typeface="Calibri" pitchFamily="34" charset="-120"/>
                </a:rPr>
                <a:t>Frequently asked questions for non-citizen immigrants navigating the eligibility changes.</a:t>
              </a:r>
              <a:endParaRPr lang="en-US" sz="1100">
                <a:latin typeface="IBM Plex Sans" panose="020B0503050203000203" pitchFamily="34" charset="0"/>
              </a:endParaRPr>
            </a:p>
          </p:txBody>
        </p:sp>
        <p:sp>
          <p:nvSpPr>
            <p:cNvPr id="264" name="Text 5">
              <a:extLst>
                <a:ext uri="{FF2B5EF4-FFF2-40B4-BE49-F238E27FC236}">
                  <a16:creationId xmlns:a16="http://schemas.microsoft.com/office/drawing/2014/main" id="{18B1BCB0-EF69-541B-D3F3-215CBAA7EE57}"/>
                </a:ext>
              </a:extLst>
            </p:cNvPr>
            <p:cNvSpPr/>
            <p:nvPr/>
          </p:nvSpPr>
          <p:spPr>
            <a:xfrm>
              <a:off x="5517503" y="3342953"/>
              <a:ext cx="2813685" cy="347472"/>
            </a:xfrm>
            <a:prstGeom prst="rect">
              <a:avLst/>
            </a:prstGeom>
            <a:noFill/>
            <a:ln/>
          </p:spPr>
          <p:txBody>
            <a:bodyPr wrap="square" rtlCol="0" anchor="ctr"/>
            <a:lstStyle/>
            <a:p>
              <a:pPr marL="0" indent="0">
                <a:buNone/>
              </a:pPr>
              <a:r>
                <a:rPr lang="en-US" sz="1250" b="1">
                  <a:solidFill>
                    <a:schemeClr val="accent3">
                      <a:lumMod val="75000"/>
                    </a:schemeClr>
                  </a:solidFill>
                  <a:latin typeface="IBM Plex Sans" panose="020B0503050203000203" pitchFamily="34" charset="0"/>
                  <a:ea typeface="Calibri" pitchFamily="34" charset="-122"/>
                  <a:cs typeface="Calibri" pitchFamily="34" charset="-120"/>
                </a:rPr>
                <a:t>NJ FamilyCare Application Assistance Training</a:t>
              </a:r>
              <a:endParaRPr lang="en-US" sz="1250">
                <a:solidFill>
                  <a:schemeClr val="accent3">
                    <a:lumMod val="75000"/>
                  </a:schemeClr>
                </a:solidFill>
                <a:latin typeface="IBM Plex Sans" panose="020B0503050203000203" pitchFamily="34" charset="0"/>
              </a:endParaRPr>
            </a:p>
          </p:txBody>
        </p:sp>
        <p:sp>
          <p:nvSpPr>
            <p:cNvPr id="265" name="Text 6">
              <a:extLst>
                <a:ext uri="{FF2B5EF4-FFF2-40B4-BE49-F238E27FC236}">
                  <a16:creationId xmlns:a16="http://schemas.microsoft.com/office/drawing/2014/main" id="{FA2DC348-7D82-2DEA-ED9B-49094447E558}"/>
                </a:ext>
              </a:extLst>
            </p:cNvPr>
            <p:cNvSpPr/>
            <p:nvPr/>
          </p:nvSpPr>
          <p:spPr>
            <a:xfrm>
              <a:off x="5517503" y="3732246"/>
              <a:ext cx="2926449" cy="530352"/>
            </a:xfrm>
            <a:prstGeom prst="rect">
              <a:avLst/>
            </a:prstGeom>
            <a:noFill/>
            <a:ln/>
          </p:spPr>
          <p:txBody>
            <a:bodyPr wrap="square" rtlCol="0" anchor="t"/>
            <a:lstStyle/>
            <a:p>
              <a:pPr marL="0" indent="0">
                <a:buNone/>
              </a:pPr>
              <a:r>
                <a:rPr lang="en-US" sz="1100">
                  <a:latin typeface="IBM Plex Sans" panose="020B0503050203000203" pitchFamily="34" charset="0"/>
                  <a:ea typeface="Calibri" pitchFamily="34" charset="-122"/>
                  <a:cs typeface="Calibri" pitchFamily="34" charset="-120"/>
                </a:rPr>
                <a:t>Updated training for those helping members apply. Request a flyer or graphic to promote it.</a:t>
              </a:r>
              <a:endParaRPr lang="en-US" sz="1100">
                <a:latin typeface="IBM Plex Sans" panose="020B0503050203000203" pitchFamily="34" charset="0"/>
              </a:endParaRPr>
            </a:p>
          </p:txBody>
        </p:sp>
      </p:gr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DBE0F1"/>
        </a:solidFill>
        <a:effectLst/>
      </p:bgPr>
    </p:bg>
    <p:spTree>
      <p:nvGrpSpPr>
        <p:cNvPr id="1" name="">
          <a:extLst>
            <a:ext uri="{FF2B5EF4-FFF2-40B4-BE49-F238E27FC236}">
              <a16:creationId xmlns:a16="http://schemas.microsoft.com/office/drawing/2014/main" id="{BB51003B-2122-4853-2E26-D5E35FD8C049}"/>
            </a:ext>
          </a:extLst>
        </p:cNvPr>
        <p:cNvGrpSpPr/>
        <p:nvPr/>
      </p:nvGrpSpPr>
      <p:grpSpPr>
        <a:xfrm>
          <a:off x="0" y="0"/>
          <a:ext cx="0" cy="0"/>
          <a:chOff x="0" y="0"/>
          <a:chExt cx="0" cy="0"/>
        </a:xfrm>
      </p:grpSpPr>
      <p:sp>
        <p:nvSpPr>
          <p:cNvPr id="4" name="Text 2">
            <a:extLst>
              <a:ext uri="{FF2B5EF4-FFF2-40B4-BE49-F238E27FC236}">
                <a16:creationId xmlns:a16="http://schemas.microsoft.com/office/drawing/2014/main" id="{0516CD03-70AD-53C2-48F5-4F3D1D3C0A03}"/>
              </a:ext>
            </a:extLst>
          </p:cNvPr>
          <p:cNvSpPr/>
          <p:nvPr/>
        </p:nvSpPr>
        <p:spPr>
          <a:xfrm>
            <a:off x="695960" y="1620520"/>
            <a:ext cx="8199120" cy="1188720"/>
          </a:xfrm>
          <a:prstGeom prst="rect">
            <a:avLst/>
          </a:prstGeom>
          <a:noFill/>
          <a:ln/>
        </p:spPr>
        <p:txBody>
          <a:bodyPr wrap="square" rtlCol="0" anchor="ctr"/>
          <a:lstStyle/>
          <a:p>
            <a:pPr marL="0" indent="0">
              <a:buNone/>
            </a:pPr>
            <a:r>
              <a:rPr lang="en-US" sz="5000" b="1">
                <a:latin typeface="Aleo" pitchFamily="2" charset="0"/>
                <a:ea typeface="Calibri" pitchFamily="34" charset="-122"/>
                <a:cs typeface="Calibri" pitchFamily="34" charset="-120"/>
              </a:rPr>
              <a:t>Actions you can take</a:t>
            </a:r>
            <a:endParaRPr lang="en-US" sz="5000">
              <a:latin typeface="Aleo" pitchFamily="2" charset="0"/>
            </a:endParaRPr>
          </a:p>
        </p:txBody>
      </p:sp>
      <p:sp>
        <p:nvSpPr>
          <p:cNvPr id="7" name="Text 3">
            <a:extLst>
              <a:ext uri="{FF2B5EF4-FFF2-40B4-BE49-F238E27FC236}">
                <a16:creationId xmlns:a16="http://schemas.microsoft.com/office/drawing/2014/main" id="{A03D973F-9E63-5BF1-1277-F979318113E2}"/>
              </a:ext>
            </a:extLst>
          </p:cNvPr>
          <p:cNvSpPr/>
          <p:nvPr/>
        </p:nvSpPr>
        <p:spPr>
          <a:xfrm>
            <a:off x="695960" y="2809240"/>
            <a:ext cx="7315200" cy="548640"/>
          </a:xfrm>
          <a:prstGeom prst="rect">
            <a:avLst/>
          </a:prstGeom>
          <a:noFill/>
          <a:ln/>
        </p:spPr>
        <p:txBody>
          <a:bodyPr wrap="square" lIns="91440" tIns="45720" rIns="91440" bIns="45720" rtlCol="0" anchor="ctr"/>
          <a:lstStyle/>
          <a:p>
            <a:r>
              <a:rPr lang="en-US" sz="2000" i="1">
                <a:solidFill>
                  <a:schemeClr val="accent5"/>
                </a:solidFill>
                <a:latin typeface="IBM Plex Sans"/>
                <a:ea typeface="Calibri"/>
                <a:cs typeface="Calibri"/>
              </a:rPr>
              <a:t>Examples of how to support community members that can and will be affected by these changes</a:t>
            </a:r>
            <a:endParaRPr lang="en-US" sz="2000">
              <a:solidFill>
                <a:schemeClr val="accent5"/>
              </a:solidFill>
              <a:latin typeface="IBM Plex Sans" panose="020B0503050203000203" pitchFamily="34" charset="0"/>
            </a:endParaRPr>
          </a:p>
        </p:txBody>
      </p:sp>
    </p:spTree>
    <p:extLst>
      <p:ext uri="{BB962C8B-B14F-4D97-AF65-F5344CB8AC3E}">
        <p14:creationId xmlns:p14="http://schemas.microsoft.com/office/powerpoint/2010/main" val="160187896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F7E77C-4C8D-AB8C-5175-74D1E8C637B2}"/>
            </a:ext>
          </a:extLst>
        </p:cNvPr>
        <p:cNvGrpSpPr/>
        <p:nvPr/>
      </p:nvGrpSpPr>
      <p:grpSpPr>
        <a:xfrm>
          <a:off x="0" y="0"/>
          <a:ext cx="0" cy="0"/>
          <a:chOff x="0" y="0"/>
          <a:chExt cx="0" cy="0"/>
        </a:xfrm>
      </p:grpSpPr>
      <p:sp>
        <p:nvSpPr>
          <p:cNvPr id="3" name="Text 1">
            <a:extLst>
              <a:ext uri="{FF2B5EF4-FFF2-40B4-BE49-F238E27FC236}">
                <a16:creationId xmlns:a16="http://schemas.microsoft.com/office/drawing/2014/main" id="{3EC15AF6-2B66-8DCD-95E6-E74D83C7B658}"/>
              </a:ext>
            </a:extLst>
          </p:cNvPr>
          <p:cNvSpPr/>
          <p:nvPr/>
        </p:nvSpPr>
        <p:spPr>
          <a:xfrm>
            <a:off x="171450" y="155447"/>
            <a:ext cx="8801099" cy="832483"/>
          </a:xfrm>
          <a:prstGeom prst="rect">
            <a:avLst/>
          </a:prstGeom>
          <a:noFill/>
          <a:ln/>
        </p:spPr>
        <p:txBody>
          <a:bodyPr wrap="square" rtlCol="0" anchor="ctr"/>
          <a:lstStyle/>
          <a:p>
            <a:pPr marL="0" indent="0">
              <a:buNone/>
            </a:pPr>
            <a:r>
              <a:rPr lang="en-US" sz="2200" b="1">
                <a:solidFill>
                  <a:schemeClr val="bg1"/>
                </a:solidFill>
                <a:latin typeface="Aleo" pitchFamily="2" charset="0"/>
                <a:ea typeface="Calibri" pitchFamily="34" charset="-122"/>
                <a:cs typeface="Calibri" pitchFamily="34" charset="-120"/>
              </a:rPr>
              <a:t>Guiding NJ FamilyCare members through the documentation process</a:t>
            </a:r>
            <a:endParaRPr lang="en-US" sz="2200">
              <a:solidFill>
                <a:schemeClr val="bg1"/>
              </a:solidFill>
              <a:latin typeface="Aleo" pitchFamily="2" charset="0"/>
            </a:endParaRPr>
          </a:p>
        </p:txBody>
      </p:sp>
      <p:sp>
        <p:nvSpPr>
          <p:cNvPr id="9" name="Text 7">
            <a:extLst>
              <a:ext uri="{FF2B5EF4-FFF2-40B4-BE49-F238E27FC236}">
                <a16:creationId xmlns:a16="http://schemas.microsoft.com/office/drawing/2014/main" id="{1214F9B5-459A-7F39-C9B1-03C9D0C846B7}"/>
              </a:ext>
            </a:extLst>
          </p:cNvPr>
          <p:cNvSpPr/>
          <p:nvPr/>
        </p:nvSpPr>
        <p:spPr>
          <a:xfrm>
            <a:off x="215264" y="1207294"/>
            <a:ext cx="8578691" cy="3715607"/>
          </a:xfrm>
          <a:prstGeom prst="rect">
            <a:avLst/>
          </a:prstGeom>
          <a:noFill/>
          <a:ln/>
        </p:spPr>
        <p:txBody>
          <a:bodyPr wrap="square" rtlCol="0" anchor="t"/>
          <a:lstStyle/>
          <a:p>
            <a:pPr>
              <a:spcAft>
                <a:spcPts val="600"/>
              </a:spcAft>
              <a:buClr>
                <a:schemeClr val="accent3">
                  <a:lumMod val="75000"/>
                </a:schemeClr>
              </a:buClr>
              <a:buSzPct val="120000"/>
            </a:pPr>
            <a:r>
              <a:rPr lang="en-US" sz="900" b="1">
                <a:solidFill>
                  <a:srgbClr val="1E293B"/>
                </a:solidFill>
                <a:latin typeface="IBM Plex Sans" panose="020B0503050203000203" pitchFamily="34" charset="0"/>
                <a:ea typeface="Calibri" pitchFamily="34" charset="-122"/>
                <a:cs typeface="Calibri" pitchFamily="34" charset="-120"/>
              </a:rPr>
              <a:t>On an Organizational Level: </a:t>
            </a:r>
          </a:p>
          <a:p>
            <a:pPr marL="228600" indent="-228600">
              <a:spcAft>
                <a:spcPts val="600"/>
              </a:spcAft>
              <a:buClr>
                <a:schemeClr val="accent3">
                  <a:lumMod val="75000"/>
                </a:schemeClr>
              </a:buClr>
              <a:buSzPct val="120000"/>
              <a:buFont typeface="Wingdings" panose="05000000000000000000" pitchFamily="2" charset="2"/>
              <a:buChar char="ü"/>
            </a:pPr>
            <a:r>
              <a:rPr lang="en-US" sz="900">
                <a:solidFill>
                  <a:schemeClr val="accent2"/>
                </a:solidFill>
                <a:latin typeface="IBM Plex Sans" panose="020B0503050203000203" pitchFamily="34" charset="0"/>
              </a:rPr>
              <a:t>Sign up for a new DMAHS listserv to stay informed about HR1 changes – get policy updates, new resources, and answers to common questions as they become available.  Send an email to this address and ask to be added: </a:t>
            </a:r>
            <a:r>
              <a:rPr lang="en-US" sz="900" u="sng">
                <a:solidFill>
                  <a:schemeClr val="accent1"/>
                </a:solidFill>
                <a:highlight>
                  <a:srgbClr val="FFFFFF"/>
                </a:highlight>
                <a:latin typeface="IBM Plex Sans" panose="020B0503050203000203" pitchFamily="34" charset="0"/>
                <a:hlinkClick r:id="rId3">
                  <a:extLst>
                    <a:ext uri="{A12FA001-AC4F-418D-AE19-62706E023703}">
                      <ahyp:hlinkClr xmlns:ahyp="http://schemas.microsoft.com/office/drawing/2018/hyperlinkcolor" val="tx"/>
                    </a:ext>
                  </a:extLst>
                </a:hlinkClick>
              </a:rPr>
              <a:t>MAHS.FederalChanges@dhs.nj.gov</a:t>
            </a:r>
            <a:r>
              <a:rPr lang="en-US" sz="900">
                <a:solidFill>
                  <a:schemeClr val="accent1"/>
                </a:solidFill>
                <a:highlight>
                  <a:srgbClr val="FFFFFF"/>
                </a:highlight>
                <a:latin typeface="IBM Plex Sans" panose="020B0503050203000203" pitchFamily="34" charset="0"/>
              </a:rPr>
              <a:t>.</a:t>
            </a:r>
          </a:p>
          <a:p>
            <a:pPr marL="228600" indent="-228600">
              <a:spcAft>
                <a:spcPts val="600"/>
              </a:spcAft>
              <a:buClr>
                <a:schemeClr val="accent3">
                  <a:lumMod val="75000"/>
                </a:schemeClr>
              </a:buClr>
              <a:buSzPct val="120000"/>
              <a:buFont typeface="Wingdings" panose="05000000000000000000" pitchFamily="2" charset="2"/>
              <a:buChar char="ü"/>
            </a:pPr>
            <a:r>
              <a:rPr lang="en-US" sz="900">
                <a:solidFill>
                  <a:srgbClr val="1E293B"/>
                </a:solidFill>
                <a:highlight>
                  <a:srgbClr val="FFFFFF"/>
                </a:highlight>
                <a:latin typeface="IBM Plex Sans" panose="020B0503050203000203" pitchFamily="34" charset="0"/>
                <a:ea typeface="Calibri" pitchFamily="34" charset="-122"/>
                <a:cs typeface="Calibri" pitchFamily="34" charset="-120"/>
              </a:rPr>
              <a:t>Check out the Camden Coalition’s new webpage: </a:t>
            </a:r>
            <a:r>
              <a:rPr lang="en-US" sz="900">
                <a:solidFill>
                  <a:schemeClr val="accent1"/>
                </a:solidFill>
                <a:latin typeface="IBM Plex Sans" panose="020B0503050203000203" pitchFamily="34" charset="0"/>
                <a:hlinkClick r:id="rId4">
                  <a:extLst>
                    <a:ext uri="{A12FA001-AC4F-418D-AE19-62706E023703}">
                      <ahyp:hlinkClr xmlns:ahyp="http://schemas.microsoft.com/office/drawing/2018/hyperlinkcolor" val="tx"/>
                    </a:ext>
                  </a:extLst>
                </a:hlinkClick>
              </a:rPr>
              <a:t>South Jersey Work Group on HR1 Medicaid Changes &amp; More</a:t>
            </a:r>
            <a:endParaRPr lang="en-US" sz="900">
              <a:solidFill>
                <a:schemeClr val="accent1"/>
              </a:solidFill>
              <a:highlight>
                <a:srgbClr val="FFFFFF"/>
              </a:highlight>
              <a:latin typeface="IBM Plex Sans" panose="020B0503050203000203" pitchFamily="34" charset="0"/>
              <a:ea typeface="Calibri" pitchFamily="34" charset="-122"/>
              <a:cs typeface="Calibri" pitchFamily="34" charset="-120"/>
            </a:endParaRPr>
          </a:p>
          <a:p>
            <a:pPr marL="228600" indent="-228600">
              <a:spcAft>
                <a:spcPts val="600"/>
              </a:spcAft>
              <a:buClr>
                <a:schemeClr val="accent3">
                  <a:lumMod val="75000"/>
                </a:schemeClr>
              </a:buClr>
              <a:buSzPct val="120000"/>
              <a:buFont typeface="Wingdings" panose="05000000000000000000" pitchFamily="2" charset="2"/>
              <a:buChar char="ü"/>
            </a:pPr>
            <a:r>
              <a:rPr lang="en-US" sz="900">
                <a:solidFill>
                  <a:srgbClr val="1E293B"/>
                </a:solidFill>
                <a:latin typeface="IBM Plex Sans" panose="020B0503050203000203" pitchFamily="34" charset="0"/>
                <a:ea typeface="Calibri" pitchFamily="34" charset="-122"/>
                <a:cs typeface="Calibri" pitchFamily="34" charset="-120"/>
              </a:rPr>
              <a:t>Conduct this training for your staff and partner organizations – and report it to the Camden Coalition. </a:t>
            </a:r>
          </a:p>
          <a:p>
            <a:pPr marL="228600" indent="-228600">
              <a:spcAft>
                <a:spcPts val="600"/>
              </a:spcAft>
              <a:buClr>
                <a:schemeClr val="accent3">
                  <a:lumMod val="75000"/>
                </a:schemeClr>
              </a:buClr>
              <a:buSzPct val="120000"/>
              <a:buFont typeface="Wingdings" panose="05000000000000000000" pitchFamily="2" charset="2"/>
              <a:buChar char="ü"/>
            </a:pPr>
            <a:r>
              <a:rPr lang="en-US" sz="900">
                <a:solidFill>
                  <a:srgbClr val="1E293B"/>
                </a:solidFill>
                <a:latin typeface="IBM Plex Sans" panose="020B0503050203000203" pitchFamily="34" charset="0"/>
                <a:ea typeface="Calibri" pitchFamily="34" charset="-122"/>
                <a:cs typeface="Calibri" pitchFamily="34" charset="-120"/>
              </a:rPr>
              <a:t>Advertise to your clients you can help them with this process by posting on social media, hanging signs in your office, etc.</a:t>
            </a:r>
          </a:p>
          <a:p>
            <a:pPr marL="228600" indent="-228600">
              <a:spcAft>
                <a:spcPts val="600"/>
              </a:spcAft>
              <a:buClr>
                <a:schemeClr val="accent3">
                  <a:lumMod val="75000"/>
                </a:schemeClr>
              </a:buClr>
              <a:buSzPct val="120000"/>
              <a:buFont typeface="Wingdings" panose="05000000000000000000" pitchFamily="2" charset="2"/>
              <a:buChar char="ü"/>
            </a:pPr>
            <a:r>
              <a:rPr lang="en-US" sz="900">
                <a:solidFill>
                  <a:srgbClr val="1E293B"/>
                </a:solidFill>
                <a:latin typeface="IBM Plex Sans" panose="020B0503050203000203" pitchFamily="34" charset="0"/>
                <a:ea typeface="Calibri" pitchFamily="34" charset="-122"/>
                <a:cs typeface="Calibri" pitchFamily="34" charset="-120"/>
              </a:rPr>
              <a:t>Pro-actively and discretely identify clients you believe must go through this process by asking them if they received a letter from NJ FamilyCare and/or asking other screening questions. </a:t>
            </a:r>
          </a:p>
          <a:p>
            <a:pPr marL="228600" indent="-228600">
              <a:spcAft>
                <a:spcPts val="600"/>
              </a:spcAft>
              <a:buClr>
                <a:schemeClr val="accent3">
                  <a:lumMod val="75000"/>
                </a:schemeClr>
              </a:buClr>
              <a:buSzPct val="120000"/>
              <a:buFont typeface="Wingdings" panose="05000000000000000000" pitchFamily="2" charset="2"/>
              <a:buChar char="ü"/>
            </a:pPr>
            <a:r>
              <a:rPr lang="en-US" sz="900">
                <a:solidFill>
                  <a:srgbClr val="1E293B"/>
                </a:solidFill>
                <a:latin typeface="IBM Plex Sans" panose="020B0503050203000203" pitchFamily="34" charset="0"/>
                <a:ea typeface="Calibri" pitchFamily="34" charset="-122"/>
                <a:cs typeface="Calibri" pitchFamily="34" charset="-120"/>
              </a:rPr>
              <a:t>Dedicate part of a staff member’s time to assist clients who request help with the process if possible. </a:t>
            </a:r>
          </a:p>
          <a:p>
            <a:pPr>
              <a:spcAft>
                <a:spcPts val="600"/>
              </a:spcAft>
              <a:buClr>
                <a:schemeClr val="accent3">
                  <a:lumMod val="75000"/>
                </a:schemeClr>
              </a:buClr>
              <a:buSzPct val="120000"/>
            </a:pPr>
            <a:r>
              <a:rPr lang="en-US" sz="900" b="1">
                <a:solidFill>
                  <a:srgbClr val="1E293B"/>
                </a:solidFill>
                <a:latin typeface="IBM Plex Sans" panose="020B0503050203000203" pitchFamily="34" charset="0"/>
                <a:ea typeface="Calibri" pitchFamily="34" charset="-122"/>
                <a:cs typeface="Calibri" pitchFamily="34" charset="-120"/>
              </a:rPr>
              <a:t>On an Individual Level: </a:t>
            </a:r>
          </a:p>
          <a:p>
            <a:pPr marL="228600" indent="-228600">
              <a:spcAft>
                <a:spcPts val="600"/>
              </a:spcAft>
              <a:buClr>
                <a:schemeClr val="accent3">
                  <a:lumMod val="75000"/>
                </a:schemeClr>
              </a:buClr>
              <a:buSzPct val="120000"/>
              <a:buFont typeface="Wingdings" panose="05000000000000000000" pitchFamily="2" charset="2"/>
              <a:buChar char="ü"/>
            </a:pPr>
            <a:r>
              <a:rPr lang="en-US" sz="900">
                <a:solidFill>
                  <a:srgbClr val="1E293B"/>
                </a:solidFill>
                <a:latin typeface="IBM Plex Sans" panose="020B0503050203000203" pitchFamily="34" charset="0"/>
                <a:ea typeface="Calibri" pitchFamily="34" charset="-122"/>
                <a:cs typeface="Calibri" pitchFamily="34" charset="-120"/>
              </a:rPr>
              <a:t>Explain the overall process using the instructions in their Initial Letter and guide them to complete their Immigration Status Reporting Form. If they are in person, help them submit their documents by uploading them into the HMS portal / VerifyOS.com or faxing them. </a:t>
            </a:r>
          </a:p>
          <a:p>
            <a:pPr marL="228600" indent="-228600">
              <a:spcAft>
                <a:spcPts val="600"/>
              </a:spcAft>
              <a:buClr>
                <a:schemeClr val="accent3">
                  <a:lumMod val="75000"/>
                </a:schemeClr>
              </a:buClr>
              <a:buSzPct val="120000"/>
              <a:buFont typeface="Wingdings" panose="05000000000000000000" pitchFamily="2" charset="2"/>
              <a:buChar char="ü"/>
            </a:pPr>
            <a:r>
              <a:rPr lang="en-US" sz="900">
                <a:solidFill>
                  <a:srgbClr val="1E293B"/>
                </a:solidFill>
                <a:latin typeface="IBM Plex Sans" panose="020B0503050203000203" pitchFamily="34" charset="0"/>
                <a:ea typeface="Calibri" pitchFamily="34" charset="-122"/>
                <a:cs typeface="Calibri" pitchFamily="34" charset="-120"/>
              </a:rPr>
              <a:t>For more help, direct them to the dedicated state webpage: </a:t>
            </a:r>
            <a:r>
              <a:rPr lang="en-US" sz="900">
                <a:solidFill>
                  <a:schemeClr val="accent1"/>
                </a:solidFill>
                <a:hlinkClick r:id="rId5">
                  <a:extLst>
                    <a:ext uri="{A12FA001-AC4F-418D-AE19-62706E023703}">
                      <ahyp:hlinkClr xmlns:ahyp="http://schemas.microsoft.com/office/drawing/2018/hyperlinkcolor" val="tx"/>
                    </a:ext>
                  </a:extLst>
                </a:hlinkClick>
              </a:rPr>
              <a:t>Federal Changes to Non-citizen Eligibility for NJ FamilyCare / Medicaid | Division of Medical Assistance and Health Services</a:t>
            </a:r>
            <a:r>
              <a:rPr lang="en-US" sz="900"/>
              <a:t> and to </a:t>
            </a:r>
            <a:r>
              <a:rPr lang="en-US" sz="900">
                <a:solidFill>
                  <a:srgbClr val="1E293B"/>
                </a:solidFill>
                <a:latin typeface="IBM Plex Sans" panose="020B0503050203000203" pitchFamily="34" charset="0"/>
                <a:ea typeface="Calibri" pitchFamily="34" charset="-122"/>
                <a:cs typeface="Calibri" pitchFamily="34" charset="-120"/>
              </a:rPr>
              <a:t>other support organizations — especially the Legal Services of NJ dedicated HealthLine: +1 833-576-5776 (TTY: 711).</a:t>
            </a:r>
            <a:endParaRPr lang="en-US" sz="900">
              <a:latin typeface="IBM Plex Sans" panose="020B0503050203000203" pitchFamily="34" charset="0"/>
            </a:endParaRPr>
          </a:p>
          <a:p>
            <a:pPr marL="228600" indent="-228600">
              <a:spcAft>
                <a:spcPts val="600"/>
              </a:spcAft>
              <a:buClr>
                <a:schemeClr val="accent3">
                  <a:lumMod val="75000"/>
                </a:schemeClr>
              </a:buClr>
              <a:buSzPct val="120000"/>
              <a:buFont typeface="Wingdings" panose="05000000000000000000" pitchFamily="2" charset="2"/>
              <a:buChar char="ü"/>
            </a:pPr>
            <a:r>
              <a:rPr lang="en-US" sz="900">
                <a:solidFill>
                  <a:srgbClr val="1E293B"/>
                </a:solidFill>
                <a:latin typeface="IBM Plex Sans" panose="020B0503050203000203" pitchFamily="34" charset="0"/>
                <a:ea typeface="Calibri" pitchFamily="34" charset="-122"/>
                <a:cs typeface="Calibri" pitchFamily="34" charset="-120"/>
              </a:rPr>
              <a:t>For clients who are no longer eligible: </a:t>
            </a:r>
          </a:p>
          <a:p>
            <a:pPr marL="685800" lvl="1" indent="-228600">
              <a:spcAft>
                <a:spcPts val="600"/>
              </a:spcAft>
              <a:buClr>
                <a:schemeClr val="accent3">
                  <a:lumMod val="75000"/>
                </a:schemeClr>
              </a:buClr>
              <a:buSzPct val="120000"/>
              <a:buFont typeface="Wingdings" panose="05000000000000000000" pitchFamily="2" charset="2"/>
              <a:buChar char="ü"/>
            </a:pPr>
            <a:r>
              <a:rPr lang="en-US" sz="900">
                <a:solidFill>
                  <a:srgbClr val="1E293B"/>
                </a:solidFill>
                <a:latin typeface="IBM Plex Sans" panose="020B0503050203000203" pitchFamily="34" charset="0"/>
                <a:ea typeface="Calibri" pitchFamily="34" charset="-122"/>
                <a:cs typeface="Calibri" pitchFamily="34" charset="-120"/>
              </a:rPr>
              <a:t>Encourage them to use their coverage while enrolled – go to the dentist, get medication refills, get their eyes checked and possibly new glasses, etc. </a:t>
            </a:r>
          </a:p>
          <a:p>
            <a:pPr marL="685800" lvl="1" indent="-228600">
              <a:spcAft>
                <a:spcPts val="600"/>
              </a:spcAft>
              <a:buClr>
                <a:schemeClr val="accent3">
                  <a:lumMod val="75000"/>
                </a:schemeClr>
              </a:buClr>
              <a:buSzPct val="120000"/>
              <a:buFont typeface="Wingdings" panose="05000000000000000000" pitchFamily="2" charset="2"/>
              <a:buChar char="ü"/>
            </a:pPr>
            <a:r>
              <a:rPr lang="en-US" sz="900">
                <a:solidFill>
                  <a:srgbClr val="1E293B"/>
                </a:solidFill>
                <a:latin typeface="IBM Plex Sans" panose="020B0503050203000203" pitchFamily="34" charset="0"/>
                <a:ea typeface="Calibri" pitchFamily="34" charset="-122"/>
                <a:cs typeface="Calibri" pitchFamily="34" charset="-120"/>
              </a:rPr>
              <a:t>Connect them to the NJ Marketplace, </a:t>
            </a:r>
            <a:r>
              <a:rPr lang="en-US" sz="900" err="1">
                <a:solidFill>
                  <a:srgbClr val="1E293B"/>
                </a:solidFill>
                <a:latin typeface="IBM Plex Sans" panose="020B0503050203000203" pitchFamily="34" charset="0"/>
                <a:ea typeface="Calibri" pitchFamily="34" charset="-122"/>
                <a:cs typeface="Calibri" pitchFamily="34" charset="-120"/>
              </a:rPr>
              <a:t>GetCovered</a:t>
            </a:r>
            <a:r>
              <a:rPr lang="en-US" sz="900">
                <a:solidFill>
                  <a:srgbClr val="1E293B"/>
                </a:solidFill>
                <a:latin typeface="IBM Plex Sans" panose="020B0503050203000203" pitchFamily="34" charset="0"/>
                <a:ea typeface="Calibri" pitchFamily="34" charset="-122"/>
                <a:cs typeface="Calibri" pitchFamily="34" charset="-120"/>
              </a:rPr>
              <a:t> NJ, and help them determine if they can afford the coverage or refer them to an insurance assistor to do this </a:t>
            </a:r>
            <a:r>
              <a:rPr lang="en-US" sz="900">
                <a:solidFill>
                  <a:schemeClr val="accent1"/>
                </a:solidFill>
                <a:latin typeface="IBM Plex Sans" panose="020B0503050203000203" pitchFamily="34" charset="0"/>
                <a:ea typeface="Calibri" pitchFamily="34" charset="-122"/>
                <a:cs typeface="Calibri" pitchFamily="34" charset="-120"/>
                <a:hlinkClick r:id="rId6">
                  <a:extLst>
                    <a:ext uri="{A12FA001-AC4F-418D-AE19-62706E023703}">
                      <ahyp:hlinkClr xmlns:ahyp="http://schemas.microsoft.com/office/drawing/2018/hyperlinkcolor" val="tx"/>
                    </a:ext>
                  </a:extLst>
                </a:hlinkClick>
              </a:rPr>
              <a:t>at this link</a:t>
            </a:r>
            <a:r>
              <a:rPr lang="en-US" sz="900">
                <a:solidFill>
                  <a:srgbClr val="1E293B"/>
                </a:solidFill>
                <a:latin typeface="IBM Plex Sans" panose="020B0503050203000203" pitchFamily="34" charset="0"/>
                <a:ea typeface="Calibri" pitchFamily="34" charset="-122"/>
                <a:cs typeface="Calibri" pitchFamily="34" charset="-120"/>
              </a:rPr>
              <a:t>. </a:t>
            </a:r>
          </a:p>
          <a:p>
            <a:pPr marL="685800" lvl="1" indent="-228600">
              <a:spcAft>
                <a:spcPts val="600"/>
              </a:spcAft>
              <a:buClr>
                <a:schemeClr val="accent3">
                  <a:lumMod val="75000"/>
                </a:schemeClr>
              </a:buClr>
              <a:buSzPct val="120000"/>
              <a:buFont typeface="Wingdings" panose="05000000000000000000" pitchFamily="2" charset="2"/>
              <a:buChar char="ü"/>
            </a:pPr>
            <a:r>
              <a:rPr lang="en-US" sz="900">
                <a:solidFill>
                  <a:srgbClr val="1E293B"/>
                </a:solidFill>
                <a:latin typeface="IBM Plex Sans" panose="020B0503050203000203" pitchFamily="34" charset="0"/>
                <a:ea typeface="Calibri" pitchFamily="34" charset="-122"/>
                <a:cs typeface="Calibri" pitchFamily="34" charset="-120"/>
              </a:rPr>
              <a:t>Connect them to free and low-cost health care services via the </a:t>
            </a:r>
            <a:r>
              <a:rPr lang="en-US" sz="900">
                <a:solidFill>
                  <a:schemeClr val="accent1"/>
                </a:solidFill>
                <a:latin typeface="IBM Plex Sans" panose="020B0503050203000203" pitchFamily="34" charset="0"/>
                <a:ea typeface="Calibri" pitchFamily="34" charset="-122"/>
                <a:cs typeface="Calibri" pitchFamily="34" charset="-120"/>
                <a:hlinkClick r:id="rId7">
                  <a:extLst>
                    <a:ext uri="{A12FA001-AC4F-418D-AE19-62706E023703}">
                      <ahyp:hlinkClr xmlns:ahyp="http://schemas.microsoft.com/office/drawing/2018/hyperlinkcolor" val="tx"/>
                    </a:ext>
                  </a:extLst>
                </a:hlinkClick>
              </a:rPr>
              <a:t>online directory called My Resource Pal</a:t>
            </a:r>
            <a:r>
              <a:rPr lang="en-US" sz="900">
                <a:solidFill>
                  <a:srgbClr val="1E293B"/>
                </a:solidFill>
                <a:latin typeface="IBM Plex Sans" panose="020B0503050203000203" pitchFamily="34" charset="0"/>
                <a:ea typeface="Calibri" pitchFamily="34" charset="-122"/>
                <a:cs typeface="Calibri" pitchFamily="34" charset="-120"/>
              </a:rPr>
              <a:t>. </a:t>
            </a:r>
            <a:endParaRPr lang="en-US" sz="900">
              <a:latin typeface="IBM Plex Sans" panose="020B0503050203000203" pitchFamily="34" charset="0"/>
            </a:endParaRPr>
          </a:p>
        </p:txBody>
      </p:sp>
    </p:spTree>
    <p:extLst>
      <p:ext uri="{BB962C8B-B14F-4D97-AF65-F5344CB8AC3E}">
        <p14:creationId xmlns:p14="http://schemas.microsoft.com/office/powerpoint/2010/main" val="358655378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21">
    <p:bg>
      <p:bgPr>
        <a:solidFill>
          <a:schemeClr val="tx1"/>
        </a:solidFill>
        <a:effectLst/>
      </p:bgPr>
    </p:bg>
    <p:spTree>
      <p:nvGrpSpPr>
        <p:cNvPr id="1" name=""/>
        <p:cNvGrpSpPr/>
        <p:nvPr/>
      </p:nvGrpSpPr>
      <p:grpSpPr>
        <a:xfrm>
          <a:off x="0" y="0"/>
          <a:ext cx="0" cy="0"/>
          <a:chOff x="0" y="0"/>
          <a:chExt cx="0" cy="0"/>
        </a:xfrm>
      </p:grpSpPr>
      <p:sp>
        <p:nvSpPr>
          <p:cNvPr id="3" name="Text 1"/>
          <p:cNvSpPr/>
          <p:nvPr/>
        </p:nvSpPr>
        <p:spPr>
          <a:xfrm>
            <a:off x="640080" y="1188720"/>
            <a:ext cx="7315200" cy="411480"/>
          </a:xfrm>
          <a:prstGeom prst="rect">
            <a:avLst/>
          </a:prstGeom>
          <a:noFill/>
          <a:ln/>
        </p:spPr>
        <p:txBody>
          <a:bodyPr wrap="square" rtlCol="0" anchor="ctr"/>
          <a:lstStyle/>
          <a:p>
            <a:pPr marL="0" indent="0">
              <a:buNone/>
            </a:pPr>
            <a:r>
              <a:rPr lang="en-US" sz="1600" b="1" kern="0" spc="400">
                <a:solidFill>
                  <a:srgbClr val="E8A020"/>
                </a:solidFill>
                <a:latin typeface="IBM Plex Sans" panose="020B0503050203000203" pitchFamily="34" charset="0"/>
                <a:ea typeface="Calibri" pitchFamily="34" charset="-122"/>
                <a:cs typeface="Calibri" pitchFamily="34" charset="-120"/>
              </a:rPr>
              <a:t>SECTION 5</a:t>
            </a:r>
            <a:endParaRPr lang="en-US" sz="1600">
              <a:latin typeface="IBM Plex Sans" panose="020B0503050203000203" pitchFamily="34" charset="0"/>
            </a:endParaRPr>
          </a:p>
        </p:txBody>
      </p:sp>
      <p:sp>
        <p:nvSpPr>
          <p:cNvPr id="4" name="Text 2"/>
          <p:cNvSpPr/>
          <p:nvPr/>
        </p:nvSpPr>
        <p:spPr>
          <a:xfrm>
            <a:off x="640080" y="1600200"/>
            <a:ext cx="7589520" cy="1188720"/>
          </a:xfrm>
          <a:prstGeom prst="rect">
            <a:avLst/>
          </a:prstGeom>
          <a:noFill/>
          <a:ln/>
        </p:spPr>
        <p:txBody>
          <a:bodyPr wrap="square" rtlCol="0" anchor="ctr"/>
          <a:lstStyle/>
          <a:p>
            <a:pPr marL="0" indent="0">
              <a:buNone/>
            </a:pPr>
            <a:r>
              <a:rPr lang="en-US" sz="5000" b="1">
                <a:solidFill>
                  <a:srgbClr val="FFFFFF"/>
                </a:solidFill>
                <a:latin typeface="Aleo" pitchFamily="2" charset="0"/>
                <a:ea typeface="Calibri" pitchFamily="34" charset="-122"/>
                <a:cs typeface="Calibri" pitchFamily="34" charset="-120"/>
              </a:rPr>
              <a:t>Privacy &amp; safety</a:t>
            </a:r>
            <a:endParaRPr lang="en-US" sz="5000">
              <a:latin typeface="Aleo" pitchFamily="2" charset="0"/>
            </a:endParaRPr>
          </a:p>
        </p:txBody>
      </p:sp>
      <p:sp>
        <p:nvSpPr>
          <p:cNvPr id="5" name="Text 3"/>
          <p:cNvSpPr/>
          <p:nvPr/>
        </p:nvSpPr>
        <p:spPr>
          <a:xfrm>
            <a:off x="640080" y="2834640"/>
            <a:ext cx="7315200" cy="548640"/>
          </a:xfrm>
          <a:prstGeom prst="rect">
            <a:avLst/>
          </a:prstGeom>
          <a:noFill/>
          <a:ln/>
        </p:spPr>
        <p:txBody>
          <a:bodyPr wrap="square" lIns="91440" tIns="45720" rIns="91440" bIns="45720" rtlCol="0" anchor="ctr"/>
          <a:lstStyle/>
          <a:p>
            <a:r>
              <a:rPr lang="en-US" sz="2000" i="1">
                <a:solidFill>
                  <a:srgbClr val="A8C4E0"/>
                </a:solidFill>
                <a:latin typeface="IBM Plex Sans"/>
                <a:ea typeface="Calibri"/>
                <a:cs typeface="Calibri"/>
              </a:rPr>
              <a:t>What immigrants need to know about their personal information</a:t>
            </a:r>
            <a:endParaRPr lang="en-US" sz="2000">
              <a:latin typeface="IBM Plex Sans" panose="020B0503050203000203" pitchFamily="34" charset="0"/>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AE0F1C-C9B2-EE39-DCEF-21482AC501DE}"/>
            </a:ext>
          </a:extLst>
        </p:cNvPr>
        <p:cNvGrpSpPr/>
        <p:nvPr/>
      </p:nvGrpSpPr>
      <p:grpSpPr>
        <a:xfrm>
          <a:off x="0" y="0"/>
          <a:ext cx="0" cy="0"/>
          <a:chOff x="0" y="0"/>
          <a:chExt cx="0" cy="0"/>
        </a:xfrm>
      </p:grpSpPr>
      <p:sp>
        <p:nvSpPr>
          <p:cNvPr id="16" name="Text 14">
            <a:extLst>
              <a:ext uri="{FF2B5EF4-FFF2-40B4-BE49-F238E27FC236}">
                <a16:creationId xmlns:a16="http://schemas.microsoft.com/office/drawing/2014/main" id="{CDDEDE76-30DB-FF4F-C069-5E31F097F954}"/>
              </a:ext>
            </a:extLst>
          </p:cNvPr>
          <p:cNvSpPr/>
          <p:nvPr/>
        </p:nvSpPr>
        <p:spPr>
          <a:xfrm>
            <a:off x="78058" y="4803038"/>
            <a:ext cx="8229600" cy="274320"/>
          </a:xfrm>
          <a:prstGeom prst="rect">
            <a:avLst/>
          </a:prstGeom>
          <a:noFill/>
          <a:ln/>
        </p:spPr>
        <p:txBody>
          <a:bodyPr wrap="square" rtlCol="0" anchor="ctr"/>
          <a:lstStyle/>
          <a:p>
            <a:pPr marL="0" indent="0">
              <a:buNone/>
            </a:pPr>
            <a:r>
              <a:rPr lang="en-US" sz="950" i="1">
                <a:solidFill>
                  <a:srgbClr val="64748B"/>
                </a:solidFill>
                <a:latin typeface="Calibri" pitchFamily="34" charset="0"/>
                <a:ea typeface="Calibri" pitchFamily="34" charset="-122"/>
                <a:cs typeface="Calibri" pitchFamily="34" charset="-120"/>
              </a:rPr>
              <a:t>Source: Philadelphia Community Legal Services; Protecting Immigrant Families coalition (pifcoalition.org)</a:t>
            </a:r>
            <a:endParaRPr lang="en-US" sz="950"/>
          </a:p>
        </p:txBody>
      </p:sp>
      <p:sp>
        <p:nvSpPr>
          <p:cNvPr id="17" name="Title 16">
            <a:extLst>
              <a:ext uri="{FF2B5EF4-FFF2-40B4-BE49-F238E27FC236}">
                <a16:creationId xmlns:a16="http://schemas.microsoft.com/office/drawing/2014/main" id="{09FD6657-303D-4EC8-D1D5-A82DEAD81EC5}"/>
              </a:ext>
            </a:extLst>
          </p:cNvPr>
          <p:cNvSpPr>
            <a:spLocks noGrp="1"/>
          </p:cNvSpPr>
          <p:nvPr>
            <p:ph type="title"/>
          </p:nvPr>
        </p:nvSpPr>
        <p:spPr/>
        <p:txBody>
          <a:bodyPr/>
          <a:lstStyle/>
          <a:p>
            <a:r>
              <a:rPr lang="en-US"/>
              <a:t>Privacy concerns</a:t>
            </a:r>
          </a:p>
        </p:txBody>
      </p:sp>
      <p:grpSp>
        <p:nvGrpSpPr>
          <p:cNvPr id="45" name="Group 44">
            <a:extLst>
              <a:ext uri="{FF2B5EF4-FFF2-40B4-BE49-F238E27FC236}">
                <a16:creationId xmlns:a16="http://schemas.microsoft.com/office/drawing/2014/main" id="{7B54BA52-CF53-E150-B82A-D00BF8545A16}"/>
              </a:ext>
            </a:extLst>
          </p:cNvPr>
          <p:cNvGrpSpPr/>
          <p:nvPr/>
        </p:nvGrpSpPr>
        <p:grpSpPr>
          <a:xfrm>
            <a:off x="3363949" y="1537559"/>
            <a:ext cx="2416101" cy="2416101"/>
            <a:chOff x="3363950" y="1045979"/>
            <a:chExt cx="2416101" cy="2416101"/>
          </a:xfrm>
        </p:grpSpPr>
        <p:sp>
          <p:nvSpPr>
            <p:cNvPr id="20" name="Oval 19">
              <a:extLst>
                <a:ext uri="{FF2B5EF4-FFF2-40B4-BE49-F238E27FC236}">
                  <a16:creationId xmlns:a16="http://schemas.microsoft.com/office/drawing/2014/main" id="{CA72EEBE-84BB-46CF-91EA-2AAB47CDEBA1}"/>
                </a:ext>
              </a:extLst>
            </p:cNvPr>
            <p:cNvSpPr/>
            <p:nvPr/>
          </p:nvSpPr>
          <p:spPr>
            <a:xfrm>
              <a:off x="3895492" y="1577522"/>
              <a:ext cx="1353015" cy="1353015"/>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4" name="Group 33">
              <a:extLst>
                <a:ext uri="{FF2B5EF4-FFF2-40B4-BE49-F238E27FC236}">
                  <a16:creationId xmlns:a16="http://schemas.microsoft.com/office/drawing/2014/main" id="{722E82C6-7295-6CD7-9F0C-4DDA2B14CC7E}"/>
                </a:ext>
              </a:extLst>
            </p:cNvPr>
            <p:cNvGrpSpPr/>
            <p:nvPr/>
          </p:nvGrpSpPr>
          <p:grpSpPr>
            <a:xfrm>
              <a:off x="3895491" y="1762449"/>
              <a:ext cx="1353017" cy="983161"/>
              <a:chOff x="3895490" y="2085277"/>
              <a:chExt cx="1353017" cy="983161"/>
            </a:xfrm>
          </p:grpSpPr>
          <p:sp>
            <p:nvSpPr>
              <p:cNvPr id="22" name="TextBox 21">
                <a:extLst>
                  <a:ext uri="{FF2B5EF4-FFF2-40B4-BE49-F238E27FC236}">
                    <a16:creationId xmlns:a16="http://schemas.microsoft.com/office/drawing/2014/main" id="{B8B4E465-48DC-0502-254B-12177E1BF23A}"/>
                  </a:ext>
                </a:extLst>
              </p:cNvPr>
              <p:cNvSpPr txBox="1"/>
              <p:nvPr/>
            </p:nvSpPr>
            <p:spPr>
              <a:xfrm>
                <a:off x="3895492" y="2085277"/>
                <a:ext cx="1353015" cy="446276"/>
              </a:xfrm>
              <a:prstGeom prst="rect">
                <a:avLst/>
              </a:prstGeom>
              <a:noFill/>
            </p:spPr>
            <p:txBody>
              <a:bodyPr wrap="square">
                <a:spAutoFit/>
              </a:bodyPr>
              <a:lstStyle/>
              <a:p>
                <a:pPr algn="ctr"/>
                <a:r>
                  <a:rPr lang="en-US" sz="2300" b="1">
                    <a:solidFill>
                      <a:schemeClr val="bg1"/>
                    </a:solidFill>
                    <a:latin typeface="IBM Plex Sans" panose="020B0503050203000203" pitchFamily="34" charset="0"/>
                    <a:ea typeface="Calibri" pitchFamily="34" charset="-122"/>
                    <a:cs typeface="Calibri" pitchFamily="34" charset="-120"/>
                  </a:rPr>
                  <a:t>What</a:t>
                </a:r>
              </a:p>
            </p:txBody>
          </p:sp>
          <p:sp>
            <p:nvSpPr>
              <p:cNvPr id="23" name="TextBox 22">
                <a:extLst>
                  <a:ext uri="{FF2B5EF4-FFF2-40B4-BE49-F238E27FC236}">
                    <a16:creationId xmlns:a16="http://schemas.microsoft.com/office/drawing/2014/main" id="{EE01B140-D47B-C30A-70E9-BECA16E8CE2E}"/>
                  </a:ext>
                </a:extLst>
              </p:cNvPr>
              <p:cNvSpPr txBox="1"/>
              <p:nvPr/>
            </p:nvSpPr>
            <p:spPr>
              <a:xfrm>
                <a:off x="3895491" y="2360358"/>
                <a:ext cx="1353015" cy="446276"/>
              </a:xfrm>
              <a:prstGeom prst="rect">
                <a:avLst/>
              </a:prstGeom>
              <a:noFill/>
            </p:spPr>
            <p:txBody>
              <a:bodyPr wrap="square">
                <a:spAutoFit/>
              </a:bodyPr>
              <a:lstStyle/>
              <a:p>
                <a:pPr algn="ctr"/>
                <a:r>
                  <a:rPr lang="en-US" sz="2300" b="1">
                    <a:solidFill>
                      <a:schemeClr val="bg1"/>
                    </a:solidFill>
                    <a:latin typeface="IBM Plex Sans" panose="020B0503050203000203" pitchFamily="34" charset="0"/>
                    <a:ea typeface="Calibri" pitchFamily="34" charset="-122"/>
                    <a:cs typeface="Calibri" pitchFamily="34" charset="-120"/>
                  </a:rPr>
                  <a:t>we</a:t>
                </a:r>
              </a:p>
            </p:txBody>
          </p:sp>
          <p:sp>
            <p:nvSpPr>
              <p:cNvPr id="24" name="TextBox 23">
                <a:extLst>
                  <a:ext uri="{FF2B5EF4-FFF2-40B4-BE49-F238E27FC236}">
                    <a16:creationId xmlns:a16="http://schemas.microsoft.com/office/drawing/2014/main" id="{C1F835B5-2104-3CB9-4BEA-18B7ACFC3E5D}"/>
                  </a:ext>
                </a:extLst>
              </p:cNvPr>
              <p:cNvSpPr txBox="1"/>
              <p:nvPr/>
            </p:nvSpPr>
            <p:spPr>
              <a:xfrm>
                <a:off x="3895490" y="2622162"/>
                <a:ext cx="1353015" cy="446276"/>
              </a:xfrm>
              <a:prstGeom prst="rect">
                <a:avLst/>
              </a:prstGeom>
              <a:noFill/>
            </p:spPr>
            <p:txBody>
              <a:bodyPr wrap="square">
                <a:spAutoFit/>
              </a:bodyPr>
              <a:lstStyle/>
              <a:p>
                <a:pPr algn="ctr"/>
                <a:r>
                  <a:rPr lang="en-US" sz="2300" b="1">
                    <a:solidFill>
                      <a:schemeClr val="bg1"/>
                    </a:solidFill>
                    <a:latin typeface="IBM Plex Sans" panose="020B0503050203000203" pitchFamily="34" charset="0"/>
                    <a:ea typeface="Calibri" pitchFamily="34" charset="-122"/>
                    <a:cs typeface="Calibri" pitchFamily="34" charset="-120"/>
                  </a:rPr>
                  <a:t>know</a:t>
                </a:r>
              </a:p>
            </p:txBody>
          </p:sp>
        </p:grpSp>
        <p:sp>
          <p:nvSpPr>
            <p:cNvPr id="25" name="Oval 24">
              <a:extLst>
                <a:ext uri="{FF2B5EF4-FFF2-40B4-BE49-F238E27FC236}">
                  <a16:creationId xmlns:a16="http://schemas.microsoft.com/office/drawing/2014/main" id="{C1E468EF-C0E2-8E4C-32FC-44577FFDD193}"/>
                </a:ext>
              </a:extLst>
            </p:cNvPr>
            <p:cNvSpPr/>
            <p:nvPr/>
          </p:nvSpPr>
          <p:spPr>
            <a:xfrm>
              <a:off x="3363950" y="1045979"/>
              <a:ext cx="2416101" cy="2416101"/>
            </a:xfrm>
            <a:prstGeom prst="ellipse">
              <a:avLst/>
            </a:prstGeom>
            <a:noFill/>
            <a:ln>
              <a:solidFill>
                <a:schemeClr val="tx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Oval 25">
              <a:extLst>
                <a:ext uri="{FF2B5EF4-FFF2-40B4-BE49-F238E27FC236}">
                  <a16:creationId xmlns:a16="http://schemas.microsoft.com/office/drawing/2014/main" id="{96FE14B7-FF12-9C38-2640-C8D4BFDB8076}"/>
                </a:ext>
              </a:extLst>
            </p:cNvPr>
            <p:cNvSpPr/>
            <p:nvPr/>
          </p:nvSpPr>
          <p:spPr>
            <a:xfrm>
              <a:off x="3410413" y="1187460"/>
              <a:ext cx="485080" cy="485080"/>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Oval 26">
              <a:extLst>
                <a:ext uri="{FF2B5EF4-FFF2-40B4-BE49-F238E27FC236}">
                  <a16:creationId xmlns:a16="http://schemas.microsoft.com/office/drawing/2014/main" id="{98E40DB2-CB80-8202-6933-5546ED28A194}"/>
                </a:ext>
              </a:extLst>
            </p:cNvPr>
            <p:cNvSpPr/>
            <p:nvPr/>
          </p:nvSpPr>
          <p:spPr>
            <a:xfrm>
              <a:off x="5214123" y="1184923"/>
              <a:ext cx="485080" cy="485080"/>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Oval 29">
              <a:extLst>
                <a:ext uri="{FF2B5EF4-FFF2-40B4-BE49-F238E27FC236}">
                  <a16:creationId xmlns:a16="http://schemas.microsoft.com/office/drawing/2014/main" id="{5AC67E3F-E89F-B8F9-5907-3FD8511E668A}"/>
                </a:ext>
              </a:extLst>
            </p:cNvPr>
            <p:cNvSpPr/>
            <p:nvPr/>
          </p:nvSpPr>
          <p:spPr>
            <a:xfrm>
              <a:off x="3410413" y="2832938"/>
              <a:ext cx="485080" cy="485080"/>
            </a:xfrm>
            <a:prstGeom prst="ellipse">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Oval 30">
              <a:extLst>
                <a:ext uri="{FF2B5EF4-FFF2-40B4-BE49-F238E27FC236}">
                  <a16:creationId xmlns:a16="http://schemas.microsoft.com/office/drawing/2014/main" id="{B92E122C-A7BF-455E-1EC1-634AEBDE4FBA}"/>
                </a:ext>
              </a:extLst>
            </p:cNvPr>
            <p:cNvSpPr/>
            <p:nvPr/>
          </p:nvSpPr>
          <p:spPr>
            <a:xfrm>
              <a:off x="5214123" y="2830401"/>
              <a:ext cx="485080" cy="48508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6" name="TextBox 35">
            <a:extLst>
              <a:ext uri="{FF2B5EF4-FFF2-40B4-BE49-F238E27FC236}">
                <a16:creationId xmlns:a16="http://schemas.microsoft.com/office/drawing/2014/main" id="{2F1A12DB-7596-92BB-426A-8A96877B1F1E}"/>
              </a:ext>
            </a:extLst>
          </p:cNvPr>
          <p:cNvSpPr txBox="1"/>
          <p:nvPr/>
        </p:nvSpPr>
        <p:spPr>
          <a:xfrm>
            <a:off x="304799" y="998150"/>
            <a:ext cx="2899316" cy="1200329"/>
          </a:xfrm>
          <a:prstGeom prst="rect">
            <a:avLst/>
          </a:prstGeom>
          <a:noFill/>
        </p:spPr>
        <p:txBody>
          <a:bodyPr wrap="square">
            <a:spAutoFit/>
          </a:bodyPr>
          <a:lstStyle/>
          <a:p>
            <a:pPr marL="0" indent="0">
              <a:buNone/>
            </a:pPr>
            <a:r>
              <a:rPr lang="en-US" sz="1200">
                <a:solidFill>
                  <a:srgbClr val="1E293B"/>
                </a:solidFill>
                <a:latin typeface="IBM Plex Sans" panose="020B0503050203000203" pitchFamily="34" charset="0"/>
                <a:ea typeface="Calibri" pitchFamily="34" charset="-122"/>
                <a:cs typeface="Calibri" pitchFamily="34" charset="-120"/>
              </a:rPr>
              <a:t>Federal agencies (USDA, HHS) have made efforts to share public benefit data with the Department of Homeland Security (DHS/immigration). Efforts to stop this are ongoing in courts — but not fully resolved.</a:t>
            </a:r>
            <a:endParaRPr lang="en-US" sz="1200">
              <a:latin typeface="IBM Plex Sans" panose="020B0503050203000203" pitchFamily="34" charset="0"/>
            </a:endParaRPr>
          </a:p>
        </p:txBody>
      </p:sp>
      <p:sp>
        <p:nvSpPr>
          <p:cNvPr id="38" name="TextBox 37">
            <a:extLst>
              <a:ext uri="{FF2B5EF4-FFF2-40B4-BE49-F238E27FC236}">
                <a16:creationId xmlns:a16="http://schemas.microsoft.com/office/drawing/2014/main" id="{B59552DB-6AAD-DF6C-16BE-73E4B35F5812}"/>
              </a:ext>
            </a:extLst>
          </p:cNvPr>
          <p:cNvSpPr txBox="1"/>
          <p:nvPr/>
        </p:nvSpPr>
        <p:spPr>
          <a:xfrm>
            <a:off x="304799" y="666765"/>
            <a:ext cx="3590690" cy="338554"/>
          </a:xfrm>
          <a:prstGeom prst="rect">
            <a:avLst/>
          </a:prstGeom>
          <a:noFill/>
        </p:spPr>
        <p:txBody>
          <a:bodyPr wrap="square">
            <a:spAutoFit/>
          </a:bodyPr>
          <a:lstStyle/>
          <a:p>
            <a:pPr marL="0" indent="0">
              <a:buNone/>
            </a:pPr>
            <a:r>
              <a:rPr lang="en-US" sz="1600" b="1">
                <a:solidFill>
                  <a:schemeClr val="bg2"/>
                </a:solidFill>
                <a:latin typeface="IBM Plex Sans" panose="020B0503050203000203" pitchFamily="34" charset="0"/>
                <a:ea typeface="Calibri" pitchFamily="34" charset="-122"/>
                <a:cs typeface="Calibri" pitchFamily="34" charset="-120"/>
              </a:rPr>
              <a:t>Data sharing is happening</a:t>
            </a:r>
            <a:endParaRPr lang="en-US" sz="1600">
              <a:solidFill>
                <a:schemeClr val="bg2"/>
              </a:solidFill>
              <a:latin typeface="IBM Plex Sans" panose="020B0503050203000203" pitchFamily="34" charset="0"/>
            </a:endParaRPr>
          </a:p>
        </p:txBody>
      </p:sp>
      <p:sp>
        <p:nvSpPr>
          <p:cNvPr id="39" name="TextBox 38">
            <a:extLst>
              <a:ext uri="{FF2B5EF4-FFF2-40B4-BE49-F238E27FC236}">
                <a16:creationId xmlns:a16="http://schemas.microsoft.com/office/drawing/2014/main" id="{06533760-9F4B-2626-8956-BA9E89DC0D28}"/>
              </a:ext>
            </a:extLst>
          </p:cNvPr>
          <p:cNvSpPr txBox="1"/>
          <p:nvPr/>
        </p:nvSpPr>
        <p:spPr>
          <a:xfrm>
            <a:off x="304801" y="3354188"/>
            <a:ext cx="2899316" cy="1200329"/>
          </a:xfrm>
          <a:prstGeom prst="rect">
            <a:avLst/>
          </a:prstGeom>
          <a:noFill/>
        </p:spPr>
        <p:txBody>
          <a:bodyPr wrap="square">
            <a:spAutoFit/>
          </a:bodyPr>
          <a:lstStyle/>
          <a:p>
            <a:pPr marL="0" indent="0">
              <a:buNone/>
            </a:pPr>
            <a:r>
              <a:rPr lang="en-US" sz="1200">
                <a:solidFill>
                  <a:srgbClr val="1E293B"/>
                </a:solidFill>
                <a:latin typeface="IBM Plex Sans" panose="020B0503050203000203" pitchFamily="34" charset="0"/>
                <a:ea typeface="Calibri" pitchFamily="34" charset="-122"/>
                <a:cs typeface="Calibri" pitchFamily="34" charset="-120"/>
              </a:rPr>
              <a:t>Withdrawing now does NOT remove your information from records the government already has. If DHS already has your address through immigration filings, applying for benefits does not create additional new risk.</a:t>
            </a:r>
          </a:p>
        </p:txBody>
      </p:sp>
      <p:sp>
        <p:nvSpPr>
          <p:cNvPr id="40" name="TextBox 39">
            <a:extLst>
              <a:ext uri="{FF2B5EF4-FFF2-40B4-BE49-F238E27FC236}">
                <a16:creationId xmlns:a16="http://schemas.microsoft.com/office/drawing/2014/main" id="{E7FBEB5E-7CF9-991E-96A1-EB9D29E96AEE}"/>
              </a:ext>
            </a:extLst>
          </p:cNvPr>
          <p:cNvSpPr txBox="1"/>
          <p:nvPr/>
        </p:nvSpPr>
        <p:spPr>
          <a:xfrm>
            <a:off x="304799" y="2824704"/>
            <a:ext cx="2824976" cy="584775"/>
          </a:xfrm>
          <a:prstGeom prst="rect">
            <a:avLst/>
          </a:prstGeom>
          <a:noFill/>
        </p:spPr>
        <p:txBody>
          <a:bodyPr wrap="square">
            <a:spAutoFit/>
          </a:bodyPr>
          <a:lstStyle/>
          <a:p>
            <a:pPr marL="0" indent="0">
              <a:buNone/>
            </a:pPr>
            <a:r>
              <a:rPr lang="en-US" sz="1600" b="1">
                <a:solidFill>
                  <a:schemeClr val="accent3"/>
                </a:solidFill>
                <a:latin typeface="IBM Plex Sans" panose="020B0503050203000203" pitchFamily="34" charset="0"/>
                <a:ea typeface="Calibri" pitchFamily="34" charset="-122"/>
                <a:cs typeface="Calibri" pitchFamily="34" charset="-120"/>
              </a:rPr>
              <a:t>Should someone withdraw from benefits?</a:t>
            </a:r>
          </a:p>
        </p:txBody>
      </p:sp>
      <p:sp>
        <p:nvSpPr>
          <p:cNvPr id="41" name="TextBox 40">
            <a:extLst>
              <a:ext uri="{FF2B5EF4-FFF2-40B4-BE49-F238E27FC236}">
                <a16:creationId xmlns:a16="http://schemas.microsoft.com/office/drawing/2014/main" id="{AEAD0070-2288-1A16-9D2F-60343D7D8E2A}"/>
              </a:ext>
            </a:extLst>
          </p:cNvPr>
          <p:cNvSpPr txBox="1"/>
          <p:nvPr/>
        </p:nvSpPr>
        <p:spPr>
          <a:xfrm>
            <a:off x="6014220" y="1247265"/>
            <a:ext cx="3010832" cy="1384995"/>
          </a:xfrm>
          <a:prstGeom prst="rect">
            <a:avLst/>
          </a:prstGeom>
          <a:noFill/>
        </p:spPr>
        <p:txBody>
          <a:bodyPr wrap="square">
            <a:spAutoFit/>
          </a:bodyPr>
          <a:lstStyle/>
          <a:p>
            <a:pPr marL="0" indent="0">
              <a:buNone/>
            </a:pPr>
            <a:r>
              <a:rPr lang="en-US" sz="1200">
                <a:solidFill>
                  <a:srgbClr val="1E293B"/>
                </a:solidFill>
                <a:latin typeface="IBM Plex Sans" panose="020B0503050203000203" pitchFamily="34" charset="0"/>
                <a:ea typeface="Calibri" pitchFamily="34" charset="-122"/>
                <a:cs typeface="Calibri" pitchFamily="34" charset="-120"/>
              </a:rPr>
              <a:t>When applying for benefits for children, you are NOT required to provide immigration status or Social Security numbers for household members who are NOT applying. An undocumented parent can apply for her U.S. citizen child without disclosing her own status.</a:t>
            </a:r>
          </a:p>
        </p:txBody>
      </p:sp>
      <p:sp>
        <p:nvSpPr>
          <p:cNvPr id="42" name="TextBox 41">
            <a:extLst>
              <a:ext uri="{FF2B5EF4-FFF2-40B4-BE49-F238E27FC236}">
                <a16:creationId xmlns:a16="http://schemas.microsoft.com/office/drawing/2014/main" id="{A2DE6DDA-35C9-09E4-187E-C0CE8329679C}"/>
              </a:ext>
            </a:extLst>
          </p:cNvPr>
          <p:cNvSpPr txBox="1"/>
          <p:nvPr/>
        </p:nvSpPr>
        <p:spPr>
          <a:xfrm>
            <a:off x="6014222" y="664228"/>
            <a:ext cx="2824975" cy="584775"/>
          </a:xfrm>
          <a:prstGeom prst="rect">
            <a:avLst/>
          </a:prstGeom>
          <a:noFill/>
        </p:spPr>
        <p:txBody>
          <a:bodyPr wrap="square">
            <a:spAutoFit/>
          </a:bodyPr>
          <a:lstStyle/>
          <a:p>
            <a:pPr marL="0" indent="0">
              <a:buNone/>
            </a:pPr>
            <a:r>
              <a:rPr lang="en-US" sz="1600" b="1">
                <a:solidFill>
                  <a:schemeClr val="accent1"/>
                </a:solidFill>
                <a:latin typeface="IBM Plex Sans" panose="020B0503050203000203" pitchFamily="34" charset="0"/>
                <a:ea typeface="Calibri" pitchFamily="34" charset="-122"/>
                <a:cs typeface="Calibri" pitchFamily="34" charset="-120"/>
              </a:rPr>
              <a:t>Protecting others in your household</a:t>
            </a:r>
            <a:endParaRPr lang="en-US" sz="1600">
              <a:solidFill>
                <a:schemeClr val="accent1"/>
              </a:solidFill>
              <a:latin typeface="IBM Plex Sans" panose="020B0503050203000203" pitchFamily="34" charset="0"/>
            </a:endParaRPr>
          </a:p>
        </p:txBody>
      </p:sp>
      <p:sp>
        <p:nvSpPr>
          <p:cNvPr id="43" name="TextBox 42">
            <a:extLst>
              <a:ext uri="{FF2B5EF4-FFF2-40B4-BE49-F238E27FC236}">
                <a16:creationId xmlns:a16="http://schemas.microsoft.com/office/drawing/2014/main" id="{F7FE7F96-D272-567C-3078-F8F0960E70FC}"/>
              </a:ext>
            </a:extLst>
          </p:cNvPr>
          <p:cNvSpPr txBox="1"/>
          <p:nvPr/>
        </p:nvSpPr>
        <p:spPr>
          <a:xfrm>
            <a:off x="6014222" y="3408397"/>
            <a:ext cx="2824976" cy="1384995"/>
          </a:xfrm>
          <a:prstGeom prst="rect">
            <a:avLst/>
          </a:prstGeom>
          <a:noFill/>
        </p:spPr>
        <p:txBody>
          <a:bodyPr wrap="square">
            <a:spAutoFit/>
          </a:bodyPr>
          <a:lstStyle/>
          <a:p>
            <a:pPr marL="0" indent="0">
              <a:buNone/>
            </a:pPr>
            <a:r>
              <a:rPr lang="en-US" sz="1200">
                <a:solidFill>
                  <a:srgbClr val="1E293B"/>
                </a:solidFill>
                <a:latin typeface="IBM Plex Sans" panose="020B0503050203000203" pitchFamily="34" charset="0"/>
                <a:ea typeface="Calibri" pitchFamily="34" charset="-122"/>
                <a:cs typeface="Calibri" pitchFamily="34" charset="-120"/>
              </a:rPr>
              <a:t>Benefits can be life-saving. The decision about applying — weighing the value of health coverage against privacy concerns — belongs to each individual and family. Help them understand the real risks and real benefits so they can decide.</a:t>
            </a:r>
          </a:p>
        </p:txBody>
      </p:sp>
      <p:sp>
        <p:nvSpPr>
          <p:cNvPr id="44" name="TextBox 43">
            <a:extLst>
              <a:ext uri="{FF2B5EF4-FFF2-40B4-BE49-F238E27FC236}">
                <a16:creationId xmlns:a16="http://schemas.microsoft.com/office/drawing/2014/main" id="{A9FEDFE4-B5B8-C1EC-BF96-6DF837A2861A}"/>
              </a:ext>
            </a:extLst>
          </p:cNvPr>
          <p:cNvSpPr txBox="1"/>
          <p:nvPr/>
        </p:nvSpPr>
        <p:spPr>
          <a:xfrm>
            <a:off x="6014224" y="2824704"/>
            <a:ext cx="3010830" cy="584775"/>
          </a:xfrm>
          <a:prstGeom prst="rect">
            <a:avLst/>
          </a:prstGeom>
          <a:noFill/>
        </p:spPr>
        <p:txBody>
          <a:bodyPr wrap="square">
            <a:spAutoFit/>
          </a:bodyPr>
          <a:lstStyle/>
          <a:p>
            <a:pPr marL="0" indent="0">
              <a:buNone/>
            </a:pPr>
            <a:r>
              <a:rPr lang="en-US" sz="1600" b="1">
                <a:solidFill>
                  <a:schemeClr val="accent2"/>
                </a:solidFill>
                <a:latin typeface="IBM Plex Sans" panose="020B0503050203000203" pitchFamily="34" charset="0"/>
                <a:ea typeface="Calibri" pitchFamily="34" charset="-122"/>
                <a:cs typeface="Calibri" pitchFamily="34" charset="-120"/>
              </a:rPr>
              <a:t>Ultimately, it's a personal decision</a:t>
            </a:r>
            <a:endParaRPr lang="en-US" sz="1600">
              <a:solidFill>
                <a:schemeClr val="accent2"/>
              </a:solidFill>
              <a:latin typeface="IBM Plex Sans" panose="020B0503050203000203" pitchFamily="34" charset="0"/>
            </a:endParaRPr>
          </a:p>
        </p:txBody>
      </p:sp>
      <p:pic>
        <p:nvPicPr>
          <p:cNvPr id="47" name="Graphic 46">
            <a:extLst>
              <a:ext uri="{FF2B5EF4-FFF2-40B4-BE49-F238E27FC236}">
                <a16:creationId xmlns:a16="http://schemas.microsoft.com/office/drawing/2014/main" id="{5476124F-1B48-5100-AE53-AF23091E2760}"/>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510782" y="1779665"/>
            <a:ext cx="301069" cy="301069"/>
          </a:xfrm>
          <a:prstGeom prst="rect">
            <a:avLst/>
          </a:prstGeom>
        </p:spPr>
      </p:pic>
      <p:pic>
        <p:nvPicPr>
          <p:cNvPr id="48" name="Graphic 47">
            <a:extLst>
              <a:ext uri="{FF2B5EF4-FFF2-40B4-BE49-F238E27FC236}">
                <a16:creationId xmlns:a16="http://schemas.microsoft.com/office/drawing/2014/main" id="{948CFF1E-7BEB-93F9-FF2F-CC534D2448EA}"/>
              </a:ext>
            </a:extLst>
          </p:cNvPr>
          <p:cNvPicPr>
            <a:picLocks noChangeAspect="1"/>
          </p:cNvPicPr>
          <p:nvPr/>
        </p:nvPicPr>
        <p:blipFill>
          <a:blip>
            <a:extLst>
              <a:ext uri="{96DAC541-7B7A-43D3-8B79-37D633B846F1}">
                <asvg:svgBlip xmlns:asvg="http://schemas.microsoft.com/office/drawing/2016/SVG/main" r:embed="rId4"/>
              </a:ext>
            </a:extLst>
          </a:blip>
          <a:srcRect/>
          <a:stretch/>
        </p:blipFill>
        <p:spPr>
          <a:xfrm>
            <a:off x="5325113" y="1779665"/>
            <a:ext cx="263097" cy="263097"/>
          </a:xfrm>
          <a:prstGeom prst="rect">
            <a:avLst/>
          </a:prstGeom>
        </p:spPr>
      </p:pic>
      <p:pic>
        <p:nvPicPr>
          <p:cNvPr id="49" name="Graphic 48">
            <a:extLst>
              <a:ext uri="{FF2B5EF4-FFF2-40B4-BE49-F238E27FC236}">
                <a16:creationId xmlns:a16="http://schemas.microsoft.com/office/drawing/2014/main" id="{2437D831-900C-11A8-56FB-95E18F480601}"/>
              </a:ext>
            </a:extLst>
          </p:cNvPr>
          <p:cNvPicPr>
            <a:picLocks noChangeAspect="1"/>
          </p:cNvPicPr>
          <p:nvPr/>
        </p:nvPicPr>
        <p:blipFill>
          <a:blip>
            <a:extLst>
              <a:ext uri="{96DAC541-7B7A-43D3-8B79-37D633B846F1}">
                <asvg:svgBlip xmlns:asvg="http://schemas.microsoft.com/office/drawing/2016/SVG/main" r:embed="rId5"/>
              </a:ext>
            </a:extLst>
          </a:blip>
          <a:srcRect/>
          <a:stretch/>
        </p:blipFill>
        <p:spPr>
          <a:xfrm>
            <a:off x="5281743" y="3385013"/>
            <a:ext cx="340258" cy="340258"/>
          </a:xfrm>
          <a:prstGeom prst="rect">
            <a:avLst/>
          </a:prstGeom>
        </p:spPr>
      </p:pic>
      <p:pic>
        <p:nvPicPr>
          <p:cNvPr id="50" name="Graphic 49">
            <a:extLst>
              <a:ext uri="{FF2B5EF4-FFF2-40B4-BE49-F238E27FC236}">
                <a16:creationId xmlns:a16="http://schemas.microsoft.com/office/drawing/2014/main" id="{898C5EB7-E98A-54B3-85B3-E6083F6530CE}"/>
              </a:ext>
            </a:extLst>
          </p:cNvPr>
          <p:cNvPicPr>
            <a:picLocks noChangeAspect="1"/>
          </p:cNvPicPr>
          <p:nvPr/>
        </p:nvPicPr>
        <p:blipFill>
          <a:blip>
            <a:extLst>
              <a:ext uri="{96DAC541-7B7A-43D3-8B79-37D633B846F1}">
                <asvg:svgBlip xmlns:asvg="http://schemas.microsoft.com/office/drawing/2016/SVG/main" r:embed="rId6"/>
              </a:ext>
            </a:extLst>
          </a:blip>
          <a:srcRect/>
          <a:stretch/>
        </p:blipFill>
        <p:spPr>
          <a:xfrm>
            <a:off x="3435967" y="3356359"/>
            <a:ext cx="450697" cy="450697"/>
          </a:xfrm>
          <a:prstGeom prst="rect">
            <a:avLst/>
          </a:prstGeom>
        </p:spPr>
      </p:pic>
    </p:spTree>
    <p:extLst>
      <p:ext uri="{BB962C8B-B14F-4D97-AF65-F5344CB8AC3E}">
        <p14:creationId xmlns:p14="http://schemas.microsoft.com/office/powerpoint/2010/main" val="10615510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357364-BFBB-FB4B-DC8B-BFEC6EDFCC54}"/>
            </a:ext>
          </a:extLst>
        </p:cNvPr>
        <p:cNvGrpSpPr/>
        <p:nvPr/>
      </p:nvGrpSpPr>
      <p:grpSpPr>
        <a:xfrm>
          <a:off x="0" y="0"/>
          <a:ext cx="0" cy="0"/>
          <a:chOff x="0" y="0"/>
          <a:chExt cx="0" cy="0"/>
        </a:xfrm>
      </p:grpSpPr>
      <p:sp>
        <p:nvSpPr>
          <p:cNvPr id="3" name="Text 1">
            <a:extLst>
              <a:ext uri="{FF2B5EF4-FFF2-40B4-BE49-F238E27FC236}">
                <a16:creationId xmlns:a16="http://schemas.microsoft.com/office/drawing/2014/main" id="{6F89FAED-A5E3-4931-AEB4-7D11034DA10F}"/>
              </a:ext>
            </a:extLst>
          </p:cNvPr>
          <p:cNvSpPr/>
          <p:nvPr/>
        </p:nvSpPr>
        <p:spPr>
          <a:xfrm>
            <a:off x="344614" y="123444"/>
            <a:ext cx="8229600" cy="594360"/>
          </a:xfrm>
          <a:prstGeom prst="rect">
            <a:avLst/>
          </a:prstGeom>
          <a:noFill/>
          <a:ln/>
        </p:spPr>
        <p:txBody>
          <a:bodyPr wrap="square" rtlCol="0" anchor="ctr"/>
          <a:lstStyle/>
          <a:p>
            <a:pPr marL="0" indent="0">
              <a:buNone/>
            </a:pPr>
            <a:r>
              <a:rPr lang="en-US" sz="3200" b="1">
                <a:solidFill>
                  <a:srgbClr val="1B3A6B"/>
                </a:solidFill>
                <a:latin typeface="Aleo" pitchFamily="2" charset="0"/>
                <a:ea typeface="Calibri" pitchFamily="34" charset="-122"/>
                <a:cs typeface="Calibri" pitchFamily="34" charset="-120"/>
              </a:rPr>
              <a:t>5 steps for immigrants to keep Medicaid</a:t>
            </a:r>
            <a:endParaRPr lang="en-US" sz="3200">
              <a:latin typeface="Aleo" pitchFamily="2" charset="0"/>
            </a:endParaRPr>
          </a:p>
        </p:txBody>
      </p:sp>
      <p:sp>
        <p:nvSpPr>
          <p:cNvPr id="63" name="Shape 6">
            <a:extLst>
              <a:ext uri="{FF2B5EF4-FFF2-40B4-BE49-F238E27FC236}">
                <a16:creationId xmlns:a16="http://schemas.microsoft.com/office/drawing/2014/main" id="{038AD7B7-21CF-0609-C17B-E7F6B7B59154}"/>
              </a:ext>
            </a:extLst>
          </p:cNvPr>
          <p:cNvSpPr/>
          <p:nvPr/>
        </p:nvSpPr>
        <p:spPr>
          <a:xfrm>
            <a:off x="452628" y="1323969"/>
            <a:ext cx="3949065" cy="991362"/>
          </a:xfrm>
          <a:prstGeom prst="roundRect">
            <a:avLst>
              <a:gd name="adj" fmla="val 4444"/>
            </a:avLst>
          </a:prstGeom>
          <a:solidFill>
            <a:srgbClr val="FFFFFF"/>
          </a:solidFill>
          <a:ln w="12700">
            <a:solidFill>
              <a:srgbClr val="E8EDF3"/>
            </a:solidFill>
            <a:prstDash val="solid"/>
          </a:ln>
          <a:effectLst>
            <a:outerShdw blurRad="50800" dist="38100" dir="2700000" algn="tl" rotWithShape="0">
              <a:schemeClr val="tx1">
                <a:alpha val="40000"/>
              </a:schemeClr>
            </a:outerShdw>
          </a:effectLst>
        </p:spPr>
        <p:txBody>
          <a:bodyPr/>
          <a:lstStyle/>
          <a:p>
            <a:endParaRPr lang="en-US"/>
          </a:p>
        </p:txBody>
      </p:sp>
      <p:sp>
        <p:nvSpPr>
          <p:cNvPr id="64" name="Text 9">
            <a:extLst>
              <a:ext uri="{FF2B5EF4-FFF2-40B4-BE49-F238E27FC236}">
                <a16:creationId xmlns:a16="http://schemas.microsoft.com/office/drawing/2014/main" id="{41E7AADD-C0F7-34F5-C38B-AF88C42C4AAF}"/>
              </a:ext>
            </a:extLst>
          </p:cNvPr>
          <p:cNvSpPr/>
          <p:nvPr/>
        </p:nvSpPr>
        <p:spPr>
          <a:xfrm>
            <a:off x="1009078" y="1467605"/>
            <a:ext cx="3457004" cy="736283"/>
          </a:xfrm>
          <a:prstGeom prst="rect">
            <a:avLst/>
          </a:prstGeom>
          <a:noFill/>
          <a:ln/>
        </p:spPr>
        <p:txBody>
          <a:bodyPr wrap="square" rtlCol="0" anchor="ctr"/>
          <a:lstStyle/>
          <a:p>
            <a:pPr marL="0" indent="0">
              <a:buNone/>
            </a:pPr>
            <a:r>
              <a:rPr lang="en-US" sz="1100">
                <a:solidFill>
                  <a:srgbClr val="1E293B"/>
                </a:solidFill>
                <a:latin typeface="IBM Plex Sans" panose="020B0503050203000203" pitchFamily="34" charset="0"/>
                <a:ea typeface="Calibri" pitchFamily="34" charset="-122"/>
                <a:cs typeface="Calibri" pitchFamily="34" charset="-120"/>
              </a:rPr>
              <a:t>If you are already receiving benefits, your information is already in government records. Withdrawing now doesn't erase that.</a:t>
            </a:r>
            <a:endParaRPr lang="en-US" sz="1100">
              <a:latin typeface="IBM Plex Sans" panose="020B0503050203000203" pitchFamily="34" charset="0"/>
            </a:endParaRPr>
          </a:p>
        </p:txBody>
      </p:sp>
      <p:sp>
        <p:nvSpPr>
          <p:cNvPr id="65" name="Oval 64">
            <a:extLst>
              <a:ext uri="{FF2B5EF4-FFF2-40B4-BE49-F238E27FC236}">
                <a16:creationId xmlns:a16="http://schemas.microsoft.com/office/drawing/2014/main" id="{A882DC9B-DEC8-C4B8-3541-444B703B4817}"/>
              </a:ext>
            </a:extLst>
          </p:cNvPr>
          <p:cNvSpPr/>
          <p:nvPr/>
        </p:nvSpPr>
        <p:spPr>
          <a:xfrm>
            <a:off x="163068" y="1232528"/>
            <a:ext cx="736282" cy="736282"/>
          </a:xfrm>
          <a:prstGeom prst="ellipse">
            <a:avLst/>
          </a:prstGeom>
          <a:solidFill>
            <a:schemeClr val="bg1"/>
          </a:solidFill>
          <a:ln>
            <a:solidFill>
              <a:schemeClr val="bg1"/>
            </a:solidFill>
          </a:ln>
          <a:effectLst>
            <a:outerShdw blurRad="50800" dist="38100" algn="l" rotWithShape="0">
              <a:schemeClr val="tx1">
                <a:alpha val="4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Shape 6">
            <a:extLst>
              <a:ext uri="{FF2B5EF4-FFF2-40B4-BE49-F238E27FC236}">
                <a16:creationId xmlns:a16="http://schemas.microsoft.com/office/drawing/2014/main" id="{53DB3502-6C29-6FE9-89AE-519402492994}"/>
              </a:ext>
            </a:extLst>
          </p:cNvPr>
          <p:cNvSpPr/>
          <p:nvPr/>
        </p:nvSpPr>
        <p:spPr>
          <a:xfrm>
            <a:off x="452628" y="2590288"/>
            <a:ext cx="3949065" cy="991362"/>
          </a:xfrm>
          <a:prstGeom prst="roundRect">
            <a:avLst>
              <a:gd name="adj" fmla="val 4444"/>
            </a:avLst>
          </a:prstGeom>
          <a:solidFill>
            <a:srgbClr val="FFFFFF"/>
          </a:solidFill>
          <a:ln w="12700">
            <a:solidFill>
              <a:srgbClr val="E8EDF3"/>
            </a:solidFill>
            <a:prstDash val="solid"/>
          </a:ln>
          <a:effectLst>
            <a:outerShdw blurRad="50800" dist="38100" dir="2700000" algn="tl" rotWithShape="0">
              <a:schemeClr val="tx1">
                <a:alpha val="40000"/>
              </a:schemeClr>
            </a:outerShdw>
          </a:effectLst>
        </p:spPr>
        <p:txBody>
          <a:bodyPr/>
          <a:lstStyle/>
          <a:p>
            <a:endParaRPr lang="en-US"/>
          </a:p>
        </p:txBody>
      </p:sp>
      <p:sp>
        <p:nvSpPr>
          <p:cNvPr id="68" name="Text 9">
            <a:extLst>
              <a:ext uri="{FF2B5EF4-FFF2-40B4-BE49-F238E27FC236}">
                <a16:creationId xmlns:a16="http://schemas.microsoft.com/office/drawing/2014/main" id="{AD5DB8E2-BF8B-065F-2B36-742DABA53B82}"/>
              </a:ext>
            </a:extLst>
          </p:cNvPr>
          <p:cNvSpPr/>
          <p:nvPr/>
        </p:nvSpPr>
        <p:spPr>
          <a:xfrm>
            <a:off x="1009078" y="2733924"/>
            <a:ext cx="3457004" cy="736283"/>
          </a:xfrm>
          <a:prstGeom prst="rect">
            <a:avLst/>
          </a:prstGeom>
          <a:noFill/>
          <a:ln/>
        </p:spPr>
        <p:txBody>
          <a:bodyPr wrap="square" rtlCol="0" anchor="ctr"/>
          <a:lstStyle/>
          <a:p>
            <a:pPr marL="0" indent="0">
              <a:buNone/>
            </a:pPr>
            <a:r>
              <a:rPr lang="en-US" sz="1100">
                <a:solidFill>
                  <a:srgbClr val="1E293B"/>
                </a:solidFill>
                <a:latin typeface="IBM Plex Sans" panose="020B0503050203000203" pitchFamily="34" charset="0"/>
                <a:ea typeface="Calibri" pitchFamily="34" charset="-122"/>
                <a:cs typeface="Calibri" pitchFamily="34" charset="-120"/>
              </a:rPr>
              <a:t>You do NOT have to share your immigration status or Social Security number for family members who are NOT applying for benefits.</a:t>
            </a:r>
            <a:endParaRPr lang="en-US" sz="1100">
              <a:latin typeface="IBM Plex Sans" panose="020B0503050203000203" pitchFamily="34" charset="0"/>
            </a:endParaRPr>
          </a:p>
        </p:txBody>
      </p:sp>
      <p:sp>
        <p:nvSpPr>
          <p:cNvPr id="69" name="Oval 68">
            <a:extLst>
              <a:ext uri="{FF2B5EF4-FFF2-40B4-BE49-F238E27FC236}">
                <a16:creationId xmlns:a16="http://schemas.microsoft.com/office/drawing/2014/main" id="{B08F4EC5-F9F7-D7C6-4179-6E25A76BD350}"/>
              </a:ext>
            </a:extLst>
          </p:cNvPr>
          <p:cNvSpPr/>
          <p:nvPr/>
        </p:nvSpPr>
        <p:spPr>
          <a:xfrm>
            <a:off x="163068" y="2498847"/>
            <a:ext cx="736282" cy="736282"/>
          </a:xfrm>
          <a:prstGeom prst="ellipse">
            <a:avLst/>
          </a:prstGeom>
          <a:solidFill>
            <a:schemeClr val="bg1"/>
          </a:solidFill>
          <a:ln>
            <a:solidFill>
              <a:schemeClr val="bg1"/>
            </a:solidFill>
          </a:ln>
          <a:effectLst>
            <a:outerShdw blurRad="50800" dist="38100" algn="l" rotWithShape="0">
              <a:schemeClr val="tx1">
                <a:alpha val="4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Shape 6">
            <a:extLst>
              <a:ext uri="{FF2B5EF4-FFF2-40B4-BE49-F238E27FC236}">
                <a16:creationId xmlns:a16="http://schemas.microsoft.com/office/drawing/2014/main" id="{F219A371-B458-4168-F17B-37EA97C3D408}"/>
              </a:ext>
            </a:extLst>
          </p:cNvPr>
          <p:cNvSpPr/>
          <p:nvPr/>
        </p:nvSpPr>
        <p:spPr>
          <a:xfrm>
            <a:off x="452628" y="3856607"/>
            <a:ext cx="3949065" cy="991362"/>
          </a:xfrm>
          <a:prstGeom prst="roundRect">
            <a:avLst>
              <a:gd name="adj" fmla="val 4444"/>
            </a:avLst>
          </a:prstGeom>
          <a:solidFill>
            <a:srgbClr val="FFFFFF"/>
          </a:solidFill>
          <a:ln w="12700">
            <a:solidFill>
              <a:srgbClr val="E8EDF3"/>
            </a:solidFill>
            <a:prstDash val="solid"/>
          </a:ln>
          <a:effectLst>
            <a:outerShdw blurRad="50800" dist="38100" dir="2700000" algn="tl" rotWithShape="0">
              <a:schemeClr val="tx1">
                <a:alpha val="40000"/>
              </a:schemeClr>
            </a:outerShdw>
          </a:effectLst>
        </p:spPr>
        <p:txBody>
          <a:bodyPr/>
          <a:lstStyle/>
          <a:p>
            <a:endParaRPr lang="en-US"/>
          </a:p>
        </p:txBody>
      </p:sp>
      <p:sp>
        <p:nvSpPr>
          <p:cNvPr id="71" name="Text 9">
            <a:extLst>
              <a:ext uri="{FF2B5EF4-FFF2-40B4-BE49-F238E27FC236}">
                <a16:creationId xmlns:a16="http://schemas.microsoft.com/office/drawing/2014/main" id="{51DC458C-A782-88CA-3CB1-EDEC535A8E24}"/>
              </a:ext>
            </a:extLst>
          </p:cNvPr>
          <p:cNvSpPr/>
          <p:nvPr/>
        </p:nvSpPr>
        <p:spPr>
          <a:xfrm>
            <a:off x="1009078" y="4000243"/>
            <a:ext cx="3325940" cy="736283"/>
          </a:xfrm>
          <a:prstGeom prst="rect">
            <a:avLst/>
          </a:prstGeom>
          <a:noFill/>
          <a:ln/>
        </p:spPr>
        <p:txBody>
          <a:bodyPr wrap="square" rtlCol="0" anchor="ctr"/>
          <a:lstStyle/>
          <a:p>
            <a:pPr marL="0" indent="0">
              <a:buNone/>
            </a:pPr>
            <a:r>
              <a:rPr lang="en-US" sz="1100">
                <a:solidFill>
                  <a:srgbClr val="1E293B"/>
                </a:solidFill>
                <a:latin typeface="IBM Plex Sans" panose="020B0503050203000203" pitchFamily="34" charset="0"/>
                <a:ea typeface="Calibri" pitchFamily="34" charset="-122"/>
                <a:cs typeface="Calibri" pitchFamily="34" charset="-120"/>
              </a:rPr>
              <a:t>You are not alone. Free legal help and community support is available to help you make this decision.</a:t>
            </a:r>
            <a:endParaRPr lang="en-US" sz="1100">
              <a:latin typeface="IBM Plex Sans" panose="020B0503050203000203" pitchFamily="34" charset="0"/>
            </a:endParaRPr>
          </a:p>
        </p:txBody>
      </p:sp>
      <p:sp>
        <p:nvSpPr>
          <p:cNvPr id="72" name="Oval 71">
            <a:extLst>
              <a:ext uri="{FF2B5EF4-FFF2-40B4-BE49-F238E27FC236}">
                <a16:creationId xmlns:a16="http://schemas.microsoft.com/office/drawing/2014/main" id="{8E13FB83-BDF5-E6DD-B733-A41C543B1DB0}"/>
              </a:ext>
            </a:extLst>
          </p:cNvPr>
          <p:cNvSpPr/>
          <p:nvPr/>
        </p:nvSpPr>
        <p:spPr>
          <a:xfrm>
            <a:off x="163068" y="3765166"/>
            <a:ext cx="736282" cy="736282"/>
          </a:xfrm>
          <a:prstGeom prst="ellipse">
            <a:avLst/>
          </a:prstGeom>
          <a:solidFill>
            <a:schemeClr val="bg1"/>
          </a:solidFill>
          <a:ln>
            <a:solidFill>
              <a:schemeClr val="bg1"/>
            </a:solidFill>
          </a:ln>
          <a:effectLst>
            <a:outerShdw blurRad="50800" dist="38100" algn="l" rotWithShape="0">
              <a:schemeClr val="tx1">
                <a:alpha val="4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Shape 6">
            <a:extLst>
              <a:ext uri="{FF2B5EF4-FFF2-40B4-BE49-F238E27FC236}">
                <a16:creationId xmlns:a16="http://schemas.microsoft.com/office/drawing/2014/main" id="{B453CCA7-197E-725D-566B-7B40DB424231}"/>
              </a:ext>
            </a:extLst>
          </p:cNvPr>
          <p:cNvSpPr/>
          <p:nvPr/>
        </p:nvSpPr>
        <p:spPr>
          <a:xfrm>
            <a:off x="4977004" y="1323969"/>
            <a:ext cx="3949065" cy="991362"/>
          </a:xfrm>
          <a:prstGeom prst="roundRect">
            <a:avLst>
              <a:gd name="adj" fmla="val 4444"/>
            </a:avLst>
          </a:prstGeom>
          <a:solidFill>
            <a:srgbClr val="FFFFFF"/>
          </a:solidFill>
          <a:ln w="12700">
            <a:solidFill>
              <a:srgbClr val="E8EDF3"/>
            </a:solidFill>
            <a:prstDash val="solid"/>
          </a:ln>
          <a:effectLst>
            <a:outerShdw blurRad="50800" dist="38100" dir="2700000" algn="tl" rotWithShape="0">
              <a:schemeClr val="tx1">
                <a:alpha val="40000"/>
              </a:schemeClr>
            </a:outerShdw>
          </a:effectLst>
        </p:spPr>
        <p:txBody>
          <a:bodyPr/>
          <a:lstStyle/>
          <a:p>
            <a:endParaRPr lang="en-US"/>
          </a:p>
        </p:txBody>
      </p:sp>
      <p:sp>
        <p:nvSpPr>
          <p:cNvPr id="74" name="Text 9">
            <a:extLst>
              <a:ext uri="{FF2B5EF4-FFF2-40B4-BE49-F238E27FC236}">
                <a16:creationId xmlns:a16="http://schemas.microsoft.com/office/drawing/2014/main" id="{992AC5E1-2B25-0E9C-020E-AEC900525EF9}"/>
              </a:ext>
            </a:extLst>
          </p:cNvPr>
          <p:cNvSpPr/>
          <p:nvPr/>
        </p:nvSpPr>
        <p:spPr>
          <a:xfrm>
            <a:off x="5533454" y="1467605"/>
            <a:ext cx="3457004" cy="736283"/>
          </a:xfrm>
          <a:prstGeom prst="rect">
            <a:avLst/>
          </a:prstGeom>
          <a:noFill/>
          <a:ln/>
        </p:spPr>
        <p:txBody>
          <a:bodyPr wrap="square" rtlCol="0" anchor="ctr"/>
          <a:lstStyle/>
          <a:p>
            <a:pPr marL="0" indent="0">
              <a:buNone/>
            </a:pPr>
            <a:r>
              <a:rPr lang="en-US" sz="1100">
                <a:solidFill>
                  <a:srgbClr val="1E293B"/>
                </a:solidFill>
                <a:latin typeface="IBM Plex Sans" panose="020B0503050203000203" pitchFamily="34" charset="0"/>
                <a:ea typeface="Calibri" pitchFamily="34" charset="-122"/>
                <a:cs typeface="Calibri" pitchFamily="34" charset="-120"/>
              </a:rPr>
              <a:t>If DHS already has your address (through an asylum or other immigration application), applying for benefits doesn't create new risk.</a:t>
            </a:r>
            <a:endParaRPr lang="en-US" sz="1100">
              <a:latin typeface="IBM Plex Sans" panose="020B0503050203000203" pitchFamily="34" charset="0"/>
            </a:endParaRPr>
          </a:p>
        </p:txBody>
      </p:sp>
      <p:sp>
        <p:nvSpPr>
          <p:cNvPr id="75" name="Oval 74">
            <a:extLst>
              <a:ext uri="{FF2B5EF4-FFF2-40B4-BE49-F238E27FC236}">
                <a16:creationId xmlns:a16="http://schemas.microsoft.com/office/drawing/2014/main" id="{1036D4E0-1CDD-2B9C-48B9-7B55CFFBAB85}"/>
              </a:ext>
            </a:extLst>
          </p:cNvPr>
          <p:cNvSpPr/>
          <p:nvPr/>
        </p:nvSpPr>
        <p:spPr>
          <a:xfrm>
            <a:off x="4687444" y="1232528"/>
            <a:ext cx="736282" cy="736282"/>
          </a:xfrm>
          <a:prstGeom prst="ellipse">
            <a:avLst/>
          </a:prstGeom>
          <a:solidFill>
            <a:schemeClr val="bg1"/>
          </a:solidFill>
          <a:ln>
            <a:solidFill>
              <a:schemeClr val="bg1"/>
            </a:solidFill>
          </a:ln>
          <a:effectLst>
            <a:outerShdw blurRad="50800" dist="38100" algn="l" rotWithShape="0">
              <a:schemeClr val="tx1">
                <a:alpha val="4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Shape 6">
            <a:extLst>
              <a:ext uri="{FF2B5EF4-FFF2-40B4-BE49-F238E27FC236}">
                <a16:creationId xmlns:a16="http://schemas.microsoft.com/office/drawing/2014/main" id="{E85C650E-0446-393B-C7A4-A789E081770B}"/>
              </a:ext>
            </a:extLst>
          </p:cNvPr>
          <p:cNvSpPr/>
          <p:nvPr/>
        </p:nvSpPr>
        <p:spPr>
          <a:xfrm>
            <a:off x="4977004" y="2590288"/>
            <a:ext cx="3949065" cy="991362"/>
          </a:xfrm>
          <a:prstGeom prst="roundRect">
            <a:avLst>
              <a:gd name="adj" fmla="val 4444"/>
            </a:avLst>
          </a:prstGeom>
          <a:solidFill>
            <a:srgbClr val="FFFFFF"/>
          </a:solidFill>
          <a:ln w="12700">
            <a:solidFill>
              <a:srgbClr val="E8EDF3"/>
            </a:solidFill>
            <a:prstDash val="solid"/>
          </a:ln>
          <a:effectLst>
            <a:outerShdw blurRad="50800" dist="38100" dir="2700000" algn="tl" rotWithShape="0">
              <a:schemeClr val="tx1">
                <a:alpha val="40000"/>
              </a:schemeClr>
            </a:outerShdw>
          </a:effectLst>
        </p:spPr>
        <p:txBody>
          <a:bodyPr/>
          <a:lstStyle/>
          <a:p>
            <a:endParaRPr lang="en-US"/>
          </a:p>
        </p:txBody>
      </p:sp>
      <p:sp>
        <p:nvSpPr>
          <p:cNvPr id="77" name="Text 9">
            <a:extLst>
              <a:ext uri="{FF2B5EF4-FFF2-40B4-BE49-F238E27FC236}">
                <a16:creationId xmlns:a16="http://schemas.microsoft.com/office/drawing/2014/main" id="{961D8285-F371-0C0F-1542-5F0892C97885}"/>
              </a:ext>
            </a:extLst>
          </p:cNvPr>
          <p:cNvSpPr/>
          <p:nvPr/>
        </p:nvSpPr>
        <p:spPr>
          <a:xfrm>
            <a:off x="5533454" y="2733924"/>
            <a:ext cx="3457004" cy="736283"/>
          </a:xfrm>
          <a:prstGeom prst="rect">
            <a:avLst/>
          </a:prstGeom>
          <a:noFill/>
          <a:ln/>
        </p:spPr>
        <p:txBody>
          <a:bodyPr wrap="square" rtlCol="0" anchor="ctr"/>
          <a:lstStyle/>
          <a:p>
            <a:pPr marL="0" indent="0">
              <a:buNone/>
            </a:pPr>
            <a:r>
              <a:rPr lang="en-US" sz="1100">
                <a:solidFill>
                  <a:srgbClr val="1E293B"/>
                </a:solidFill>
                <a:latin typeface="IBM Plex Sans" panose="020B0503050203000203" pitchFamily="34" charset="0"/>
                <a:ea typeface="Calibri" pitchFamily="34" charset="-122"/>
                <a:cs typeface="Calibri" pitchFamily="34" charset="-120"/>
              </a:rPr>
              <a:t>Benefits programs can be very valuable and even life-saving. Weigh the value of health coverage against your concerns and make the choice that is right for you and your family.</a:t>
            </a:r>
            <a:endParaRPr lang="en-US" sz="1100">
              <a:latin typeface="IBM Plex Sans" panose="020B0503050203000203" pitchFamily="34" charset="0"/>
            </a:endParaRPr>
          </a:p>
        </p:txBody>
      </p:sp>
      <p:sp>
        <p:nvSpPr>
          <p:cNvPr id="78" name="Oval 77">
            <a:extLst>
              <a:ext uri="{FF2B5EF4-FFF2-40B4-BE49-F238E27FC236}">
                <a16:creationId xmlns:a16="http://schemas.microsoft.com/office/drawing/2014/main" id="{0711F814-14B0-E581-7F3B-94D73BB00F6E}"/>
              </a:ext>
            </a:extLst>
          </p:cNvPr>
          <p:cNvSpPr/>
          <p:nvPr/>
        </p:nvSpPr>
        <p:spPr>
          <a:xfrm>
            <a:off x="4687444" y="2498847"/>
            <a:ext cx="736282" cy="736282"/>
          </a:xfrm>
          <a:prstGeom prst="ellipse">
            <a:avLst/>
          </a:prstGeom>
          <a:solidFill>
            <a:schemeClr val="bg1"/>
          </a:solidFill>
          <a:ln>
            <a:solidFill>
              <a:schemeClr val="bg1"/>
            </a:solidFill>
          </a:ln>
          <a:effectLst>
            <a:outerShdw blurRad="50800" dist="38100" algn="l" rotWithShape="0">
              <a:schemeClr val="tx1">
                <a:alpha val="4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Title 81">
            <a:extLst>
              <a:ext uri="{FF2B5EF4-FFF2-40B4-BE49-F238E27FC236}">
                <a16:creationId xmlns:a16="http://schemas.microsoft.com/office/drawing/2014/main" id="{23886BEE-F35E-DB8F-EEFD-058B2B18F00C}"/>
              </a:ext>
            </a:extLst>
          </p:cNvPr>
          <p:cNvSpPr>
            <a:spLocks noGrp="1"/>
          </p:cNvSpPr>
          <p:nvPr>
            <p:ph type="title"/>
          </p:nvPr>
        </p:nvSpPr>
        <p:spPr>
          <a:xfrm>
            <a:off x="344614" y="157208"/>
            <a:ext cx="8581455" cy="594361"/>
          </a:xfrm>
        </p:spPr>
        <p:txBody>
          <a:bodyPr>
            <a:normAutofit/>
          </a:bodyPr>
          <a:lstStyle/>
          <a:p>
            <a:pPr algn="l"/>
            <a:r>
              <a:rPr lang="en-US" sz="3500" b="1">
                <a:latin typeface="Aleo" pitchFamily="2" charset="0"/>
                <a:ea typeface="Calibri" pitchFamily="34" charset="-122"/>
                <a:cs typeface="Calibri" pitchFamily="34" charset="-120"/>
              </a:rPr>
              <a:t>How to talk with immigrant families</a:t>
            </a:r>
          </a:p>
        </p:txBody>
      </p:sp>
      <p:sp>
        <p:nvSpPr>
          <p:cNvPr id="87" name="TextBox 86">
            <a:extLst>
              <a:ext uri="{FF2B5EF4-FFF2-40B4-BE49-F238E27FC236}">
                <a16:creationId xmlns:a16="http://schemas.microsoft.com/office/drawing/2014/main" id="{4CCBAFC2-E62F-DD13-0CB3-51E7E59BB076}"/>
              </a:ext>
            </a:extLst>
          </p:cNvPr>
          <p:cNvSpPr txBox="1"/>
          <p:nvPr/>
        </p:nvSpPr>
        <p:spPr>
          <a:xfrm>
            <a:off x="268795" y="1209561"/>
            <a:ext cx="452628" cy="784830"/>
          </a:xfrm>
          <a:prstGeom prst="rect">
            <a:avLst/>
          </a:prstGeom>
          <a:noFill/>
        </p:spPr>
        <p:txBody>
          <a:bodyPr wrap="square">
            <a:spAutoFit/>
          </a:bodyPr>
          <a:lstStyle/>
          <a:p>
            <a:r>
              <a:rPr lang="en-US" sz="4500">
                <a:latin typeface="Segoe UI Black" panose="020B0A02040204020203" pitchFamily="34" charset="0"/>
                <a:ea typeface="Segoe UI Black" panose="020B0A02040204020203" pitchFamily="34" charset="0"/>
              </a:rPr>
              <a:t>1</a:t>
            </a:r>
            <a:endParaRPr lang="en-US" sz="4500"/>
          </a:p>
        </p:txBody>
      </p:sp>
      <p:sp>
        <p:nvSpPr>
          <p:cNvPr id="88" name="TextBox 87">
            <a:extLst>
              <a:ext uri="{FF2B5EF4-FFF2-40B4-BE49-F238E27FC236}">
                <a16:creationId xmlns:a16="http://schemas.microsoft.com/office/drawing/2014/main" id="{89976C3C-A24A-8EF8-B3D3-56B1047491D8}"/>
              </a:ext>
            </a:extLst>
          </p:cNvPr>
          <p:cNvSpPr txBox="1"/>
          <p:nvPr/>
        </p:nvSpPr>
        <p:spPr>
          <a:xfrm>
            <a:off x="4802601" y="1211085"/>
            <a:ext cx="452628" cy="784830"/>
          </a:xfrm>
          <a:prstGeom prst="rect">
            <a:avLst/>
          </a:prstGeom>
          <a:noFill/>
        </p:spPr>
        <p:txBody>
          <a:bodyPr wrap="square">
            <a:spAutoFit/>
          </a:bodyPr>
          <a:lstStyle/>
          <a:p>
            <a:r>
              <a:rPr lang="en-US" sz="4500">
                <a:latin typeface="Segoe UI Black" panose="020B0A02040204020203" pitchFamily="34" charset="0"/>
                <a:ea typeface="Segoe UI Black" panose="020B0A02040204020203" pitchFamily="34" charset="0"/>
              </a:rPr>
              <a:t>2</a:t>
            </a:r>
            <a:endParaRPr lang="en-US" sz="4500"/>
          </a:p>
        </p:txBody>
      </p:sp>
      <p:sp>
        <p:nvSpPr>
          <p:cNvPr id="89" name="TextBox 88">
            <a:extLst>
              <a:ext uri="{FF2B5EF4-FFF2-40B4-BE49-F238E27FC236}">
                <a16:creationId xmlns:a16="http://schemas.microsoft.com/office/drawing/2014/main" id="{D64838C6-AE82-9DBE-B9EC-EA2A7F0F0686}"/>
              </a:ext>
            </a:extLst>
          </p:cNvPr>
          <p:cNvSpPr txBox="1"/>
          <p:nvPr/>
        </p:nvSpPr>
        <p:spPr>
          <a:xfrm>
            <a:off x="252603" y="2465218"/>
            <a:ext cx="452628" cy="784830"/>
          </a:xfrm>
          <a:prstGeom prst="rect">
            <a:avLst/>
          </a:prstGeom>
          <a:noFill/>
        </p:spPr>
        <p:txBody>
          <a:bodyPr wrap="square">
            <a:spAutoFit/>
          </a:bodyPr>
          <a:lstStyle/>
          <a:p>
            <a:r>
              <a:rPr lang="en-US" sz="4500">
                <a:latin typeface="Segoe UI Black" panose="020B0A02040204020203" pitchFamily="34" charset="0"/>
                <a:ea typeface="Segoe UI Black" panose="020B0A02040204020203" pitchFamily="34" charset="0"/>
              </a:rPr>
              <a:t>3</a:t>
            </a:r>
            <a:endParaRPr lang="en-US" sz="4500"/>
          </a:p>
        </p:txBody>
      </p:sp>
      <p:sp>
        <p:nvSpPr>
          <p:cNvPr id="90" name="TextBox 89">
            <a:extLst>
              <a:ext uri="{FF2B5EF4-FFF2-40B4-BE49-F238E27FC236}">
                <a16:creationId xmlns:a16="http://schemas.microsoft.com/office/drawing/2014/main" id="{42C85C35-B013-7445-8D0F-EBDF15BBBFF4}"/>
              </a:ext>
            </a:extLst>
          </p:cNvPr>
          <p:cNvSpPr txBox="1"/>
          <p:nvPr/>
        </p:nvSpPr>
        <p:spPr>
          <a:xfrm>
            <a:off x="4758975" y="2450299"/>
            <a:ext cx="452628" cy="784830"/>
          </a:xfrm>
          <a:prstGeom prst="rect">
            <a:avLst/>
          </a:prstGeom>
          <a:noFill/>
        </p:spPr>
        <p:txBody>
          <a:bodyPr wrap="square">
            <a:spAutoFit/>
          </a:bodyPr>
          <a:lstStyle/>
          <a:p>
            <a:r>
              <a:rPr lang="en-US" sz="4500">
                <a:latin typeface="Segoe UI Black" panose="020B0A02040204020203" pitchFamily="34" charset="0"/>
                <a:ea typeface="Segoe UI Black" panose="020B0A02040204020203" pitchFamily="34" charset="0"/>
              </a:rPr>
              <a:t>4</a:t>
            </a:r>
            <a:endParaRPr lang="en-US" sz="4500"/>
          </a:p>
        </p:txBody>
      </p:sp>
      <p:sp>
        <p:nvSpPr>
          <p:cNvPr id="91" name="TextBox 90">
            <a:extLst>
              <a:ext uri="{FF2B5EF4-FFF2-40B4-BE49-F238E27FC236}">
                <a16:creationId xmlns:a16="http://schemas.microsoft.com/office/drawing/2014/main" id="{3CE56628-7963-5122-2F78-36A4CD851416}"/>
              </a:ext>
            </a:extLst>
          </p:cNvPr>
          <p:cNvSpPr txBox="1"/>
          <p:nvPr/>
        </p:nvSpPr>
        <p:spPr>
          <a:xfrm>
            <a:off x="278225" y="3720875"/>
            <a:ext cx="452628" cy="784830"/>
          </a:xfrm>
          <a:prstGeom prst="rect">
            <a:avLst/>
          </a:prstGeom>
          <a:noFill/>
        </p:spPr>
        <p:txBody>
          <a:bodyPr wrap="square">
            <a:spAutoFit/>
          </a:bodyPr>
          <a:lstStyle/>
          <a:p>
            <a:r>
              <a:rPr lang="en-US" sz="4500">
                <a:latin typeface="Segoe UI Black" panose="020B0A02040204020203" pitchFamily="34" charset="0"/>
                <a:ea typeface="Segoe UI Black" panose="020B0A02040204020203" pitchFamily="34" charset="0"/>
              </a:rPr>
              <a:t>5</a:t>
            </a:r>
            <a:endParaRPr lang="en-US" sz="4500"/>
          </a:p>
        </p:txBody>
      </p:sp>
      <p:sp>
        <p:nvSpPr>
          <p:cNvPr id="4" name="TextBox 3">
            <a:extLst>
              <a:ext uri="{FF2B5EF4-FFF2-40B4-BE49-F238E27FC236}">
                <a16:creationId xmlns:a16="http://schemas.microsoft.com/office/drawing/2014/main" id="{05A9B853-BE31-3A98-9484-B5A685B9B6AD}"/>
              </a:ext>
            </a:extLst>
          </p:cNvPr>
          <p:cNvSpPr txBox="1"/>
          <p:nvPr/>
        </p:nvSpPr>
        <p:spPr>
          <a:xfrm>
            <a:off x="362213" y="651533"/>
            <a:ext cx="4572000" cy="338554"/>
          </a:xfrm>
          <a:prstGeom prst="rect">
            <a:avLst/>
          </a:prstGeom>
          <a:noFill/>
        </p:spPr>
        <p:txBody>
          <a:bodyPr wrap="square">
            <a:spAutoFit/>
          </a:bodyPr>
          <a:lstStyle/>
          <a:p>
            <a:pPr marL="0" indent="0">
              <a:buNone/>
            </a:pPr>
            <a:r>
              <a:rPr lang="en-US" sz="1600" i="1">
                <a:solidFill>
                  <a:schemeClr val="tx2"/>
                </a:solidFill>
                <a:latin typeface="IBM Plex Sans" panose="020B0503050203000203" pitchFamily="34" charset="0"/>
                <a:ea typeface="Calibri" pitchFamily="34" charset="-122"/>
                <a:cs typeface="Calibri" pitchFamily="34" charset="-120"/>
              </a:rPr>
              <a:t>Key messages to share — in plain language</a:t>
            </a:r>
            <a:endParaRPr lang="en-US" sz="1600">
              <a:solidFill>
                <a:schemeClr val="tx2"/>
              </a:solidFill>
              <a:latin typeface="IBM Plex Sans" panose="020B0503050203000203" pitchFamily="34" charset="0"/>
            </a:endParaRPr>
          </a:p>
        </p:txBody>
      </p:sp>
    </p:spTree>
    <p:extLst>
      <p:ext uri="{BB962C8B-B14F-4D97-AF65-F5344CB8AC3E}">
        <p14:creationId xmlns:p14="http://schemas.microsoft.com/office/powerpoint/2010/main" val="288197077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name="Slide 24">
    <p:bg>
      <p:bgPr>
        <a:solidFill>
          <a:schemeClr val="tx1"/>
        </a:solidFill>
        <a:effectLst/>
      </p:bgPr>
    </p:bg>
    <p:spTree>
      <p:nvGrpSpPr>
        <p:cNvPr id="1" name=""/>
        <p:cNvGrpSpPr/>
        <p:nvPr/>
      </p:nvGrpSpPr>
      <p:grpSpPr>
        <a:xfrm>
          <a:off x="0" y="0"/>
          <a:ext cx="0" cy="0"/>
          <a:chOff x="0" y="0"/>
          <a:chExt cx="0" cy="0"/>
        </a:xfrm>
      </p:grpSpPr>
      <p:sp>
        <p:nvSpPr>
          <p:cNvPr id="3" name="Text 1"/>
          <p:cNvSpPr/>
          <p:nvPr/>
        </p:nvSpPr>
        <p:spPr>
          <a:xfrm>
            <a:off x="640080" y="1188720"/>
            <a:ext cx="7315200" cy="411480"/>
          </a:xfrm>
          <a:prstGeom prst="rect">
            <a:avLst/>
          </a:prstGeom>
          <a:noFill/>
          <a:ln/>
        </p:spPr>
        <p:txBody>
          <a:bodyPr wrap="square" rtlCol="0" anchor="ctr"/>
          <a:lstStyle/>
          <a:p>
            <a:pPr marL="0" indent="0">
              <a:buNone/>
            </a:pPr>
            <a:r>
              <a:rPr lang="en-US" sz="1600" b="1" kern="0" spc="400">
                <a:solidFill>
                  <a:srgbClr val="E8A020"/>
                </a:solidFill>
                <a:latin typeface="IBM Plex Sans" panose="020B0503050203000203" pitchFamily="34" charset="0"/>
                <a:ea typeface="Calibri" pitchFamily="34" charset="-122"/>
                <a:cs typeface="Calibri" pitchFamily="34" charset="-120"/>
              </a:rPr>
              <a:t>SECTION 6</a:t>
            </a:r>
            <a:endParaRPr lang="en-US" sz="1600">
              <a:latin typeface="IBM Plex Sans" panose="020B0503050203000203" pitchFamily="34" charset="0"/>
            </a:endParaRPr>
          </a:p>
        </p:txBody>
      </p:sp>
      <p:sp>
        <p:nvSpPr>
          <p:cNvPr id="4" name="Text 2"/>
          <p:cNvSpPr/>
          <p:nvPr/>
        </p:nvSpPr>
        <p:spPr>
          <a:xfrm>
            <a:off x="640080" y="1600200"/>
            <a:ext cx="7589520" cy="1188720"/>
          </a:xfrm>
          <a:prstGeom prst="rect">
            <a:avLst/>
          </a:prstGeom>
          <a:noFill/>
          <a:ln/>
        </p:spPr>
        <p:txBody>
          <a:bodyPr wrap="square" rtlCol="0" anchor="ctr"/>
          <a:lstStyle/>
          <a:p>
            <a:pPr marL="0" indent="0">
              <a:buNone/>
            </a:pPr>
            <a:r>
              <a:rPr lang="en-US" sz="5000" b="1">
                <a:solidFill>
                  <a:srgbClr val="FFFFFF"/>
                </a:solidFill>
                <a:latin typeface="Aleo" pitchFamily="2" charset="0"/>
                <a:ea typeface="Calibri" pitchFamily="34" charset="-122"/>
                <a:cs typeface="Calibri" pitchFamily="34" charset="-120"/>
              </a:rPr>
              <a:t>Case studies</a:t>
            </a:r>
            <a:endParaRPr lang="en-US" sz="5000">
              <a:latin typeface="Aleo" pitchFamily="2" charset="0"/>
            </a:endParaRPr>
          </a:p>
        </p:txBody>
      </p:sp>
      <p:sp>
        <p:nvSpPr>
          <p:cNvPr id="5" name="Text 3"/>
          <p:cNvSpPr/>
          <p:nvPr/>
        </p:nvSpPr>
        <p:spPr>
          <a:xfrm>
            <a:off x="640080" y="2834640"/>
            <a:ext cx="7315200" cy="548640"/>
          </a:xfrm>
          <a:prstGeom prst="rect">
            <a:avLst/>
          </a:prstGeom>
          <a:noFill/>
          <a:ln/>
        </p:spPr>
        <p:txBody>
          <a:bodyPr wrap="square" rtlCol="0" anchor="ctr"/>
          <a:lstStyle/>
          <a:p>
            <a:pPr marL="0" indent="0">
              <a:buNone/>
            </a:pPr>
            <a:r>
              <a:rPr lang="en-US" sz="2000" i="1">
                <a:solidFill>
                  <a:srgbClr val="D0EFED"/>
                </a:solidFill>
                <a:latin typeface="IBM Plex Sans" panose="020B0503050203000203" pitchFamily="34" charset="0"/>
                <a:ea typeface="Calibri" pitchFamily="34" charset="-122"/>
                <a:cs typeface="Calibri" pitchFamily="34" charset="-120"/>
              </a:rPr>
              <a:t>Let's practice with real scenarios</a:t>
            </a:r>
            <a:endParaRPr lang="en-US" sz="2000">
              <a:latin typeface="IBM Plex Sans" panose="020B0503050203000203"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chemeClr val="tx1"/>
        </a:solidFill>
        <a:effectLst/>
      </p:bgPr>
    </p:bg>
    <p:spTree>
      <p:nvGrpSpPr>
        <p:cNvPr id="1" name=""/>
        <p:cNvGrpSpPr/>
        <p:nvPr/>
      </p:nvGrpSpPr>
      <p:grpSpPr>
        <a:xfrm>
          <a:off x="0" y="0"/>
          <a:ext cx="0" cy="0"/>
          <a:chOff x="0" y="0"/>
          <a:chExt cx="0" cy="0"/>
        </a:xfrm>
      </p:grpSpPr>
      <p:sp>
        <p:nvSpPr>
          <p:cNvPr id="3" name="Text 1"/>
          <p:cNvSpPr/>
          <p:nvPr/>
        </p:nvSpPr>
        <p:spPr>
          <a:xfrm>
            <a:off x="640080" y="1188720"/>
            <a:ext cx="7315200" cy="411480"/>
          </a:xfrm>
          <a:prstGeom prst="rect">
            <a:avLst/>
          </a:prstGeom>
          <a:noFill/>
          <a:ln/>
        </p:spPr>
        <p:txBody>
          <a:bodyPr wrap="square" rtlCol="0" anchor="ctr"/>
          <a:lstStyle/>
          <a:p>
            <a:pPr marL="0" indent="0">
              <a:buNone/>
            </a:pPr>
            <a:r>
              <a:rPr lang="en-US" sz="1600" b="1" kern="0" spc="400">
                <a:solidFill>
                  <a:srgbClr val="E8A020"/>
                </a:solidFill>
                <a:latin typeface="IBM Plex Sans" panose="020B0503050203000203" pitchFamily="34" charset="0"/>
                <a:ea typeface="Calibri" pitchFamily="34" charset="-122"/>
                <a:cs typeface="Calibri" pitchFamily="34" charset="-120"/>
              </a:rPr>
              <a:t>SECTION 1</a:t>
            </a:r>
            <a:endParaRPr lang="en-US" sz="1600">
              <a:latin typeface="IBM Plex Sans" panose="020B0503050203000203" pitchFamily="34" charset="0"/>
            </a:endParaRPr>
          </a:p>
        </p:txBody>
      </p:sp>
      <p:sp>
        <p:nvSpPr>
          <p:cNvPr id="4" name="Text 2"/>
          <p:cNvSpPr/>
          <p:nvPr/>
        </p:nvSpPr>
        <p:spPr>
          <a:xfrm>
            <a:off x="640080" y="1600200"/>
            <a:ext cx="7589520" cy="1188720"/>
          </a:xfrm>
          <a:prstGeom prst="rect">
            <a:avLst/>
          </a:prstGeom>
          <a:noFill/>
          <a:ln/>
        </p:spPr>
        <p:txBody>
          <a:bodyPr wrap="square" rtlCol="0" anchor="ctr"/>
          <a:lstStyle/>
          <a:p>
            <a:pPr marL="0" indent="0">
              <a:buNone/>
            </a:pPr>
            <a:r>
              <a:rPr lang="en-US" sz="5000" b="1">
                <a:solidFill>
                  <a:srgbClr val="FFFFFF"/>
                </a:solidFill>
                <a:latin typeface="Aleo" pitchFamily="2" charset="0"/>
                <a:ea typeface="Calibri" pitchFamily="34" charset="-122"/>
                <a:cs typeface="Calibri" pitchFamily="34" charset="-120"/>
              </a:rPr>
              <a:t>The big picture</a:t>
            </a:r>
            <a:endParaRPr lang="en-US" sz="5000">
              <a:latin typeface="Aleo" pitchFamily="2" charset="0"/>
            </a:endParaRPr>
          </a:p>
        </p:txBody>
      </p:sp>
      <p:sp>
        <p:nvSpPr>
          <p:cNvPr id="5" name="Text 3"/>
          <p:cNvSpPr/>
          <p:nvPr/>
        </p:nvSpPr>
        <p:spPr>
          <a:xfrm>
            <a:off x="640080" y="2834640"/>
            <a:ext cx="7315200" cy="548640"/>
          </a:xfrm>
          <a:prstGeom prst="rect">
            <a:avLst/>
          </a:prstGeom>
          <a:noFill/>
          <a:ln/>
        </p:spPr>
        <p:txBody>
          <a:bodyPr wrap="square" rtlCol="0" anchor="ctr"/>
          <a:lstStyle/>
          <a:p>
            <a:pPr marL="0" indent="0">
              <a:buNone/>
            </a:pPr>
            <a:r>
              <a:rPr lang="en-US" sz="2000" i="1">
                <a:solidFill>
                  <a:schemeClr val="bg1"/>
                </a:solidFill>
                <a:latin typeface="IBM Plex Sans" panose="020B0503050203000203" pitchFamily="34" charset="0"/>
                <a:ea typeface="Calibri" pitchFamily="34" charset="-122"/>
                <a:cs typeface="Calibri" pitchFamily="34" charset="-120"/>
              </a:rPr>
              <a:t>What is HR1 and who does it affect?</a:t>
            </a:r>
            <a:endParaRPr lang="en-US" sz="2000">
              <a:solidFill>
                <a:schemeClr val="bg1"/>
              </a:solidFill>
              <a:latin typeface="IBM Plex Sans" panose="020B0503050203000203" pitchFamily="34" charset="0"/>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name="Slide 25">
    <p:spTree>
      <p:nvGrpSpPr>
        <p:cNvPr id="1" name=""/>
        <p:cNvGrpSpPr/>
        <p:nvPr/>
      </p:nvGrpSpPr>
      <p:grpSpPr>
        <a:xfrm>
          <a:off x="0" y="0"/>
          <a:ext cx="0" cy="0"/>
          <a:chOff x="0" y="0"/>
          <a:chExt cx="0" cy="0"/>
        </a:xfrm>
      </p:grpSpPr>
      <p:sp>
        <p:nvSpPr>
          <p:cNvPr id="7" name="Text 5"/>
          <p:cNvSpPr/>
          <p:nvPr/>
        </p:nvSpPr>
        <p:spPr>
          <a:xfrm>
            <a:off x="3808041" y="873478"/>
            <a:ext cx="8229600" cy="411480"/>
          </a:xfrm>
          <a:prstGeom prst="rect">
            <a:avLst/>
          </a:prstGeom>
          <a:noFill/>
          <a:ln/>
        </p:spPr>
        <p:txBody>
          <a:bodyPr wrap="square" rtlCol="0" anchor="ctr"/>
          <a:lstStyle/>
          <a:p>
            <a:pPr marL="0" indent="0">
              <a:buNone/>
            </a:pPr>
            <a:r>
              <a:rPr lang="en-US" sz="2200" b="1">
                <a:solidFill>
                  <a:schemeClr val="bg2"/>
                </a:solidFill>
                <a:latin typeface="Calibri" pitchFamily="34" charset="0"/>
                <a:ea typeface="Calibri" pitchFamily="34" charset="-122"/>
                <a:cs typeface="Calibri" pitchFamily="34" charset="-120"/>
              </a:rPr>
              <a:t>Discussion: What would you tell Maria?</a:t>
            </a:r>
            <a:endParaRPr lang="en-US" sz="2200">
              <a:solidFill>
                <a:schemeClr val="bg2"/>
              </a:solidFill>
            </a:endParaRPr>
          </a:p>
        </p:txBody>
      </p:sp>
      <p:sp>
        <p:nvSpPr>
          <p:cNvPr id="9" name="Text 7"/>
          <p:cNvSpPr/>
          <p:nvPr/>
        </p:nvSpPr>
        <p:spPr>
          <a:xfrm>
            <a:off x="4005072" y="1154652"/>
            <a:ext cx="3675890" cy="347472"/>
          </a:xfrm>
          <a:prstGeom prst="rect">
            <a:avLst/>
          </a:prstGeom>
          <a:noFill/>
          <a:ln/>
        </p:spPr>
        <p:txBody>
          <a:bodyPr wrap="square" rtlCol="0" anchor="ctr"/>
          <a:lstStyle/>
          <a:p>
            <a:pPr marL="0" indent="0">
              <a:buNone/>
            </a:pPr>
            <a:r>
              <a:rPr lang="en-US" b="1">
                <a:solidFill>
                  <a:srgbClr val="1A7A4A"/>
                </a:solidFill>
                <a:latin typeface="IBM Plex Sans" panose="020B0503050203000203" pitchFamily="34" charset="0"/>
                <a:ea typeface="Calibri" pitchFamily="34" charset="-122"/>
                <a:cs typeface="Calibri" pitchFamily="34" charset="-120"/>
              </a:rPr>
              <a:t>✓  </a:t>
            </a:r>
            <a:r>
              <a:rPr lang="en-US" sz="1400" b="1">
                <a:latin typeface="IBM Plex Sans" panose="020B0503050203000203" pitchFamily="34" charset="0"/>
                <a:ea typeface="Calibri" pitchFamily="34" charset="-122"/>
                <a:cs typeface="Calibri" pitchFamily="34" charset="-120"/>
              </a:rPr>
              <a:t>KEY POINTS</a:t>
            </a:r>
            <a:endParaRPr lang="en-US" sz="1400">
              <a:latin typeface="IBM Plex Sans" panose="020B0503050203000203" pitchFamily="34" charset="0"/>
            </a:endParaRPr>
          </a:p>
        </p:txBody>
      </p:sp>
      <p:sp>
        <p:nvSpPr>
          <p:cNvPr id="10" name="Text 8"/>
          <p:cNvSpPr/>
          <p:nvPr/>
        </p:nvSpPr>
        <p:spPr>
          <a:xfrm>
            <a:off x="4005072" y="1524766"/>
            <a:ext cx="4681728" cy="3038629"/>
          </a:xfrm>
          <a:prstGeom prst="rect">
            <a:avLst/>
          </a:prstGeom>
          <a:noFill/>
          <a:ln/>
        </p:spPr>
        <p:txBody>
          <a:bodyPr wrap="square" lIns="91440" tIns="45720" rIns="91440" bIns="45720" rtlCol="0" anchor="ctr"/>
          <a:lstStyle/>
          <a:p>
            <a:pPr marL="457200" indent="-342900">
              <a:spcAft>
                <a:spcPts val="600"/>
              </a:spcAft>
              <a:buSzPct val="100000"/>
              <a:buFont typeface="+mj-lt"/>
              <a:buAutoNum type="arabicPeriod"/>
            </a:pPr>
            <a:r>
              <a:rPr lang="en-US" sz="1400">
                <a:latin typeface="IBM Plex Sans"/>
                <a:ea typeface="Calibri"/>
                <a:cs typeface="Calibri"/>
              </a:rPr>
              <a:t>Maria (humanitarian parolee) will likely lose Medicaid on October 1, 2026.</a:t>
            </a:r>
          </a:p>
          <a:p>
            <a:pPr marL="457200" indent="-342900">
              <a:spcAft>
                <a:spcPts val="600"/>
              </a:spcAft>
              <a:buSzPct val="100000"/>
              <a:buFont typeface="+mj-lt"/>
              <a:buAutoNum type="arabicPeriod"/>
            </a:pPr>
            <a:r>
              <a:rPr lang="en-US" sz="1400">
                <a:latin typeface="IBM Plex Sans" panose="020B0503050203000203" pitchFamily="34" charset="0"/>
                <a:ea typeface="Calibri" pitchFamily="34" charset="-122"/>
                <a:cs typeface="Calibri" pitchFamily="34" charset="-120"/>
              </a:rPr>
              <a:t>Her children (U.S. citizens) will NOT lose Medicaid — their eligibility is separate from hers.</a:t>
            </a:r>
            <a:endParaRPr lang="en-US" sz="1400">
              <a:latin typeface="IBM Plex Sans" panose="020B0503050203000203" pitchFamily="34" charset="0"/>
            </a:endParaRPr>
          </a:p>
          <a:p>
            <a:pPr marL="457200" indent="-342900">
              <a:spcAft>
                <a:spcPts val="600"/>
              </a:spcAft>
              <a:buSzPct val="100000"/>
              <a:buFont typeface="+mj-lt"/>
              <a:buAutoNum type="arabicPeriod"/>
            </a:pPr>
            <a:r>
              <a:rPr lang="en-US" sz="1400">
                <a:latin typeface="IBM Plex Sans"/>
                <a:ea typeface="Calibri"/>
                <a:cs typeface="Calibri"/>
              </a:rPr>
              <a:t>She should ask for help and respond with documents by the deadline.</a:t>
            </a:r>
          </a:p>
          <a:p>
            <a:pPr marL="457200" indent="-342900">
              <a:spcAft>
                <a:spcPts val="600"/>
              </a:spcAft>
              <a:buSzPct val="100000"/>
              <a:buFont typeface="+mj-lt"/>
              <a:buAutoNum type="arabicPeriod"/>
            </a:pPr>
            <a:r>
              <a:rPr lang="en-US" sz="1400">
                <a:latin typeface="IBM Plex Sans"/>
                <a:ea typeface="Calibri"/>
                <a:cs typeface="Calibri"/>
              </a:rPr>
              <a:t>She should be connected to free legal help, </a:t>
            </a:r>
            <a:r>
              <a:rPr lang="en-US" sz="1400">
                <a:latin typeface="IBM Plex Sans"/>
              </a:rPr>
              <a:t>application assistance for the </a:t>
            </a:r>
            <a:r>
              <a:rPr lang="en-US" sz="1400" err="1">
                <a:latin typeface="IBM Plex Sans"/>
              </a:rPr>
              <a:t>GetCovered</a:t>
            </a:r>
            <a:r>
              <a:rPr lang="en-US" sz="1400">
                <a:latin typeface="IBM Plex Sans"/>
              </a:rPr>
              <a:t> NJ Marketplace, and resources for free and low-cost care at My Resource Pal. </a:t>
            </a:r>
          </a:p>
          <a:p>
            <a:pPr marL="457200" indent="-342900">
              <a:spcAft>
                <a:spcPts val="600"/>
              </a:spcAft>
              <a:buSzPct val="100000"/>
              <a:buAutoNum type="arabicPeriod"/>
            </a:pPr>
            <a:endParaRPr lang="en-US" sz="1400">
              <a:latin typeface="IBM Plex Sans" panose="020B0503050203000203" pitchFamily="34" charset="0"/>
            </a:endParaRPr>
          </a:p>
          <a:p>
            <a:pPr marL="457200" indent="-342900">
              <a:spcAft>
                <a:spcPts val="600"/>
              </a:spcAft>
              <a:buSzPct val="100000"/>
              <a:buAutoNum type="arabicPeriod"/>
            </a:pPr>
            <a:endParaRPr lang="en-US" sz="1400">
              <a:latin typeface="IBM Plex Sans" panose="020B0503050203000203" pitchFamily="34" charset="0"/>
            </a:endParaRPr>
          </a:p>
        </p:txBody>
      </p:sp>
      <p:sp>
        <p:nvSpPr>
          <p:cNvPr id="11" name="Shape 13">
            <a:extLst>
              <a:ext uri="{FF2B5EF4-FFF2-40B4-BE49-F238E27FC236}">
                <a16:creationId xmlns:a16="http://schemas.microsoft.com/office/drawing/2014/main" id="{8370F5F9-9393-3751-3AB8-DC1581A95F58}"/>
              </a:ext>
            </a:extLst>
          </p:cNvPr>
          <p:cNvSpPr/>
          <p:nvPr/>
        </p:nvSpPr>
        <p:spPr>
          <a:xfrm>
            <a:off x="457200" y="1166625"/>
            <a:ext cx="2834640" cy="2963797"/>
          </a:xfrm>
          <a:prstGeom prst="roundRect">
            <a:avLst>
              <a:gd name="adj" fmla="val 4651"/>
            </a:avLst>
          </a:prstGeom>
          <a:solidFill>
            <a:srgbClr val="FDF9FB"/>
          </a:solidFill>
          <a:ln w="12700">
            <a:noFill/>
            <a:prstDash val="solid"/>
          </a:ln>
          <a:effectLst>
            <a:outerShdw blurRad="50800" dist="88900" dir="2700000" algn="tl" rotWithShape="0">
              <a:schemeClr val="bg2">
                <a:lumMod val="75000"/>
                <a:alpha val="40000"/>
              </a:schemeClr>
            </a:outerShdw>
          </a:effectLst>
        </p:spPr>
        <p:txBody>
          <a:bodyPr/>
          <a:lstStyle/>
          <a:p>
            <a:endParaRPr lang="en-US">
              <a:latin typeface="IBM Plex Sans" panose="020B0503050203000203" pitchFamily="34" charset="0"/>
            </a:endParaRPr>
          </a:p>
        </p:txBody>
      </p:sp>
      <p:sp>
        <p:nvSpPr>
          <p:cNvPr id="12" name="Shape 14">
            <a:extLst>
              <a:ext uri="{FF2B5EF4-FFF2-40B4-BE49-F238E27FC236}">
                <a16:creationId xmlns:a16="http://schemas.microsoft.com/office/drawing/2014/main" id="{0AF4D8C1-C167-BDA2-A301-34F6B0C6C5A3}"/>
              </a:ext>
            </a:extLst>
          </p:cNvPr>
          <p:cNvSpPr/>
          <p:nvPr/>
        </p:nvSpPr>
        <p:spPr>
          <a:xfrm>
            <a:off x="594360" y="1250446"/>
            <a:ext cx="502920" cy="502920"/>
          </a:xfrm>
          <a:prstGeom prst="ellipse">
            <a:avLst/>
          </a:prstGeom>
          <a:solidFill>
            <a:schemeClr val="bg2"/>
          </a:solidFill>
          <a:ln w="12700">
            <a:solidFill>
              <a:schemeClr val="bg2"/>
            </a:solidFill>
            <a:prstDash val="solid"/>
          </a:ln>
        </p:spPr>
        <p:txBody>
          <a:bodyPr/>
          <a:lstStyle/>
          <a:p>
            <a:endParaRPr lang="en-US">
              <a:latin typeface="IBM Plex Sans" panose="020B0503050203000203" pitchFamily="34" charset="0"/>
            </a:endParaRPr>
          </a:p>
        </p:txBody>
      </p:sp>
      <p:sp>
        <p:nvSpPr>
          <p:cNvPr id="13" name="Text 15">
            <a:extLst>
              <a:ext uri="{FF2B5EF4-FFF2-40B4-BE49-F238E27FC236}">
                <a16:creationId xmlns:a16="http://schemas.microsoft.com/office/drawing/2014/main" id="{37917AC5-262F-6A1B-CB5D-C3DB0C38410E}"/>
              </a:ext>
            </a:extLst>
          </p:cNvPr>
          <p:cNvSpPr/>
          <p:nvPr/>
        </p:nvSpPr>
        <p:spPr>
          <a:xfrm>
            <a:off x="594360" y="1250446"/>
            <a:ext cx="502920" cy="502920"/>
          </a:xfrm>
          <a:prstGeom prst="rect">
            <a:avLst/>
          </a:prstGeom>
          <a:noFill/>
          <a:ln/>
        </p:spPr>
        <p:txBody>
          <a:bodyPr wrap="square" lIns="0" tIns="0" rIns="0" bIns="0" rtlCol="0" anchor="ctr"/>
          <a:lstStyle/>
          <a:p>
            <a:pPr marL="0" indent="0" algn="ctr">
              <a:buNone/>
            </a:pPr>
            <a:r>
              <a:rPr lang="en-US" sz="1600" b="1">
                <a:solidFill>
                  <a:srgbClr val="FFFFFF"/>
                </a:solidFill>
                <a:latin typeface="IBM Plex Sans" panose="020B0503050203000203" pitchFamily="34" charset="0"/>
                <a:ea typeface="Calibri" pitchFamily="34" charset="-122"/>
                <a:cs typeface="Calibri" pitchFamily="34" charset="-120"/>
              </a:rPr>
              <a:t>M</a:t>
            </a:r>
            <a:endParaRPr lang="en-US" sz="1600">
              <a:latin typeface="IBM Plex Sans" panose="020B0503050203000203" pitchFamily="34" charset="0"/>
            </a:endParaRPr>
          </a:p>
        </p:txBody>
      </p:sp>
      <p:sp>
        <p:nvSpPr>
          <p:cNvPr id="14" name="Text 16">
            <a:extLst>
              <a:ext uri="{FF2B5EF4-FFF2-40B4-BE49-F238E27FC236}">
                <a16:creationId xmlns:a16="http://schemas.microsoft.com/office/drawing/2014/main" id="{E954EF19-B1CF-E387-DE85-D4BE04AB2EF4}"/>
              </a:ext>
            </a:extLst>
          </p:cNvPr>
          <p:cNvSpPr/>
          <p:nvPr/>
        </p:nvSpPr>
        <p:spPr>
          <a:xfrm>
            <a:off x="1170432" y="1250446"/>
            <a:ext cx="2011680" cy="274320"/>
          </a:xfrm>
          <a:prstGeom prst="rect">
            <a:avLst/>
          </a:prstGeom>
          <a:noFill/>
          <a:ln/>
        </p:spPr>
        <p:txBody>
          <a:bodyPr wrap="square" rtlCol="0" anchor="ctr"/>
          <a:lstStyle/>
          <a:p>
            <a:pPr marL="0" indent="0">
              <a:buNone/>
            </a:pPr>
            <a:r>
              <a:rPr lang="en-US" sz="1600" b="1">
                <a:solidFill>
                  <a:srgbClr val="1B3A6B"/>
                </a:solidFill>
                <a:latin typeface="IBM Plex Sans" panose="020B0503050203000203" pitchFamily="34" charset="0"/>
                <a:ea typeface="Calibri" pitchFamily="34" charset="-122"/>
                <a:cs typeface="Calibri" pitchFamily="34" charset="-120"/>
              </a:rPr>
              <a:t>Maria</a:t>
            </a:r>
            <a:endParaRPr lang="en-US" sz="1600">
              <a:latin typeface="IBM Plex Sans" panose="020B0503050203000203" pitchFamily="34" charset="0"/>
            </a:endParaRPr>
          </a:p>
        </p:txBody>
      </p:sp>
      <p:sp>
        <p:nvSpPr>
          <p:cNvPr id="15" name="Shape 17">
            <a:extLst>
              <a:ext uri="{FF2B5EF4-FFF2-40B4-BE49-F238E27FC236}">
                <a16:creationId xmlns:a16="http://schemas.microsoft.com/office/drawing/2014/main" id="{7F689A85-6609-3468-C8A8-035A7D79BDA8}"/>
              </a:ext>
            </a:extLst>
          </p:cNvPr>
          <p:cNvSpPr/>
          <p:nvPr/>
        </p:nvSpPr>
        <p:spPr>
          <a:xfrm>
            <a:off x="1170432" y="1543054"/>
            <a:ext cx="2011680" cy="256032"/>
          </a:xfrm>
          <a:prstGeom prst="roundRect">
            <a:avLst>
              <a:gd name="adj" fmla="val 14286"/>
            </a:avLst>
          </a:prstGeom>
          <a:solidFill>
            <a:schemeClr val="bg2">
              <a:lumMod val="20000"/>
              <a:lumOff val="80000"/>
            </a:schemeClr>
          </a:solidFill>
          <a:ln w="12700">
            <a:noFill/>
            <a:prstDash val="solid"/>
          </a:ln>
        </p:spPr>
        <p:txBody>
          <a:bodyPr/>
          <a:lstStyle/>
          <a:p>
            <a:endParaRPr lang="en-US">
              <a:latin typeface="IBM Plex Sans" panose="020B0503050203000203" pitchFamily="34" charset="0"/>
            </a:endParaRPr>
          </a:p>
        </p:txBody>
      </p:sp>
      <p:sp>
        <p:nvSpPr>
          <p:cNvPr id="16" name="Text 18">
            <a:extLst>
              <a:ext uri="{FF2B5EF4-FFF2-40B4-BE49-F238E27FC236}">
                <a16:creationId xmlns:a16="http://schemas.microsoft.com/office/drawing/2014/main" id="{9EBBB47C-9C47-898D-68C7-BF4ADD79169D}"/>
              </a:ext>
            </a:extLst>
          </p:cNvPr>
          <p:cNvSpPr/>
          <p:nvPr/>
        </p:nvSpPr>
        <p:spPr>
          <a:xfrm>
            <a:off x="1207008" y="1543054"/>
            <a:ext cx="1965960" cy="256032"/>
          </a:xfrm>
          <a:prstGeom prst="rect">
            <a:avLst/>
          </a:prstGeom>
          <a:noFill/>
          <a:ln/>
        </p:spPr>
        <p:txBody>
          <a:bodyPr wrap="square" lIns="91440" tIns="45720" rIns="91440" bIns="45720" rtlCol="0" anchor="ctr"/>
          <a:lstStyle/>
          <a:p>
            <a:pPr marL="0" indent="0">
              <a:buNone/>
            </a:pPr>
            <a:r>
              <a:rPr lang="en-US" sz="1000" b="1">
                <a:solidFill>
                  <a:schemeClr val="bg2"/>
                </a:solidFill>
                <a:latin typeface="IBM Plex Sans"/>
                <a:ea typeface="Calibri"/>
                <a:cs typeface="Calibri"/>
              </a:rPr>
              <a:t>Humanitarian parolee</a:t>
            </a:r>
            <a:endParaRPr lang="en-US" sz="1000">
              <a:solidFill>
                <a:schemeClr val="bg2"/>
              </a:solidFill>
              <a:latin typeface="IBM Plex Sans" panose="020B0503050203000203" pitchFamily="34" charset="0"/>
            </a:endParaRPr>
          </a:p>
        </p:txBody>
      </p:sp>
      <p:sp>
        <p:nvSpPr>
          <p:cNvPr id="17" name="Shape 19">
            <a:extLst>
              <a:ext uri="{FF2B5EF4-FFF2-40B4-BE49-F238E27FC236}">
                <a16:creationId xmlns:a16="http://schemas.microsoft.com/office/drawing/2014/main" id="{7EA74B53-6BAD-1CDC-C06F-F3431158EDC0}"/>
              </a:ext>
            </a:extLst>
          </p:cNvPr>
          <p:cNvSpPr/>
          <p:nvPr/>
        </p:nvSpPr>
        <p:spPr>
          <a:xfrm>
            <a:off x="594360" y="1890526"/>
            <a:ext cx="2560320" cy="0"/>
          </a:xfrm>
          <a:prstGeom prst="line">
            <a:avLst/>
          </a:prstGeom>
          <a:noFill/>
          <a:ln w="6350">
            <a:solidFill>
              <a:schemeClr val="bg2"/>
            </a:solidFill>
            <a:prstDash val="solid"/>
          </a:ln>
        </p:spPr>
        <p:txBody>
          <a:bodyPr/>
          <a:lstStyle/>
          <a:p>
            <a:endParaRPr lang="en-US">
              <a:latin typeface="IBM Plex Sans" panose="020B0503050203000203" pitchFamily="34" charset="0"/>
            </a:endParaRPr>
          </a:p>
        </p:txBody>
      </p:sp>
      <p:sp>
        <p:nvSpPr>
          <p:cNvPr id="18" name="Text 20">
            <a:extLst>
              <a:ext uri="{FF2B5EF4-FFF2-40B4-BE49-F238E27FC236}">
                <a16:creationId xmlns:a16="http://schemas.microsoft.com/office/drawing/2014/main" id="{106A4540-0B86-F9F3-70E1-FFB2D1A881F7}"/>
              </a:ext>
            </a:extLst>
          </p:cNvPr>
          <p:cNvSpPr/>
          <p:nvPr/>
        </p:nvSpPr>
        <p:spPr>
          <a:xfrm>
            <a:off x="594360" y="1954533"/>
            <a:ext cx="2560320" cy="1936847"/>
          </a:xfrm>
          <a:prstGeom prst="rect">
            <a:avLst/>
          </a:prstGeom>
          <a:noFill/>
          <a:ln/>
        </p:spPr>
        <p:txBody>
          <a:bodyPr wrap="square" rtlCol="0" anchor="t"/>
          <a:lstStyle/>
          <a:p>
            <a:pPr marL="228600" indent="-171450">
              <a:buClr>
                <a:schemeClr val="bg2"/>
              </a:buClr>
              <a:buSzPct val="102000"/>
              <a:buFont typeface="Arial" panose="020B0604020202020204" pitchFamily="34" charset="0"/>
              <a:buChar char="•"/>
            </a:pPr>
            <a:r>
              <a:rPr lang="en-US" sz="1100">
                <a:solidFill>
                  <a:srgbClr val="1E293B"/>
                </a:solidFill>
                <a:latin typeface="Calibri" pitchFamily="34" charset="0"/>
                <a:ea typeface="Calibri" pitchFamily="34" charset="-122"/>
                <a:cs typeface="Calibri" pitchFamily="34" charset="-120"/>
              </a:rPr>
              <a:t>35-year-old woman</a:t>
            </a:r>
          </a:p>
          <a:p>
            <a:pPr marL="228600" indent="-171450">
              <a:buClr>
                <a:schemeClr val="bg2"/>
              </a:buClr>
              <a:buSzPct val="102000"/>
              <a:buFont typeface="Arial" panose="020B0604020202020204" pitchFamily="34" charset="0"/>
              <a:buChar char="•"/>
            </a:pPr>
            <a:r>
              <a:rPr lang="en-US" sz="1100">
                <a:solidFill>
                  <a:srgbClr val="1E293B"/>
                </a:solidFill>
                <a:latin typeface="Calibri" pitchFamily="34" charset="0"/>
                <a:ea typeface="Calibri" pitchFamily="34" charset="-122"/>
                <a:cs typeface="Calibri" pitchFamily="34" charset="-120"/>
              </a:rPr>
              <a:t>Came to the U.S. from Honduras 3 years ago</a:t>
            </a:r>
          </a:p>
          <a:p>
            <a:pPr marL="228600" indent="-171450">
              <a:buClr>
                <a:schemeClr val="bg2"/>
              </a:buClr>
              <a:buSzPct val="102000"/>
              <a:buFont typeface="Arial" panose="020B0604020202020204" pitchFamily="34" charset="0"/>
              <a:buChar char="•"/>
            </a:pPr>
            <a:r>
              <a:rPr lang="en-US" sz="1100">
                <a:solidFill>
                  <a:srgbClr val="1E293B"/>
                </a:solidFill>
                <a:latin typeface="Calibri" pitchFamily="34" charset="0"/>
                <a:ea typeface="Calibri" pitchFamily="34" charset="-122"/>
                <a:cs typeface="Calibri" pitchFamily="34" charset="-120"/>
              </a:rPr>
              <a:t>Has 2 US-born children — ages 2 yrs old and 2 months old (US citizens)</a:t>
            </a:r>
          </a:p>
          <a:p>
            <a:pPr marL="228600" indent="-171450">
              <a:buClr>
                <a:schemeClr val="bg2"/>
              </a:buClr>
              <a:buSzPct val="102000"/>
              <a:buFont typeface="Arial" panose="020B0604020202020204" pitchFamily="34" charset="0"/>
              <a:buChar char="•"/>
            </a:pPr>
            <a:r>
              <a:rPr lang="en-US" sz="1100">
                <a:solidFill>
                  <a:srgbClr val="1E293B"/>
                </a:solidFill>
                <a:latin typeface="Calibri" pitchFamily="34" charset="0"/>
                <a:ea typeface="Calibri" pitchFamily="34" charset="-122"/>
                <a:cs typeface="Calibri" pitchFamily="34" charset="-120"/>
              </a:rPr>
              <a:t>Family currently receives Medicaid</a:t>
            </a:r>
            <a:endParaRPr lang="en-US" sz="1100"/>
          </a:p>
        </p:txBody>
      </p:sp>
      <p:sp>
        <p:nvSpPr>
          <p:cNvPr id="19" name="Shape 21">
            <a:extLst>
              <a:ext uri="{FF2B5EF4-FFF2-40B4-BE49-F238E27FC236}">
                <a16:creationId xmlns:a16="http://schemas.microsoft.com/office/drawing/2014/main" id="{1E2773D5-063B-8E0A-C1AC-1690AEFF31E2}"/>
              </a:ext>
            </a:extLst>
          </p:cNvPr>
          <p:cNvSpPr/>
          <p:nvPr/>
        </p:nvSpPr>
        <p:spPr>
          <a:xfrm>
            <a:off x="594360" y="3142682"/>
            <a:ext cx="2560320" cy="812704"/>
          </a:xfrm>
          <a:prstGeom prst="roundRect">
            <a:avLst>
              <a:gd name="adj" fmla="val 15789"/>
            </a:avLst>
          </a:prstGeom>
          <a:solidFill>
            <a:schemeClr val="bg2">
              <a:lumMod val="20000"/>
              <a:lumOff val="80000"/>
            </a:schemeClr>
          </a:solidFill>
          <a:ln w="12700">
            <a:noFill/>
            <a:prstDash val="solid"/>
          </a:ln>
        </p:spPr>
        <p:txBody>
          <a:bodyPr/>
          <a:lstStyle/>
          <a:p>
            <a:endParaRPr lang="en-US">
              <a:latin typeface="IBM Plex Sans" panose="020B0503050203000203" pitchFamily="34" charset="0"/>
            </a:endParaRPr>
          </a:p>
        </p:txBody>
      </p:sp>
      <p:sp>
        <p:nvSpPr>
          <p:cNvPr id="20" name="Text 22">
            <a:extLst>
              <a:ext uri="{FF2B5EF4-FFF2-40B4-BE49-F238E27FC236}">
                <a16:creationId xmlns:a16="http://schemas.microsoft.com/office/drawing/2014/main" id="{DD817414-1A69-55BA-B369-CE317FA03335}"/>
              </a:ext>
            </a:extLst>
          </p:cNvPr>
          <p:cNvSpPr/>
          <p:nvPr/>
        </p:nvSpPr>
        <p:spPr>
          <a:xfrm>
            <a:off x="674370" y="3160970"/>
            <a:ext cx="2480310" cy="794416"/>
          </a:xfrm>
          <a:prstGeom prst="rect">
            <a:avLst/>
          </a:prstGeom>
          <a:noFill/>
          <a:ln/>
        </p:spPr>
        <p:txBody>
          <a:bodyPr wrap="square" rtlCol="0" anchor="ctr"/>
          <a:lstStyle/>
          <a:p>
            <a:pPr marL="0" indent="0">
              <a:buNone/>
            </a:pPr>
            <a:r>
              <a:rPr lang="en-US" sz="1000" b="1">
                <a:solidFill>
                  <a:schemeClr val="bg2"/>
                </a:solidFill>
                <a:latin typeface="IBM Plex Sans" panose="020B0503050203000203" pitchFamily="34" charset="0"/>
                <a:ea typeface="Calibri" pitchFamily="34" charset="-122"/>
                <a:cs typeface="Calibri" pitchFamily="34" charset="-120"/>
              </a:rPr>
              <a:t>Received a letter from NJ FamilyCare that she doesn't understand. She's scared to call anyone because she's afraid it will get her in trouble.</a:t>
            </a:r>
            <a:endParaRPr lang="en-US" sz="1000" b="1">
              <a:solidFill>
                <a:schemeClr val="bg2"/>
              </a:solidFill>
              <a:latin typeface="IBM Plex Sans" panose="020B0503050203000203" pitchFamily="34" charset="0"/>
            </a:endParaRPr>
          </a:p>
        </p:txBody>
      </p:sp>
      <p:sp>
        <p:nvSpPr>
          <p:cNvPr id="25" name="Title 24">
            <a:extLst>
              <a:ext uri="{FF2B5EF4-FFF2-40B4-BE49-F238E27FC236}">
                <a16:creationId xmlns:a16="http://schemas.microsoft.com/office/drawing/2014/main" id="{29CF1EF5-3DA3-52A1-0CE1-C232A7D527FF}"/>
              </a:ext>
            </a:extLst>
          </p:cNvPr>
          <p:cNvSpPr>
            <a:spLocks noGrp="1"/>
          </p:cNvSpPr>
          <p:nvPr>
            <p:ph type="title"/>
          </p:nvPr>
        </p:nvSpPr>
        <p:spPr/>
        <p:txBody>
          <a:bodyPr/>
          <a:lstStyle/>
          <a:p>
            <a:r>
              <a:rPr lang="en-US"/>
              <a:t>Case study 1</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6A1A27-3565-EB43-099C-FC3DD39F5A66}"/>
            </a:ext>
          </a:extLst>
        </p:cNvPr>
        <p:cNvGrpSpPr/>
        <p:nvPr/>
      </p:nvGrpSpPr>
      <p:grpSpPr>
        <a:xfrm>
          <a:off x="0" y="0"/>
          <a:ext cx="0" cy="0"/>
          <a:chOff x="0" y="0"/>
          <a:chExt cx="0" cy="0"/>
        </a:xfrm>
      </p:grpSpPr>
      <p:sp>
        <p:nvSpPr>
          <p:cNvPr id="7" name="Text 5">
            <a:extLst>
              <a:ext uri="{FF2B5EF4-FFF2-40B4-BE49-F238E27FC236}">
                <a16:creationId xmlns:a16="http://schemas.microsoft.com/office/drawing/2014/main" id="{861134DD-A652-D606-E078-C55666069386}"/>
              </a:ext>
            </a:extLst>
          </p:cNvPr>
          <p:cNvSpPr/>
          <p:nvPr/>
        </p:nvSpPr>
        <p:spPr>
          <a:xfrm>
            <a:off x="3784221" y="256871"/>
            <a:ext cx="4826508" cy="764806"/>
          </a:xfrm>
          <a:prstGeom prst="rect">
            <a:avLst/>
          </a:prstGeom>
          <a:noFill/>
          <a:ln/>
        </p:spPr>
        <p:txBody>
          <a:bodyPr wrap="square" lIns="91440" tIns="45720" rIns="91440" bIns="45720" rtlCol="0" anchor="ctr"/>
          <a:lstStyle/>
          <a:p>
            <a:r>
              <a:rPr lang="en-US" sz="2200" b="1">
                <a:solidFill>
                  <a:schemeClr val="accent3"/>
                </a:solidFill>
                <a:latin typeface="Calibri"/>
                <a:ea typeface="Calibri"/>
                <a:cs typeface="Calibri"/>
              </a:rPr>
              <a:t>Discussion: What would happen next?</a:t>
            </a:r>
            <a:endParaRPr lang="en-US" sz="2200">
              <a:solidFill>
                <a:schemeClr val="accent3"/>
              </a:solidFill>
              <a:latin typeface="Calibri"/>
              <a:ea typeface="Calibri"/>
              <a:cs typeface="Calibri"/>
            </a:endParaRPr>
          </a:p>
        </p:txBody>
      </p:sp>
      <p:sp>
        <p:nvSpPr>
          <p:cNvPr id="9" name="Text 7">
            <a:extLst>
              <a:ext uri="{FF2B5EF4-FFF2-40B4-BE49-F238E27FC236}">
                <a16:creationId xmlns:a16="http://schemas.microsoft.com/office/drawing/2014/main" id="{B9BCE467-F9A1-1022-B067-3DD98AF47895}"/>
              </a:ext>
            </a:extLst>
          </p:cNvPr>
          <p:cNvSpPr/>
          <p:nvPr/>
        </p:nvSpPr>
        <p:spPr>
          <a:xfrm>
            <a:off x="3784221" y="934954"/>
            <a:ext cx="3889250" cy="393192"/>
          </a:xfrm>
          <a:prstGeom prst="rect">
            <a:avLst/>
          </a:prstGeom>
          <a:noFill/>
          <a:ln/>
        </p:spPr>
        <p:txBody>
          <a:bodyPr wrap="square" rtlCol="0" anchor="ctr"/>
          <a:lstStyle/>
          <a:p>
            <a:pPr marL="0" indent="0">
              <a:buNone/>
            </a:pPr>
            <a:r>
              <a:rPr lang="en-US" b="1">
                <a:solidFill>
                  <a:srgbClr val="1A7A4A"/>
                </a:solidFill>
                <a:latin typeface="IBM Plex Sans" panose="020B0503050203000203" pitchFamily="34" charset="0"/>
                <a:ea typeface="Calibri" pitchFamily="34" charset="-122"/>
                <a:cs typeface="Calibri" pitchFamily="34" charset="-120"/>
              </a:rPr>
              <a:t>✓  </a:t>
            </a:r>
            <a:r>
              <a:rPr lang="en-US" sz="1400" b="1">
                <a:latin typeface="IBM Plex Sans" panose="020B0503050203000203" pitchFamily="34" charset="0"/>
                <a:ea typeface="Calibri" pitchFamily="34" charset="-122"/>
                <a:cs typeface="Calibri" pitchFamily="34" charset="-120"/>
              </a:rPr>
              <a:t>KEY POINTS</a:t>
            </a:r>
            <a:endParaRPr lang="en-US" sz="1400">
              <a:latin typeface="IBM Plex Sans" panose="020B0503050203000203" pitchFamily="34" charset="0"/>
            </a:endParaRPr>
          </a:p>
        </p:txBody>
      </p:sp>
      <p:sp>
        <p:nvSpPr>
          <p:cNvPr id="10" name="Text 8">
            <a:extLst>
              <a:ext uri="{FF2B5EF4-FFF2-40B4-BE49-F238E27FC236}">
                <a16:creationId xmlns:a16="http://schemas.microsoft.com/office/drawing/2014/main" id="{ABB3390D-725F-EF54-26A1-BF7A727984AE}"/>
              </a:ext>
            </a:extLst>
          </p:cNvPr>
          <p:cNvSpPr/>
          <p:nvPr/>
        </p:nvSpPr>
        <p:spPr>
          <a:xfrm>
            <a:off x="3621231" y="1328146"/>
            <a:ext cx="5205054" cy="3487894"/>
          </a:xfrm>
          <a:prstGeom prst="rect">
            <a:avLst/>
          </a:prstGeom>
          <a:noFill/>
          <a:ln/>
        </p:spPr>
        <p:txBody>
          <a:bodyPr wrap="square" rtlCol="0" anchor="ctr"/>
          <a:lstStyle/>
          <a:p>
            <a:pPr marL="457200" indent="-342900">
              <a:spcAft>
                <a:spcPts val="600"/>
              </a:spcAft>
              <a:buSzPct val="100000"/>
              <a:buFont typeface="+mj-lt"/>
              <a:buAutoNum type="arabicPeriod"/>
            </a:pPr>
            <a:r>
              <a:rPr lang="en-US" sz="1400">
                <a:latin typeface="IBM Plex Sans" panose="020B0503050203000203" pitchFamily="34" charset="0"/>
                <a:ea typeface="Calibri" pitchFamily="34" charset="-122"/>
                <a:cs typeface="Calibri" pitchFamily="34" charset="-120"/>
              </a:rPr>
              <a:t>Good news: Refugees who adjusted to LPR (have a green card) KEEP their Medicaid coverage. Ahmed is NOT in the losing group.</a:t>
            </a:r>
          </a:p>
          <a:p>
            <a:pPr marL="457200" indent="-342900">
              <a:spcAft>
                <a:spcPts val="600"/>
              </a:spcAft>
              <a:buSzPct val="100000"/>
              <a:buFont typeface="+mj-lt"/>
              <a:buAutoNum type="arabicPeriod"/>
            </a:pPr>
            <a:r>
              <a:rPr lang="en-US" sz="1400">
                <a:latin typeface="IBM Plex Sans" panose="020B0503050203000203" pitchFamily="34" charset="0"/>
                <a:ea typeface="Calibri" pitchFamily="34" charset="-122"/>
                <a:cs typeface="Calibri" pitchFamily="34" charset="-120"/>
              </a:rPr>
              <a:t>However, he must respond to the notice to confirm his eligibility</a:t>
            </a:r>
          </a:p>
          <a:p>
            <a:pPr marL="457200" indent="-342900">
              <a:spcAft>
                <a:spcPts val="600"/>
              </a:spcAft>
              <a:buSzPct val="100000"/>
              <a:buFont typeface="+mj-lt"/>
              <a:buAutoNum type="arabicPeriod"/>
            </a:pPr>
            <a:r>
              <a:rPr lang="en-US" sz="1400">
                <a:latin typeface="IBM Plex Sans" panose="020B0503050203000203" pitchFamily="34" charset="0"/>
                <a:ea typeface="Calibri" pitchFamily="34" charset="-122"/>
                <a:cs typeface="Calibri" pitchFamily="34" charset="-120"/>
              </a:rPr>
              <a:t>Help him contact the HMS Helpline to request a copy of his letter - or he can download a copy of the letter from the </a:t>
            </a:r>
            <a:r>
              <a:rPr lang="en-US" sz="1400">
                <a:highlight>
                  <a:srgbClr val="FFFFFF"/>
                </a:highlight>
                <a:latin typeface="IBM Plex Sans" panose="020B0503050203000203" pitchFamily="34" charset="0"/>
                <a:ea typeface="Calibri" pitchFamily="34" charset="-122"/>
                <a:cs typeface="Calibri" pitchFamily="34" charset="-120"/>
              </a:rPr>
              <a:t>new NJ FamilyCare “Non-citizen Eligibility” webpage and submit his documents via fax, US mail or in person. </a:t>
            </a:r>
            <a:endParaRPr lang="en-US" sz="1400">
              <a:latin typeface="IBM Plex Sans" panose="020B0503050203000203" pitchFamily="34" charset="0"/>
              <a:ea typeface="Calibri" pitchFamily="34" charset="-122"/>
              <a:cs typeface="Calibri" pitchFamily="34" charset="-120"/>
            </a:endParaRPr>
          </a:p>
          <a:p>
            <a:pPr marL="457200" indent="-342900">
              <a:spcAft>
                <a:spcPts val="600"/>
              </a:spcAft>
              <a:buSzPct val="100000"/>
              <a:buFont typeface="+mj-lt"/>
              <a:buAutoNum type="arabicPeriod"/>
            </a:pPr>
            <a:r>
              <a:rPr lang="en-US" sz="1400">
                <a:latin typeface="IBM Plex Sans" panose="020B0503050203000203" pitchFamily="34" charset="0"/>
              </a:rPr>
              <a:t>Coach him on the 'open all mail' rule - this situation shows why it matters - and encourage him to update his address and phone number if/when it changes using the NJ FamilyCare online Mailing Address and Contact Update form. </a:t>
            </a:r>
          </a:p>
        </p:txBody>
      </p:sp>
      <p:sp>
        <p:nvSpPr>
          <p:cNvPr id="11" name="Shape 13">
            <a:extLst>
              <a:ext uri="{FF2B5EF4-FFF2-40B4-BE49-F238E27FC236}">
                <a16:creationId xmlns:a16="http://schemas.microsoft.com/office/drawing/2014/main" id="{8973698A-8FC1-4D0B-D194-41971F566E4A}"/>
              </a:ext>
            </a:extLst>
          </p:cNvPr>
          <p:cNvSpPr/>
          <p:nvPr/>
        </p:nvSpPr>
        <p:spPr>
          <a:xfrm>
            <a:off x="457200" y="1166625"/>
            <a:ext cx="2834640" cy="2963797"/>
          </a:xfrm>
          <a:prstGeom prst="roundRect">
            <a:avLst>
              <a:gd name="adj" fmla="val 4651"/>
            </a:avLst>
          </a:prstGeom>
          <a:solidFill>
            <a:srgbClr val="F0FAF5"/>
          </a:solidFill>
          <a:ln w="12700">
            <a:noFill/>
            <a:prstDash val="solid"/>
          </a:ln>
          <a:effectLst>
            <a:outerShdw blurRad="50800" dist="88900" dir="2700000" algn="tl" rotWithShape="0">
              <a:schemeClr val="accent3">
                <a:lumMod val="75000"/>
                <a:alpha val="40000"/>
              </a:schemeClr>
            </a:outerShdw>
          </a:effectLst>
        </p:spPr>
        <p:txBody>
          <a:bodyPr/>
          <a:lstStyle/>
          <a:p>
            <a:endParaRPr lang="en-US">
              <a:latin typeface="IBM Plex Sans" panose="020B0503050203000203" pitchFamily="34" charset="0"/>
            </a:endParaRPr>
          </a:p>
        </p:txBody>
      </p:sp>
      <p:sp>
        <p:nvSpPr>
          <p:cNvPr id="12" name="Shape 14">
            <a:extLst>
              <a:ext uri="{FF2B5EF4-FFF2-40B4-BE49-F238E27FC236}">
                <a16:creationId xmlns:a16="http://schemas.microsoft.com/office/drawing/2014/main" id="{BA20F087-2172-5539-6EC3-BC12D4CE6A39}"/>
              </a:ext>
            </a:extLst>
          </p:cNvPr>
          <p:cNvSpPr/>
          <p:nvPr/>
        </p:nvSpPr>
        <p:spPr>
          <a:xfrm>
            <a:off x="594360" y="1250446"/>
            <a:ext cx="502920" cy="502920"/>
          </a:xfrm>
          <a:prstGeom prst="ellipse">
            <a:avLst/>
          </a:prstGeom>
          <a:solidFill>
            <a:schemeClr val="accent3"/>
          </a:solidFill>
          <a:ln w="12700">
            <a:solidFill>
              <a:schemeClr val="accent3"/>
            </a:solidFill>
            <a:prstDash val="solid"/>
          </a:ln>
        </p:spPr>
        <p:txBody>
          <a:bodyPr/>
          <a:lstStyle/>
          <a:p>
            <a:endParaRPr lang="en-US">
              <a:latin typeface="IBM Plex Sans" panose="020B0503050203000203" pitchFamily="34" charset="0"/>
            </a:endParaRPr>
          </a:p>
        </p:txBody>
      </p:sp>
      <p:sp>
        <p:nvSpPr>
          <p:cNvPr id="13" name="Text 15">
            <a:extLst>
              <a:ext uri="{FF2B5EF4-FFF2-40B4-BE49-F238E27FC236}">
                <a16:creationId xmlns:a16="http://schemas.microsoft.com/office/drawing/2014/main" id="{7193797A-0543-024E-A85E-65CFC8F2049B}"/>
              </a:ext>
            </a:extLst>
          </p:cNvPr>
          <p:cNvSpPr/>
          <p:nvPr/>
        </p:nvSpPr>
        <p:spPr>
          <a:xfrm>
            <a:off x="594360" y="1250446"/>
            <a:ext cx="502920" cy="502920"/>
          </a:xfrm>
          <a:prstGeom prst="rect">
            <a:avLst/>
          </a:prstGeom>
          <a:noFill/>
          <a:ln/>
        </p:spPr>
        <p:txBody>
          <a:bodyPr wrap="square" lIns="0" tIns="0" rIns="0" bIns="0" rtlCol="0" anchor="ctr"/>
          <a:lstStyle/>
          <a:p>
            <a:pPr marL="0" indent="0" algn="ctr">
              <a:buNone/>
            </a:pPr>
            <a:r>
              <a:rPr lang="en-US" sz="1600" b="1">
                <a:solidFill>
                  <a:srgbClr val="FFFFFF"/>
                </a:solidFill>
                <a:latin typeface="IBM Plex Sans" panose="020B0503050203000203" pitchFamily="34" charset="0"/>
                <a:ea typeface="Calibri" pitchFamily="34" charset="-122"/>
                <a:cs typeface="Calibri" pitchFamily="34" charset="-120"/>
              </a:rPr>
              <a:t>A</a:t>
            </a:r>
            <a:endParaRPr lang="en-US" sz="1600">
              <a:latin typeface="IBM Plex Sans" panose="020B0503050203000203" pitchFamily="34" charset="0"/>
            </a:endParaRPr>
          </a:p>
        </p:txBody>
      </p:sp>
      <p:sp>
        <p:nvSpPr>
          <p:cNvPr id="14" name="Text 16">
            <a:extLst>
              <a:ext uri="{FF2B5EF4-FFF2-40B4-BE49-F238E27FC236}">
                <a16:creationId xmlns:a16="http://schemas.microsoft.com/office/drawing/2014/main" id="{B3E19463-CD8F-9B37-80E0-5CAD8E3D6691}"/>
              </a:ext>
            </a:extLst>
          </p:cNvPr>
          <p:cNvSpPr/>
          <p:nvPr/>
        </p:nvSpPr>
        <p:spPr>
          <a:xfrm>
            <a:off x="1170432" y="1250446"/>
            <a:ext cx="2011680" cy="274320"/>
          </a:xfrm>
          <a:prstGeom prst="rect">
            <a:avLst/>
          </a:prstGeom>
          <a:noFill/>
          <a:ln/>
        </p:spPr>
        <p:txBody>
          <a:bodyPr wrap="square" rtlCol="0" anchor="ctr"/>
          <a:lstStyle/>
          <a:p>
            <a:pPr marL="0" indent="0">
              <a:buNone/>
            </a:pPr>
            <a:r>
              <a:rPr lang="en-US" sz="1600" b="1">
                <a:solidFill>
                  <a:srgbClr val="1B3A6B"/>
                </a:solidFill>
                <a:latin typeface="IBM Plex Sans" panose="020B0503050203000203" pitchFamily="34" charset="0"/>
                <a:ea typeface="Calibri" pitchFamily="34" charset="-122"/>
                <a:cs typeface="Calibri" pitchFamily="34" charset="-120"/>
              </a:rPr>
              <a:t>Ahmed</a:t>
            </a:r>
            <a:endParaRPr lang="en-US" sz="1600">
              <a:latin typeface="IBM Plex Sans" panose="020B0503050203000203" pitchFamily="34" charset="0"/>
            </a:endParaRPr>
          </a:p>
        </p:txBody>
      </p:sp>
      <p:sp>
        <p:nvSpPr>
          <p:cNvPr id="17" name="Shape 19">
            <a:extLst>
              <a:ext uri="{FF2B5EF4-FFF2-40B4-BE49-F238E27FC236}">
                <a16:creationId xmlns:a16="http://schemas.microsoft.com/office/drawing/2014/main" id="{A455EA90-C5CC-7D05-3022-6D41926DE51B}"/>
              </a:ext>
            </a:extLst>
          </p:cNvPr>
          <p:cNvSpPr/>
          <p:nvPr/>
        </p:nvSpPr>
        <p:spPr>
          <a:xfrm>
            <a:off x="594360" y="1890526"/>
            <a:ext cx="2560320" cy="0"/>
          </a:xfrm>
          <a:prstGeom prst="line">
            <a:avLst/>
          </a:prstGeom>
          <a:noFill/>
          <a:ln w="6350">
            <a:solidFill>
              <a:schemeClr val="accent3"/>
            </a:solidFill>
            <a:prstDash val="solid"/>
          </a:ln>
        </p:spPr>
        <p:txBody>
          <a:bodyPr/>
          <a:lstStyle/>
          <a:p>
            <a:endParaRPr lang="en-US">
              <a:latin typeface="IBM Plex Sans" panose="020B0503050203000203" pitchFamily="34" charset="0"/>
            </a:endParaRPr>
          </a:p>
        </p:txBody>
      </p:sp>
      <p:sp>
        <p:nvSpPr>
          <p:cNvPr id="18" name="Text 20">
            <a:extLst>
              <a:ext uri="{FF2B5EF4-FFF2-40B4-BE49-F238E27FC236}">
                <a16:creationId xmlns:a16="http://schemas.microsoft.com/office/drawing/2014/main" id="{F26199A9-1F58-F3E8-4846-F1D7174547C6}"/>
              </a:ext>
            </a:extLst>
          </p:cNvPr>
          <p:cNvSpPr/>
          <p:nvPr/>
        </p:nvSpPr>
        <p:spPr>
          <a:xfrm>
            <a:off x="594360" y="1954533"/>
            <a:ext cx="2560320" cy="1936847"/>
          </a:xfrm>
          <a:prstGeom prst="rect">
            <a:avLst/>
          </a:prstGeom>
          <a:noFill/>
          <a:ln/>
        </p:spPr>
        <p:txBody>
          <a:bodyPr wrap="square" rtlCol="0" anchor="t"/>
          <a:lstStyle/>
          <a:p>
            <a:pPr marL="228600" indent="-171450">
              <a:buClr>
                <a:schemeClr val="accent3"/>
              </a:buClr>
              <a:buSzPct val="102000"/>
              <a:buFont typeface="Arial" panose="020B0604020202020204" pitchFamily="34" charset="0"/>
              <a:buChar char="•"/>
            </a:pPr>
            <a:r>
              <a:rPr lang="en-US" sz="1100">
                <a:solidFill>
                  <a:srgbClr val="1E293B"/>
                </a:solidFill>
                <a:latin typeface="Calibri" pitchFamily="34" charset="0"/>
                <a:ea typeface="Calibri" pitchFamily="34" charset="-122"/>
                <a:cs typeface="Calibri" pitchFamily="34" charset="-120"/>
              </a:rPr>
              <a:t>52-year-old man</a:t>
            </a:r>
          </a:p>
          <a:p>
            <a:pPr marL="228600" indent="-171450">
              <a:buClr>
                <a:schemeClr val="accent3"/>
              </a:buClr>
              <a:buSzPct val="102000"/>
              <a:buFont typeface="Arial" panose="020B0604020202020204" pitchFamily="34" charset="0"/>
              <a:buChar char="•"/>
            </a:pPr>
            <a:r>
              <a:rPr lang="en-US" sz="1100">
                <a:solidFill>
                  <a:srgbClr val="1E293B"/>
                </a:solidFill>
                <a:latin typeface="Calibri" pitchFamily="34" charset="0"/>
                <a:ea typeface="Calibri" pitchFamily="34" charset="-122"/>
                <a:cs typeface="Calibri" pitchFamily="34" charset="-120"/>
              </a:rPr>
              <a:t>Came to the U.S. from Somalia 7 years ago</a:t>
            </a:r>
          </a:p>
          <a:p>
            <a:pPr marL="228600" indent="-171450">
              <a:buClr>
                <a:schemeClr val="accent3"/>
              </a:buClr>
              <a:buSzPct val="102000"/>
              <a:buFont typeface="Arial" panose="020B0604020202020204" pitchFamily="34" charset="0"/>
              <a:buChar char="•"/>
            </a:pPr>
            <a:r>
              <a:rPr lang="en-US" sz="1100">
                <a:solidFill>
                  <a:srgbClr val="1E293B"/>
                </a:solidFill>
                <a:latin typeface="Calibri" pitchFamily="34" charset="0"/>
                <a:ea typeface="Calibri" pitchFamily="34" charset="-122"/>
                <a:cs typeface="Calibri" pitchFamily="34" charset="-120"/>
              </a:rPr>
              <a:t>Currently receives Medicaid</a:t>
            </a:r>
          </a:p>
          <a:p>
            <a:pPr marL="228600" indent="-171450">
              <a:buClr>
                <a:schemeClr val="accent3"/>
              </a:buClr>
              <a:buSzPct val="102000"/>
              <a:buFont typeface="Arial" panose="020B0604020202020204" pitchFamily="34" charset="0"/>
              <a:buChar char="•"/>
            </a:pPr>
            <a:r>
              <a:rPr lang="en-US" sz="1100">
                <a:solidFill>
                  <a:srgbClr val="1E293B"/>
                </a:solidFill>
                <a:latin typeface="Calibri" pitchFamily="34" charset="0"/>
                <a:ea typeface="Calibri" pitchFamily="34" charset="-122"/>
                <a:cs typeface="Calibri" pitchFamily="34" charset="-120"/>
              </a:rPr>
              <a:t>Has diabetes and sees specialist regularly</a:t>
            </a:r>
            <a:endParaRPr lang="en-US" sz="1100"/>
          </a:p>
        </p:txBody>
      </p:sp>
      <p:sp>
        <p:nvSpPr>
          <p:cNvPr id="19" name="Shape 21">
            <a:extLst>
              <a:ext uri="{FF2B5EF4-FFF2-40B4-BE49-F238E27FC236}">
                <a16:creationId xmlns:a16="http://schemas.microsoft.com/office/drawing/2014/main" id="{4DE38FA2-573E-083E-7552-93DC1C2D9AA7}"/>
              </a:ext>
            </a:extLst>
          </p:cNvPr>
          <p:cNvSpPr/>
          <p:nvPr/>
        </p:nvSpPr>
        <p:spPr>
          <a:xfrm>
            <a:off x="594360" y="3142682"/>
            <a:ext cx="2560320" cy="812704"/>
          </a:xfrm>
          <a:prstGeom prst="roundRect">
            <a:avLst>
              <a:gd name="adj" fmla="val 15789"/>
            </a:avLst>
          </a:prstGeom>
          <a:solidFill>
            <a:schemeClr val="accent3">
              <a:lumMod val="20000"/>
              <a:lumOff val="80000"/>
            </a:schemeClr>
          </a:solidFill>
          <a:ln w="12700">
            <a:noFill/>
            <a:prstDash val="solid"/>
          </a:ln>
        </p:spPr>
        <p:txBody>
          <a:bodyPr/>
          <a:lstStyle/>
          <a:p>
            <a:endParaRPr lang="en-US">
              <a:latin typeface="IBM Plex Sans" panose="020B0503050203000203" pitchFamily="34" charset="0"/>
            </a:endParaRPr>
          </a:p>
        </p:txBody>
      </p:sp>
      <p:sp>
        <p:nvSpPr>
          <p:cNvPr id="20" name="Text 22">
            <a:extLst>
              <a:ext uri="{FF2B5EF4-FFF2-40B4-BE49-F238E27FC236}">
                <a16:creationId xmlns:a16="http://schemas.microsoft.com/office/drawing/2014/main" id="{EBE48A3C-087F-4A16-45B6-48091A0131F9}"/>
              </a:ext>
            </a:extLst>
          </p:cNvPr>
          <p:cNvSpPr/>
          <p:nvPr/>
        </p:nvSpPr>
        <p:spPr>
          <a:xfrm>
            <a:off x="674370" y="3160970"/>
            <a:ext cx="2480310" cy="794416"/>
          </a:xfrm>
          <a:prstGeom prst="rect">
            <a:avLst/>
          </a:prstGeom>
          <a:noFill/>
          <a:ln/>
        </p:spPr>
        <p:txBody>
          <a:bodyPr wrap="square" rtlCol="0" anchor="ctr"/>
          <a:lstStyle/>
          <a:p>
            <a:pPr marL="0" indent="0">
              <a:buNone/>
            </a:pPr>
            <a:r>
              <a:rPr lang="en-US" sz="1000" b="1">
                <a:solidFill>
                  <a:schemeClr val="accent3"/>
                </a:solidFill>
                <a:latin typeface="IBM Plex Sans" panose="020B0503050203000203" pitchFamily="34" charset="0"/>
                <a:ea typeface="Calibri" pitchFamily="34" charset="-122"/>
                <a:cs typeface="Calibri" pitchFamily="34" charset="-120"/>
              </a:rPr>
              <a:t>Received the initial letter in July that he threw away because he thought it was junk mail. It’s now August and he hasn’t done anything yet.</a:t>
            </a:r>
            <a:endParaRPr lang="en-US" sz="1000" b="1">
              <a:solidFill>
                <a:schemeClr val="accent3"/>
              </a:solidFill>
              <a:latin typeface="IBM Plex Sans" panose="020B0503050203000203" pitchFamily="34" charset="0"/>
            </a:endParaRPr>
          </a:p>
        </p:txBody>
      </p:sp>
      <p:sp>
        <p:nvSpPr>
          <p:cNvPr id="25" name="Title 24">
            <a:extLst>
              <a:ext uri="{FF2B5EF4-FFF2-40B4-BE49-F238E27FC236}">
                <a16:creationId xmlns:a16="http://schemas.microsoft.com/office/drawing/2014/main" id="{FED6D815-614B-42EF-69F2-952413F86E56}"/>
              </a:ext>
            </a:extLst>
          </p:cNvPr>
          <p:cNvSpPr>
            <a:spLocks noGrp="1"/>
          </p:cNvSpPr>
          <p:nvPr>
            <p:ph type="title"/>
          </p:nvPr>
        </p:nvSpPr>
        <p:spPr/>
        <p:txBody>
          <a:bodyPr/>
          <a:lstStyle/>
          <a:p>
            <a:r>
              <a:rPr lang="en-US"/>
              <a:t>Case study 2</a:t>
            </a:r>
          </a:p>
        </p:txBody>
      </p:sp>
      <p:sp>
        <p:nvSpPr>
          <p:cNvPr id="6" name="Shape 7">
            <a:extLst>
              <a:ext uri="{FF2B5EF4-FFF2-40B4-BE49-F238E27FC236}">
                <a16:creationId xmlns:a16="http://schemas.microsoft.com/office/drawing/2014/main" id="{6E928674-8004-3361-E4FE-BF47F5246ED0}"/>
              </a:ext>
            </a:extLst>
          </p:cNvPr>
          <p:cNvSpPr/>
          <p:nvPr/>
        </p:nvSpPr>
        <p:spPr>
          <a:xfrm>
            <a:off x="1161288" y="1543054"/>
            <a:ext cx="1993392" cy="256032"/>
          </a:xfrm>
          <a:prstGeom prst="roundRect">
            <a:avLst>
              <a:gd name="adj" fmla="val 14286"/>
            </a:avLst>
          </a:prstGeom>
          <a:solidFill>
            <a:schemeClr val="accent3">
              <a:lumMod val="20000"/>
              <a:lumOff val="80000"/>
            </a:schemeClr>
          </a:solidFill>
          <a:ln w="12700">
            <a:solidFill>
              <a:srgbClr val="D4EDE9"/>
            </a:solidFill>
            <a:prstDash val="solid"/>
          </a:ln>
        </p:spPr>
        <p:txBody>
          <a:bodyPr/>
          <a:lstStyle/>
          <a:p>
            <a:endParaRPr lang="en-US">
              <a:latin typeface="IBM Plex Sans" panose="020B0503050203000203" pitchFamily="34" charset="0"/>
            </a:endParaRPr>
          </a:p>
        </p:txBody>
      </p:sp>
      <p:sp>
        <p:nvSpPr>
          <p:cNvPr id="16" name="Text 18">
            <a:extLst>
              <a:ext uri="{FF2B5EF4-FFF2-40B4-BE49-F238E27FC236}">
                <a16:creationId xmlns:a16="http://schemas.microsoft.com/office/drawing/2014/main" id="{730ED974-475C-4465-D155-1782196C558B}"/>
              </a:ext>
            </a:extLst>
          </p:cNvPr>
          <p:cNvSpPr/>
          <p:nvPr/>
        </p:nvSpPr>
        <p:spPr>
          <a:xfrm>
            <a:off x="1207008" y="1543054"/>
            <a:ext cx="1863852" cy="256032"/>
          </a:xfrm>
          <a:prstGeom prst="rect">
            <a:avLst/>
          </a:prstGeom>
          <a:noFill/>
          <a:ln/>
        </p:spPr>
        <p:txBody>
          <a:bodyPr wrap="square" rtlCol="0" anchor="ctr"/>
          <a:lstStyle/>
          <a:p>
            <a:pPr marL="0" indent="0">
              <a:buNone/>
            </a:pPr>
            <a:r>
              <a:rPr lang="en-US" sz="1000" b="1">
                <a:solidFill>
                  <a:srgbClr val="1A7A4A"/>
                </a:solidFill>
                <a:latin typeface="IBM Plex Sans" panose="020B0503050203000203" pitchFamily="34" charset="0"/>
                <a:ea typeface="Calibri" pitchFamily="34" charset="-122"/>
                <a:cs typeface="Calibri" pitchFamily="34" charset="-120"/>
              </a:rPr>
              <a:t>Refugee → Adjusted to LPR</a:t>
            </a:r>
            <a:endParaRPr lang="en-US" sz="1000">
              <a:latin typeface="IBM Plex Sans" panose="020B0503050203000203" pitchFamily="34" charset="0"/>
            </a:endParaRPr>
          </a:p>
        </p:txBody>
      </p:sp>
    </p:spTree>
    <p:extLst>
      <p:ext uri="{BB962C8B-B14F-4D97-AF65-F5344CB8AC3E}">
        <p14:creationId xmlns:p14="http://schemas.microsoft.com/office/powerpoint/2010/main" val="380815556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24DBD4-3B73-1709-E165-0AE46DD1FE33}"/>
            </a:ext>
          </a:extLst>
        </p:cNvPr>
        <p:cNvGrpSpPr/>
        <p:nvPr/>
      </p:nvGrpSpPr>
      <p:grpSpPr>
        <a:xfrm>
          <a:off x="0" y="0"/>
          <a:ext cx="0" cy="0"/>
          <a:chOff x="0" y="0"/>
          <a:chExt cx="0" cy="0"/>
        </a:xfrm>
      </p:grpSpPr>
      <p:sp>
        <p:nvSpPr>
          <p:cNvPr id="7" name="Text 5">
            <a:extLst>
              <a:ext uri="{FF2B5EF4-FFF2-40B4-BE49-F238E27FC236}">
                <a16:creationId xmlns:a16="http://schemas.microsoft.com/office/drawing/2014/main" id="{278056BE-2E23-08E7-234B-1BFF9D7FBFC3}"/>
              </a:ext>
            </a:extLst>
          </p:cNvPr>
          <p:cNvSpPr/>
          <p:nvPr/>
        </p:nvSpPr>
        <p:spPr>
          <a:xfrm>
            <a:off x="3791712" y="665238"/>
            <a:ext cx="4826508" cy="565396"/>
          </a:xfrm>
          <a:prstGeom prst="rect">
            <a:avLst/>
          </a:prstGeom>
          <a:noFill/>
          <a:ln/>
        </p:spPr>
        <p:txBody>
          <a:bodyPr wrap="square" rtlCol="0" anchor="ctr"/>
          <a:lstStyle/>
          <a:p>
            <a:pPr marL="0" indent="0">
              <a:buNone/>
            </a:pPr>
            <a:r>
              <a:rPr lang="en-US" sz="2200" b="1">
                <a:solidFill>
                  <a:schemeClr val="accent1"/>
                </a:solidFill>
                <a:latin typeface="Calibri" pitchFamily="34" charset="0"/>
                <a:ea typeface="Calibri" pitchFamily="34" charset="-122"/>
                <a:cs typeface="Calibri" pitchFamily="34" charset="-120"/>
              </a:rPr>
              <a:t>Discussion: How do you respond to Yolanda's concern?</a:t>
            </a:r>
            <a:endParaRPr lang="en-US" sz="2200">
              <a:solidFill>
                <a:schemeClr val="accent1"/>
              </a:solidFill>
            </a:endParaRPr>
          </a:p>
        </p:txBody>
      </p:sp>
      <p:sp>
        <p:nvSpPr>
          <p:cNvPr id="9" name="Text 7">
            <a:extLst>
              <a:ext uri="{FF2B5EF4-FFF2-40B4-BE49-F238E27FC236}">
                <a16:creationId xmlns:a16="http://schemas.microsoft.com/office/drawing/2014/main" id="{C47782BF-9D52-44A3-0157-2823A08DDAFC}"/>
              </a:ext>
            </a:extLst>
          </p:cNvPr>
          <p:cNvSpPr/>
          <p:nvPr/>
        </p:nvSpPr>
        <p:spPr>
          <a:xfrm>
            <a:off x="4005072" y="1395225"/>
            <a:ext cx="3657600" cy="352801"/>
          </a:xfrm>
          <a:prstGeom prst="rect">
            <a:avLst/>
          </a:prstGeom>
          <a:noFill/>
          <a:ln/>
        </p:spPr>
        <p:txBody>
          <a:bodyPr wrap="square" rtlCol="0" anchor="ctr"/>
          <a:lstStyle/>
          <a:p>
            <a:pPr marL="0" indent="0">
              <a:buNone/>
            </a:pPr>
            <a:r>
              <a:rPr lang="en-US" b="1">
                <a:solidFill>
                  <a:srgbClr val="1A7A4A"/>
                </a:solidFill>
                <a:latin typeface="IBM Plex Sans" panose="020B0503050203000203" pitchFamily="34" charset="0"/>
                <a:ea typeface="Calibri" pitchFamily="34" charset="-122"/>
                <a:cs typeface="Calibri" pitchFamily="34" charset="-120"/>
              </a:rPr>
              <a:t>✓  </a:t>
            </a:r>
            <a:r>
              <a:rPr lang="en-US" sz="1400" b="1">
                <a:latin typeface="IBM Plex Sans" panose="020B0503050203000203" pitchFamily="34" charset="0"/>
                <a:ea typeface="Calibri" pitchFamily="34" charset="-122"/>
                <a:cs typeface="Calibri" pitchFamily="34" charset="-120"/>
              </a:rPr>
              <a:t>KEY POINTS</a:t>
            </a:r>
            <a:endParaRPr lang="en-US" sz="1400">
              <a:latin typeface="IBM Plex Sans" panose="020B0503050203000203" pitchFamily="34" charset="0"/>
            </a:endParaRPr>
          </a:p>
        </p:txBody>
      </p:sp>
      <p:sp>
        <p:nvSpPr>
          <p:cNvPr id="10" name="Text 8">
            <a:extLst>
              <a:ext uri="{FF2B5EF4-FFF2-40B4-BE49-F238E27FC236}">
                <a16:creationId xmlns:a16="http://schemas.microsoft.com/office/drawing/2014/main" id="{9A09B34C-8220-210B-6463-FBDC73EB817A}"/>
              </a:ext>
            </a:extLst>
          </p:cNvPr>
          <p:cNvSpPr/>
          <p:nvPr/>
        </p:nvSpPr>
        <p:spPr>
          <a:xfrm>
            <a:off x="4005072" y="1748027"/>
            <a:ext cx="4681728" cy="2963797"/>
          </a:xfrm>
          <a:prstGeom prst="rect">
            <a:avLst/>
          </a:prstGeom>
          <a:noFill/>
          <a:ln/>
        </p:spPr>
        <p:txBody>
          <a:bodyPr wrap="square" lIns="91440" tIns="45720" rIns="91440" bIns="45720" rtlCol="0" anchor="ctr"/>
          <a:lstStyle/>
          <a:p>
            <a:pPr marL="457200" indent="-342900">
              <a:spcAft>
                <a:spcPts val="600"/>
              </a:spcAft>
              <a:buSzPct val="100000"/>
              <a:buFont typeface="+mj-lt"/>
              <a:buAutoNum type="arabicPeriod"/>
            </a:pPr>
            <a:r>
              <a:rPr lang="en-US" sz="1400">
                <a:latin typeface="IBM Plex Sans"/>
                <a:ea typeface="Calibri"/>
                <a:cs typeface="Calibri"/>
              </a:rPr>
              <a:t>Acknowledge her fear — it is valid. Share what is known about data privacy without making promises. Refer her to a legal aid organization for personalized guidance.</a:t>
            </a:r>
          </a:p>
          <a:p>
            <a:pPr marL="457200" indent="-342900">
              <a:spcAft>
                <a:spcPts val="600"/>
              </a:spcAft>
              <a:buSzPct val="100000"/>
              <a:buFontTx/>
              <a:buAutoNum type="arabicPeriod"/>
            </a:pPr>
            <a:r>
              <a:rPr lang="en-US" sz="1400">
                <a:latin typeface="IBM Plex Sans"/>
                <a:ea typeface="Calibri"/>
                <a:cs typeface="Calibri"/>
              </a:rPr>
              <a:t>Yolanda does NOT need to share her own immigration status to apply for Carlos — only Carlos's information is required.</a:t>
            </a:r>
            <a:endParaRPr lang="en-US">
              <a:latin typeface="IBM Plex Sans"/>
              <a:ea typeface="Calibri"/>
              <a:cs typeface="Calibri"/>
            </a:endParaRPr>
          </a:p>
          <a:p>
            <a:pPr marL="457200" indent="-342900">
              <a:spcAft>
                <a:spcPts val="600"/>
              </a:spcAft>
              <a:buSzPct val="100000"/>
              <a:buFont typeface="+mj-lt"/>
              <a:buAutoNum type="arabicPeriod"/>
            </a:pPr>
            <a:r>
              <a:rPr lang="en-US" sz="1400">
                <a:latin typeface="IBM Plex Sans" panose="020B0503050203000203" pitchFamily="34" charset="0"/>
                <a:ea typeface="Calibri" pitchFamily="34" charset="-122"/>
                <a:cs typeface="Calibri" pitchFamily="34" charset="-120"/>
              </a:rPr>
              <a:t>Carlos's coverage is not affected by his mother's status. He has asthma and not having medication puts him at real medical risk.</a:t>
            </a:r>
          </a:p>
          <a:p>
            <a:pPr marL="457200" indent="-342900">
              <a:spcAft>
                <a:spcPts val="600"/>
              </a:spcAft>
              <a:buSzPct val="100000"/>
              <a:buFont typeface="+mj-lt"/>
              <a:buAutoNum type="arabicPeriod"/>
            </a:pPr>
            <a:r>
              <a:rPr lang="en-US" sz="1400">
                <a:latin typeface="IBM Plex Sans" panose="020B0503050203000203" pitchFamily="34" charset="0"/>
                <a:ea typeface="Calibri" pitchFamily="34" charset="-122"/>
                <a:cs typeface="Calibri" pitchFamily="34" charset="-120"/>
              </a:rPr>
              <a:t>The decision is hers. Your job is to make sure she has accurate information to decide.</a:t>
            </a:r>
          </a:p>
        </p:txBody>
      </p:sp>
      <p:sp>
        <p:nvSpPr>
          <p:cNvPr id="11" name="Shape 13">
            <a:extLst>
              <a:ext uri="{FF2B5EF4-FFF2-40B4-BE49-F238E27FC236}">
                <a16:creationId xmlns:a16="http://schemas.microsoft.com/office/drawing/2014/main" id="{7AA192D3-E623-6375-7E66-3F40EBDCC990}"/>
              </a:ext>
            </a:extLst>
          </p:cNvPr>
          <p:cNvSpPr/>
          <p:nvPr/>
        </p:nvSpPr>
        <p:spPr>
          <a:xfrm>
            <a:off x="457200" y="1166625"/>
            <a:ext cx="2834640" cy="2963797"/>
          </a:xfrm>
          <a:prstGeom prst="roundRect">
            <a:avLst>
              <a:gd name="adj" fmla="val 4651"/>
            </a:avLst>
          </a:prstGeom>
          <a:solidFill>
            <a:srgbClr val="F7FDFF"/>
          </a:solidFill>
          <a:ln w="12700">
            <a:noFill/>
            <a:prstDash val="solid"/>
          </a:ln>
          <a:effectLst>
            <a:outerShdw blurRad="50800" dist="88900" dir="2700000" algn="tl" rotWithShape="0">
              <a:schemeClr val="accent1">
                <a:lumMod val="75000"/>
                <a:alpha val="40000"/>
              </a:schemeClr>
            </a:outerShdw>
          </a:effectLst>
        </p:spPr>
        <p:txBody>
          <a:bodyPr/>
          <a:lstStyle/>
          <a:p>
            <a:endParaRPr lang="en-US">
              <a:latin typeface="IBM Plex Sans" panose="020B0503050203000203" pitchFamily="34" charset="0"/>
            </a:endParaRPr>
          </a:p>
        </p:txBody>
      </p:sp>
      <p:sp>
        <p:nvSpPr>
          <p:cNvPr id="12" name="Shape 14">
            <a:extLst>
              <a:ext uri="{FF2B5EF4-FFF2-40B4-BE49-F238E27FC236}">
                <a16:creationId xmlns:a16="http://schemas.microsoft.com/office/drawing/2014/main" id="{369C6757-C0BC-E3F5-9B7B-A88426387C25}"/>
              </a:ext>
            </a:extLst>
          </p:cNvPr>
          <p:cNvSpPr/>
          <p:nvPr/>
        </p:nvSpPr>
        <p:spPr>
          <a:xfrm>
            <a:off x="594360" y="1250446"/>
            <a:ext cx="502920" cy="502920"/>
          </a:xfrm>
          <a:prstGeom prst="ellipse">
            <a:avLst/>
          </a:prstGeom>
          <a:solidFill>
            <a:schemeClr val="accent1"/>
          </a:solidFill>
          <a:ln w="12700">
            <a:solidFill>
              <a:schemeClr val="accent1"/>
            </a:solidFill>
            <a:prstDash val="solid"/>
          </a:ln>
        </p:spPr>
        <p:txBody>
          <a:bodyPr/>
          <a:lstStyle/>
          <a:p>
            <a:endParaRPr lang="en-US">
              <a:latin typeface="IBM Plex Sans" panose="020B0503050203000203" pitchFamily="34" charset="0"/>
            </a:endParaRPr>
          </a:p>
        </p:txBody>
      </p:sp>
      <p:sp>
        <p:nvSpPr>
          <p:cNvPr id="13" name="Text 15">
            <a:extLst>
              <a:ext uri="{FF2B5EF4-FFF2-40B4-BE49-F238E27FC236}">
                <a16:creationId xmlns:a16="http://schemas.microsoft.com/office/drawing/2014/main" id="{2A24136E-71FA-1D3D-F485-65F5ECDF77DB}"/>
              </a:ext>
            </a:extLst>
          </p:cNvPr>
          <p:cNvSpPr/>
          <p:nvPr/>
        </p:nvSpPr>
        <p:spPr>
          <a:xfrm>
            <a:off x="594360" y="1250446"/>
            <a:ext cx="502920" cy="502920"/>
          </a:xfrm>
          <a:prstGeom prst="rect">
            <a:avLst/>
          </a:prstGeom>
          <a:noFill/>
          <a:ln/>
        </p:spPr>
        <p:txBody>
          <a:bodyPr wrap="square" lIns="0" tIns="0" rIns="0" bIns="0" rtlCol="0" anchor="ctr"/>
          <a:lstStyle/>
          <a:p>
            <a:pPr marL="0" indent="0" algn="ctr">
              <a:buNone/>
            </a:pPr>
            <a:r>
              <a:rPr lang="en-US" sz="1600" b="1">
                <a:solidFill>
                  <a:srgbClr val="FFFFFF"/>
                </a:solidFill>
                <a:latin typeface="IBM Plex Sans" panose="020B0503050203000203" pitchFamily="34" charset="0"/>
                <a:ea typeface="Calibri" pitchFamily="34" charset="-122"/>
                <a:cs typeface="Calibri" pitchFamily="34" charset="-120"/>
              </a:rPr>
              <a:t>Y</a:t>
            </a:r>
            <a:endParaRPr lang="en-US" sz="1600">
              <a:latin typeface="IBM Plex Sans" panose="020B0503050203000203" pitchFamily="34" charset="0"/>
            </a:endParaRPr>
          </a:p>
        </p:txBody>
      </p:sp>
      <p:sp>
        <p:nvSpPr>
          <p:cNvPr id="14" name="Text 16">
            <a:extLst>
              <a:ext uri="{FF2B5EF4-FFF2-40B4-BE49-F238E27FC236}">
                <a16:creationId xmlns:a16="http://schemas.microsoft.com/office/drawing/2014/main" id="{75472E98-19EB-38BB-DDF4-88CF9C55B30E}"/>
              </a:ext>
            </a:extLst>
          </p:cNvPr>
          <p:cNvSpPr/>
          <p:nvPr/>
        </p:nvSpPr>
        <p:spPr>
          <a:xfrm>
            <a:off x="1170432" y="1250446"/>
            <a:ext cx="2011680" cy="274320"/>
          </a:xfrm>
          <a:prstGeom prst="rect">
            <a:avLst/>
          </a:prstGeom>
          <a:noFill/>
          <a:ln/>
        </p:spPr>
        <p:txBody>
          <a:bodyPr wrap="square" rtlCol="0" anchor="ctr"/>
          <a:lstStyle/>
          <a:p>
            <a:pPr marL="0" indent="0">
              <a:buNone/>
            </a:pPr>
            <a:r>
              <a:rPr lang="en-US" sz="1600" b="1">
                <a:solidFill>
                  <a:srgbClr val="1B3A6B"/>
                </a:solidFill>
                <a:latin typeface="IBM Plex Sans" panose="020B0503050203000203" pitchFamily="34" charset="0"/>
                <a:ea typeface="Calibri" pitchFamily="34" charset="-122"/>
                <a:cs typeface="Calibri" pitchFamily="34" charset="-120"/>
              </a:rPr>
              <a:t>Yolanda</a:t>
            </a:r>
            <a:endParaRPr lang="en-US" sz="1600">
              <a:latin typeface="IBM Plex Sans" panose="020B0503050203000203" pitchFamily="34" charset="0"/>
            </a:endParaRPr>
          </a:p>
        </p:txBody>
      </p:sp>
      <p:sp>
        <p:nvSpPr>
          <p:cNvPr id="17" name="Shape 19">
            <a:extLst>
              <a:ext uri="{FF2B5EF4-FFF2-40B4-BE49-F238E27FC236}">
                <a16:creationId xmlns:a16="http://schemas.microsoft.com/office/drawing/2014/main" id="{DE24A56D-1FEC-C033-F29A-D3121F366ECC}"/>
              </a:ext>
            </a:extLst>
          </p:cNvPr>
          <p:cNvSpPr/>
          <p:nvPr/>
        </p:nvSpPr>
        <p:spPr>
          <a:xfrm>
            <a:off x="594360" y="1890526"/>
            <a:ext cx="2560320" cy="0"/>
          </a:xfrm>
          <a:prstGeom prst="line">
            <a:avLst/>
          </a:prstGeom>
          <a:noFill/>
          <a:ln w="6350">
            <a:solidFill>
              <a:schemeClr val="accent1"/>
            </a:solidFill>
            <a:prstDash val="solid"/>
          </a:ln>
        </p:spPr>
        <p:txBody>
          <a:bodyPr/>
          <a:lstStyle/>
          <a:p>
            <a:endParaRPr lang="en-US">
              <a:latin typeface="IBM Plex Sans" panose="020B0503050203000203" pitchFamily="34" charset="0"/>
            </a:endParaRPr>
          </a:p>
        </p:txBody>
      </p:sp>
      <p:sp>
        <p:nvSpPr>
          <p:cNvPr id="18" name="Text 20">
            <a:extLst>
              <a:ext uri="{FF2B5EF4-FFF2-40B4-BE49-F238E27FC236}">
                <a16:creationId xmlns:a16="http://schemas.microsoft.com/office/drawing/2014/main" id="{6E67D22F-4165-93A4-EDAB-7A185FB9292D}"/>
              </a:ext>
            </a:extLst>
          </p:cNvPr>
          <p:cNvSpPr/>
          <p:nvPr/>
        </p:nvSpPr>
        <p:spPr>
          <a:xfrm>
            <a:off x="594360" y="1954533"/>
            <a:ext cx="2560320" cy="1936847"/>
          </a:xfrm>
          <a:prstGeom prst="rect">
            <a:avLst/>
          </a:prstGeom>
          <a:noFill/>
          <a:ln/>
        </p:spPr>
        <p:txBody>
          <a:bodyPr wrap="square" rtlCol="0" anchor="t"/>
          <a:lstStyle/>
          <a:p>
            <a:pPr marL="228600" indent="-171450">
              <a:buClr>
                <a:schemeClr val="accent1"/>
              </a:buClr>
              <a:buSzPct val="102000"/>
              <a:buFont typeface="Arial" panose="020B0604020202020204" pitchFamily="34" charset="0"/>
              <a:buChar char="•"/>
            </a:pPr>
            <a:r>
              <a:rPr lang="en-US" sz="1100">
                <a:solidFill>
                  <a:srgbClr val="1E293B"/>
                </a:solidFill>
                <a:latin typeface="Calibri" pitchFamily="34" charset="0"/>
                <a:ea typeface="Calibri" pitchFamily="34" charset="-122"/>
                <a:cs typeface="Calibri" pitchFamily="34" charset="-120"/>
              </a:rPr>
              <a:t>Never applied for Medicaid for herself</a:t>
            </a:r>
          </a:p>
          <a:p>
            <a:pPr marL="228600" indent="-171450">
              <a:buClr>
                <a:schemeClr val="accent1"/>
              </a:buClr>
              <a:buSzPct val="102000"/>
              <a:buFont typeface="Arial" panose="020B0604020202020204" pitchFamily="34" charset="0"/>
              <a:buChar char="•"/>
            </a:pPr>
            <a:r>
              <a:rPr lang="en-US" sz="1100">
                <a:solidFill>
                  <a:srgbClr val="1E293B"/>
                </a:solidFill>
                <a:latin typeface="Calibri" pitchFamily="34" charset="0"/>
                <a:ea typeface="Calibri" pitchFamily="34" charset="-122"/>
                <a:cs typeface="Calibri" pitchFamily="34" charset="-120"/>
              </a:rPr>
              <a:t>Has an 8-year-old US-born son, Carlos, who qualifies for Medicaid </a:t>
            </a:r>
          </a:p>
          <a:p>
            <a:pPr marL="228600" indent="-171450">
              <a:buClr>
                <a:schemeClr val="accent1"/>
              </a:buClr>
              <a:buSzPct val="102000"/>
              <a:buFont typeface="Arial" panose="020B0604020202020204" pitchFamily="34" charset="0"/>
              <a:buChar char="•"/>
            </a:pPr>
            <a:r>
              <a:rPr lang="en-US" sz="1100">
                <a:solidFill>
                  <a:srgbClr val="1E293B"/>
                </a:solidFill>
                <a:latin typeface="Calibri" pitchFamily="34" charset="0"/>
                <a:ea typeface="Calibri" pitchFamily="34" charset="-122"/>
                <a:cs typeface="Calibri" pitchFamily="34" charset="-120"/>
              </a:rPr>
              <a:t>Carlos has asthma and needs regular medication</a:t>
            </a:r>
          </a:p>
        </p:txBody>
      </p:sp>
      <p:sp>
        <p:nvSpPr>
          <p:cNvPr id="19" name="Shape 21">
            <a:extLst>
              <a:ext uri="{FF2B5EF4-FFF2-40B4-BE49-F238E27FC236}">
                <a16:creationId xmlns:a16="http://schemas.microsoft.com/office/drawing/2014/main" id="{CAF838CA-84EF-4246-6EED-713BC8020DA9}"/>
              </a:ext>
            </a:extLst>
          </p:cNvPr>
          <p:cNvSpPr/>
          <p:nvPr/>
        </p:nvSpPr>
        <p:spPr>
          <a:xfrm>
            <a:off x="594360" y="3142681"/>
            <a:ext cx="2560320" cy="834193"/>
          </a:xfrm>
          <a:prstGeom prst="roundRect">
            <a:avLst>
              <a:gd name="adj" fmla="val 15789"/>
            </a:avLst>
          </a:prstGeom>
          <a:solidFill>
            <a:schemeClr val="accent1">
              <a:lumMod val="20000"/>
              <a:lumOff val="80000"/>
            </a:schemeClr>
          </a:solidFill>
          <a:ln w="12700">
            <a:noFill/>
            <a:prstDash val="solid"/>
          </a:ln>
        </p:spPr>
        <p:txBody>
          <a:bodyPr/>
          <a:lstStyle/>
          <a:p>
            <a:endParaRPr lang="en-US">
              <a:latin typeface="IBM Plex Sans" panose="020B0503050203000203" pitchFamily="34" charset="0"/>
            </a:endParaRPr>
          </a:p>
        </p:txBody>
      </p:sp>
      <p:sp>
        <p:nvSpPr>
          <p:cNvPr id="20" name="Text 22">
            <a:extLst>
              <a:ext uri="{FF2B5EF4-FFF2-40B4-BE49-F238E27FC236}">
                <a16:creationId xmlns:a16="http://schemas.microsoft.com/office/drawing/2014/main" id="{58F926CB-11D0-819A-B4D8-817358622641}"/>
              </a:ext>
            </a:extLst>
          </p:cNvPr>
          <p:cNvSpPr/>
          <p:nvPr/>
        </p:nvSpPr>
        <p:spPr>
          <a:xfrm>
            <a:off x="674370" y="3160970"/>
            <a:ext cx="2480310" cy="815904"/>
          </a:xfrm>
          <a:prstGeom prst="rect">
            <a:avLst/>
          </a:prstGeom>
          <a:noFill/>
          <a:ln/>
        </p:spPr>
        <p:txBody>
          <a:bodyPr wrap="square" rtlCol="0" anchor="ctr"/>
          <a:lstStyle/>
          <a:p>
            <a:pPr marL="0" indent="0">
              <a:buNone/>
            </a:pPr>
            <a:r>
              <a:rPr lang="en-US" sz="1000" b="1">
                <a:solidFill>
                  <a:schemeClr val="accent1"/>
                </a:solidFill>
                <a:latin typeface="IBM Plex Sans" panose="020B0503050203000203" pitchFamily="34" charset="0"/>
                <a:ea typeface="Calibri" pitchFamily="34" charset="-122"/>
                <a:cs typeface="Calibri" pitchFamily="34" charset="-120"/>
              </a:rPr>
              <a:t>Heard on social media that if she applied for Medicaid for Carlos, ICE will get her address. She has not renewed Carlos’s coverage and is afraid.</a:t>
            </a:r>
            <a:endParaRPr lang="en-US" sz="1000" b="1">
              <a:solidFill>
                <a:schemeClr val="accent1"/>
              </a:solidFill>
              <a:latin typeface="IBM Plex Sans" panose="020B0503050203000203" pitchFamily="34" charset="0"/>
            </a:endParaRPr>
          </a:p>
        </p:txBody>
      </p:sp>
      <p:sp>
        <p:nvSpPr>
          <p:cNvPr id="25" name="Title 24">
            <a:extLst>
              <a:ext uri="{FF2B5EF4-FFF2-40B4-BE49-F238E27FC236}">
                <a16:creationId xmlns:a16="http://schemas.microsoft.com/office/drawing/2014/main" id="{1403B3AC-FA87-1270-E9BC-44BB1E420245}"/>
              </a:ext>
            </a:extLst>
          </p:cNvPr>
          <p:cNvSpPr>
            <a:spLocks noGrp="1"/>
          </p:cNvSpPr>
          <p:nvPr>
            <p:ph type="title"/>
          </p:nvPr>
        </p:nvSpPr>
        <p:spPr/>
        <p:txBody>
          <a:bodyPr/>
          <a:lstStyle/>
          <a:p>
            <a:r>
              <a:rPr lang="en-US">
                <a:latin typeface="Tahoma"/>
                <a:ea typeface="Tahoma"/>
                <a:cs typeface="Tahoma"/>
              </a:rPr>
              <a:t>Case study 3</a:t>
            </a:r>
            <a:endParaRPr lang="en-US"/>
          </a:p>
        </p:txBody>
      </p:sp>
      <p:sp>
        <p:nvSpPr>
          <p:cNvPr id="6" name="Shape 7">
            <a:extLst>
              <a:ext uri="{FF2B5EF4-FFF2-40B4-BE49-F238E27FC236}">
                <a16:creationId xmlns:a16="http://schemas.microsoft.com/office/drawing/2014/main" id="{9F5C7CEE-2539-0538-1185-10019BDC7286}"/>
              </a:ext>
            </a:extLst>
          </p:cNvPr>
          <p:cNvSpPr/>
          <p:nvPr/>
        </p:nvSpPr>
        <p:spPr>
          <a:xfrm>
            <a:off x="1161288" y="1543054"/>
            <a:ext cx="1993392" cy="256032"/>
          </a:xfrm>
          <a:prstGeom prst="roundRect">
            <a:avLst>
              <a:gd name="adj" fmla="val 14286"/>
            </a:avLst>
          </a:prstGeom>
          <a:solidFill>
            <a:schemeClr val="accent1">
              <a:lumMod val="20000"/>
              <a:lumOff val="80000"/>
            </a:schemeClr>
          </a:solidFill>
          <a:ln w="12700">
            <a:noFill/>
            <a:prstDash val="solid"/>
          </a:ln>
        </p:spPr>
        <p:txBody>
          <a:bodyPr/>
          <a:lstStyle/>
          <a:p>
            <a:endParaRPr lang="en-US">
              <a:latin typeface="IBM Plex Sans" panose="020B0503050203000203" pitchFamily="34" charset="0"/>
            </a:endParaRPr>
          </a:p>
        </p:txBody>
      </p:sp>
      <p:sp>
        <p:nvSpPr>
          <p:cNvPr id="16" name="Text 18">
            <a:extLst>
              <a:ext uri="{FF2B5EF4-FFF2-40B4-BE49-F238E27FC236}">
                <a16:creationId xmlns:a16="http://schemas.microsoft.com/office/drawing/2014/main" id="{8EFA0885-DB69-FFB1-D762-9F8686956D56}"/>
              </a:ext>
            </a:extLst>
          </p:cNvPr>
          <p:cNvSpPr/>
          <p:nvPr/>
        </p:nvSpPr>
        <p:spPr>
          <a:xfrm>
            <a:off x="1207008" y="1543054"/>
            <a:ext cx="1863852" cy="256032"/>
          </a:xfrm>
          <a:prstGeom prst="rect">
            <a:avLst/>
          </a:prstGeom>
          <a:noFill/>
          <a:ln/>
        </p:spPr>
        <p:txBody>
          <a:bodyPr wrap="square" rtlCol="0" anchor="ctr"/>
          <a:lstStyle/>
          <a:p>
            <a:pPr marL="0" indent="0">
              <a:buNone/>
            </a:pPr>
            <a:r>
              <a:rPr lang="en-US" sz="1000" b="1">
                <a:solidFill>
                  <a:schemeClr val="accent1"/>
                </a:solidFill>
                <a:latin typeface="IBM Plex Sans" panose="020B0503050203000203" pitchFamily="34" charset="0"/>
                <a:ea typeface="Calibri" pitchFamily="34" charset="-122"/>
                <a:cs typeface="Calibri" pitchFamily="34" charset="-120"/>
              </a:rPr>
              <a:t>Undocumented</a:t>
            </a:r>
            <a:endParaRPr lang="en-US" sz="1000">
              <a:solidFill>
                <a:schemeClr val="accent1"/>
              </a:solidFill>
              <a:latin typeface="IBM Plex Sans" panose="020B0503050203000203" pitchFamily="34" charset="0"/>
            </a:endParaRPr>
          </a:p>
        </p:txBody>
      </p:sp>
    </p:spTree>
    <p:extLst>
      <p:ext uri="{BB962C8B-B14F-4D97-AF65-F5344CB8AC3E}">
        <p14:creationId xmlns:p14="http://schemas.microsoft.com/office/powerpoint/2010/main" val="196343220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name="Slide 28">
    <p:spTree>
      <p:nvGrpSpPr>
        <p:cNvPr id="1" name=""/>
        <p:cNvGrpSpPr/>
        <p:nvPr/>
      </p:nvGrpSpPr>
      <p:grpSpPr>
        <a:xfrm>
          <a:off x="0" y="0"/>
          <a:ext cx="0" cy="0"/>
          <a:chOff x="0" y="0"/>
          <a:chExt cx="0" cy="0"/>
        </a:xfrm>
      </p:grpSpPr>
      <p:sp>
        <p:nvSpPr>
          <p:cNvPr id="3" name="Text 1"/>
          <p:cNvSpPr/>
          <p:nvPr/>
        </p:nvSpPr>
        <p:spPr>
          <a:xfrm>
            <a:off x="301119" y="88011"/>
            <a:ext cx="3459063" cy="1449207"/>
          </a:xfrm>
          <a:prstGeom prst="rect">
            <a:avLst/>
          </a:prstGeom>
          <a:noFill/>
          <a:ln/>
        </p:spPr>
        <p:txBody>
          <a:bodyPr wrap="square" rtlCol="0" anchor="ctr"/>
          <a:lstStyle/>
          <a:p>
            <a:pPr marL="0" indent="0">
              <a:buNone/>
            </a:pPr>
            <a:r>
              <a:rPr lang="en-US" sz="2700" b="1">
                <a:solidFill>
                  <a:srgbClr val="1B3A6B"/>
                </a:solidFill>
                <a:latin typeface="Aleo" pitchFamily="2" charset="0"/>
                <a:ea typeface="Calibri" pitchFamily="34" charset="-122"/>
                <a:cs typeface="Calibri" pitchFamily="34" charset="-120"/>
              </a:rPr>
              <a:t>What if someone loses Medicaid</a:t>
            </a:r>
            <a:endParaRPr lang="en-US" sz="2700">
              <a:latin typeface="Aleo" pitchFamily="2" charset="0"/>
            </a:endParaRPr>
          </a:p>
        </p:txBody>
      </p:sp>
      <p:sp>
        <p:nvSpPr>
          <p:cNvPr id="4" name="Text 2"/>
          <p:cNvSpPr/>
          <p:nvPr/>
        </p:nvSpPr>
        <p:spPr>
          <a:xfrm>
            <a:off x="301119" y="1358236"/>
            <a:ext cx="3011497" cy="781295"/>
          </a:xfrm>
          <a:prstGeom prst="rect">
            <a:avLst/>
          </a:prstGeom>
          <a:noFill/>
          <a:ln/>
        </p:spPr>
        <p:txBody>
          <a:bodyPr wrap="square" rtlCol="0" anchor="ctr"/>
          <a:lstStyle/>
          <a:p>
            <a:pPr marL="0" indent="0">
              <a:buNone/>
            </a:pPr>
            <a:r>
              <a:rPr lang="en-US" sz="1400" i="1">
                <a:solidFill>
                  <a:srgbClr val="64748B"/>
                </a:solidFill>
                <a:latin typeface="IBM Plex Sans" panose="020B0503050203000203" pitchFamily="34" charset="0"/>
                <a:ea typeface="Calibri" pitchFamily="34" charset="-122"/>
                <a:cs typeface="Calibri" pitchFamily="34" charset="-120"/>
              </a:rPr>
              <a:t>Losing Medicaid does not mean losing all access to care. Here are some other options to consider.</a:t>
            </a:r>
            <a:endParaRPr lang="en-US" sz="1400">
              <a:latin typeface="IBM Plex Sans" panose="020B0503050203000203" pitchFamily="34" charset="0"/>
            </a:endParaRPr>
          </a:p>
        </p:txBody>
      </p:sp>
      <p:sp>
        <p:nvSpPr>
          <p:cNvPr id="62" name="Freeform 2">
            <a:extLst>
              <a:ext uri="{FF2B5EF4-FFF2-40B4-BE49-F238E27FC236}">
                <a16:creationId xmlns:a16="http://schemas.microsoft.com/office/drawing/2014/main" id="{7DED1B44-08E5-43A3-4DA4-1B9F79CD369E}"/>
              </a:ext>
            </a:extLst>
          </p:cNvPr>
          <p:cNvSpPr>
            <a:spLocks noChangeArrowheads="1"/>
          </p:cNvSpPr>
          <p:nvPr/>
        </p:nvSpPr>
        <p:spPr bwMode="auto">
          <a:xfrm>
            <a:off x="6452735" y="2277089"/>
            <a:ext cx="2453610" cy="2629846"/>
          </a:xfrm>
          <a:custGeom>
            <a:avLst/>
            <a:gdLst>
              <a:gd name="T0" fmla="*/ 1141288 w 3479"/>
              <a:gd name="T1" fmla="*/ 1958615 h 5440"/>
              <a:gd name="T2" fmla="*/ 110529 w 3479"/>
              <a:gd name="T3" fmla="*/ 1958615 h 5440"/>
              <a:gd name="T4" fmla="*/ 0 w 3479"/>
              <a:gd name="T5" fmla="*/ 1847702 h 5440"/>
              <a:gd name="T6" fmla="*/ 0 w 3479"/>
              <a:gd name="T7" fmla="*/ 110913 h 5440"/>
              <a:gd name="T8" fmla="*/ 110529 w 3479"/>
              <a:gd name="T9" fmla="*/ 0 h 5440"/>
              <a:gd name="T10" fmla="*/ 1141288 w 3479"/>
              <a:gd name="T11" fmla="*/ 0 h 5440"/>
              <a:gd name="T12" fmla="*/ 1252177 w 3479"/>
              <a:gd name="T13" fmla="*/ 110913 h 5440"/>
              <a:gd name="T14" fmla="*/ 1252177 w 3479"/>
              <a:gd name="T15" fmla="*/ 1847702 h 5440"/>
              <a:gd name="T16" fmla="*/ 1141288 w 3479"/>
              <a:gd name="T17" fmla="*/ 1958615 h 544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479" h="5440">
                <a:moveTo>
                  <a:pt x="3170" y="5439"/>
                </a:moveTo>
                <a:lnTo>
                  <a:pt x="307" y="5439"/>
                </a:lnTo>
                <a:cubicBezTo>
                  <a:pt x="137" y="5439"/>
                  <a:pt x="0" y="5300"/>
                  <a:pt x="0" y="5131"/>
                </a:cubicBezTo>
                <a:lnTo>
                  <a:pt x="0" y="308"/>
                </a:lnTo>
                <a:cubicBezTo>
                  <a:pt x="0" y="138"/>
                  <a:pt x="137" y="0"/>
                  <a:pt x="307" y="0"/>
                </a:cubicBezTo>
                <a:lnTo>
                  <a:pt x="3170" y="0"/>
                </a:lnTo>
                <a:cubicBezTo>
                  <a:pt x="3340" y="0"/>
                  <a:pt x="3478" y="138"/>
                  <a:pt x="3478" y="308"/>
                </a:cubicBezTo>
                <a:lnTo>
                  <a:pt x="3478" y="5131"/>
                </a:lnTo>
                <a:cubicBezTo>
                  <a:pt x="3478" y="5300"/>
                  <a:pt x="3340" y="5439"/>
                  <a:pt x="3170" y="5439"/>
                </a:cubicBezTo>
              </a:path>
            </a:pathLst>
          </a:custGeom>
          <a:solidFill>
            <a:srgbClr val="F0F0F0"/>
          </a:solidFill>
          <a:ln>
            <a:noFill/>
          </a:ln>
          <a:effectLst/>
        </p:spPr>
        <p:txBody>
          <a:bodyPr wrap="none" anchor="ctr"/>
          <a:lstStyle/>
          <a:p>
            <a:endParaRPr lang="en-US">
              <a:latin typeface="DM Sans" pitchFamily="2" charset="77"/>
            </a:endParaRPr>
          </a:p>
        </p:txBody>
      </p:sp>
      <p:sp>
        <p:nvSpPr>
          <p:cNvPr id="66" name="Freeform 514">
            <a:extLst>
              <a:ext uri="{FF2B5EF4-FFF2-40B4-BE49-F238E27FC236}">
                <a16:creationId xmlns:a16="http://schemas.microsoft.com/office/drawing/2014/main" id="{38D61CEA-E108-55AE-34C2-4229E43C81D3}"/>
              </a:ext>
            </a:extLst>
          </p:cNvPr>
          <p:cNvSpPr>
            <a:spLocks noChangeArrowheads="1"/>
          </p:cNvSpPr>
          <p:nvPr/>
        </p:nvSpPr>
        <p:spPr bwMode="auto">
          <a:xfrm>
            <a:off x="6280503" y="2437005"/>
            <a:ext cx="2562379" cy="732456"/>
          </a:xfrm>
          <a:custGeom>
            <a:avLst/>
            <a:gdLst>
              <a:gd name="T0" fmla="*/ 1316119 w 3668"/>
              <a:gd name="T1" fmla="*/ 126179 h 1157"/>
              <a:gd name="T2" fmla="*/ 1157320 w 3668"/>
              <a:gd name="T3" fmla="*/ 0 h 1157"/>
              <a:gd name="T4" fmla="*/ 97584 w 3668"/>
              <a:gd name="T5" fmla="*/ 0 h 1157"/>
              <a:gd name="T6" fmla="*/ 0 w 3668"/>
              <a:gd name="T7" fmla="*/ 97421 h 1157"/>
              <a:gd name="T8" fmla="*/ 0 w 3668"/>
              <a:gd name="T9" fmla="*/ 325335 h 1157"/>
              <a:gd name="T10" fmla="*/ 360 w 3668"/>
              <a:gd name="T11" fmla="*/ 325335 h 1157"/>
              <a:gd name="T12" fmla="*/ 360 w 3668"/>
              <a:gd name="T13" fmla="*/ 415566 h 1157"/>
              <a:gd name="T14" fmla="*/ 97584 w 3668"/>
              <a:gd name="T15" fmla="*/ 325335 h 1157"/>
              <a:gd name="T16" fmla="*/ 217133 w 3668"/>
              <a:gd name="T17" fmla="*/ 325335 h 1157"/>
              <a:gd name="T18" fmla="*/ 1157320 w 3668"/>
              <a:gd name="T19" fmla="*/ 325335 h 1157"/>
              <a:gd name="T20" fmla="*/ 1320440 w 3668"/>
              <a:gd name="T21" fmla="*/ 162488 h 1157"/>
              <a:gd name="T22" fmla="*/ 1316119 w 3668"/>
              <a:gd name="T23" fmla="*/ 126179 h 115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3668" h="1157">
                <a:moveTo>
                  <a:pt x="3655" y="351"/>
                </a:moveTo>
                <a:cubicBezTo>
                  <a:pt x="3609" y="150"/>
                  <a:pt x="3429" y="0"/>
                  <a:pt x="3214" y="0"/>
                </a:cubicBezTo>
                <a:lnTo>
                  <a:pt x="271" y="0"/>
                </a:lnTo>
                <a:cubicBezTo>
                  <a:pt x="121" y="0"/>
                  <a:pt x="0" y="122"/>
                  <a:pt x="0" y="271"/>
                </a:cubicBezTo>
                <a:lnTo>
                  <a:pt x="0" y="905"/>
                </a:lnTo>
                <a:lnTo>
                  <a:pt x="1" y="905"/>
                </a:lnTo>
                <a:lnTo>
                  <a:pt x="1" y="1156"/>
                </a:lnTo>
                <a:cubicBezTo>
                  <a:pt x="11" y="1015"/>
                  <a:pt x="128" y="905"/>
                  <a:pt x="271" y="905"/>
                </a:cubicBezTo>
                <a:lnTo>
                  <a:pt x="603" y="905"/>
                </a:lnTo>
                <a:lnTo>
                  <a:pt x="3214" y="905"/>
                </a:lnTo>
                <a:cubicBezTo>
                  <a:pt x="3464" y="905"/>
                  <a:pt x="3667" y="702"/>
                  <a:pt x="3667" y="452"/>
                </a:cubicBezTo>
                <a:cubicBezTo>
                  <a:pt x="3667" y="417"/>
                  <a:pt x="3662" y="384"/>
                  <a:pt x="3655" y="351"/>
                </a:cubicBezTo>
              </a:path>
            </a:pathLst>
          </a:custGeom>
          <a:solidFill>
            <a:schemeClr val="accent2"/>
          </a:solidFill>
          <a:ln>
            <a:noFill/>
          </a:ln>
          <a:effectLst/>
        </p:spPr>
        <p:txBody>
          <a:bodyPr wrap="none" anchor="ctr"/>
          <a:lstStyle/>
          <a:p>
            <a:endParaRPr lang="en-US">
              <a:latin typeface="DM Sans" pitchFamily="2" charset="77"/>
            </a:endParaRPr>
          </a:p>
        </p:txBody>
      </p:sp>
      <p:sp>
        <p:nvSpPr>
          <p:cNvPr id="67" name="Freeform 515">
            <a:extLst>
              <a:ext uri="{FF2B5EF4-FFF2-40B4-BE49-F238E27FC236}">
                <a16:creationId xmlns:a16="http://schemas.microsoft.com/office/drawing/2014/main" id="{90289D48-E786-6A66-BE6A-C534108A43E5}"/>
              </a:ext>
            </a:extLst>
          </p:cNvPr>
          <p:cNvSpPr>
            <a:spLocks noChangeArrowheads="1"/>
          </p:cNvSpPr>
          <p:nvPr/>
        </p:nvSpPr>
        <p:spPr bwMode="auto">
          <a:xfrm>
            <a:off x="6280504" y="3023487"/>
            <a:ext cx="161400" cy="291945"/>
          </a:xfrm>
          <a:custGeom>
            <a:avLst/>
            <a:gdLst>
              <a:gd name="T0" fmla="*/ 107589 w 299"/>
              <a:gd name="T1" fmla="*/ 0 h 542"/>
              <a:gd name="T2" fmla="*/ 97841 w 299"/>
              <a:gd name="T3" fmla="*/ 0 h 542"/>
              <a:gd name="T4" fmla="*/ 0 w 299"/>
              <a:gd name="T5" fmla="*/ 97271 h 542"/>
              <a:gd name="T6" fmla="*/ 97841 w 299"/>
              <a:gd name="T7" fmla="*/ 194903 h 542"/>
              <a:gd name="T8" fmla="*/ 107589 w 299"/>
              <a:gd name="T9" fmla="*/ 194903 h 542"/>
              <a:gd name="T10" fmla="*/ 107589 w 299"/>
              <a:gd name="T11" fmla="*/ 0 h 54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99" h="542">
                <a:moveTo>
                  <a:pt x="298" y="0"/>
                </a:moveTo>
                <a:lnTo>
                  <a:pt x="271" y="0"/>
                </a:lnTo>
                <a:cubicBezTo>
                  <a:pt x="121" y="0"/>
                  <a:pt x="0" y="121"/>
                  <a:pt x="0" y="270"/>
                </a:cubicBezTo>
                <a:cubicBezTo>
                  <a:pt x="0" y="420"/>
                  <a:pt x="121" y="541"/>
                  <a:pt x="271" y="541"/>
                </a:cubicBezTo>
                <a:lnTo>
                  <a:pt x="298" y="541"/>
                </a:lnTo>
                <a:lnTo>
                  <a:pt x="298" y="0"/>
                </a:lnTo>
              </a:path>
            </a:pathLst>
          </a:custGeom>
          <a:solidFill>
            <a:schemeClr val="accent2">
              <a:lumMod val="75000"/>
            </a:schemeClr>
          </a:solidFill>
          <a:ln>
            <a:noFill/>
          </a:ln>
          <a:effectLst/>
        </p:spPr>
        <p:txBody>
          <a:bodyPr wrap="none" anchor="ctr"/>
          <a:lstStyle/>
          <a:p>
            <a:endParaRPr lang="en-US">
              <a:latin typeface="DM Sans" pitchFamily="2" charset="77"/>
            </a:endParaRPr>
          </a:p>
        </p:txBody>
      </p:sp>
      <p:sp>
        <p:nvSpPr>
          <p:cNvPr id="104" name="TextBox 103">
            <a:extLst>
              <a:ext uri="{FF2B5EF4-FFF2-40B4-BE49-F238E27FC236}">
                <a16:creationId xmlns:a16="http://schemas.microsoft.com/office/drawing/2014/main" id="{FFA2298D-45DD-3358-8937-2EF49B7BF349}"/>
              </a:ext>
            </a:extLst>
          </p:cNvPr>
          <p:cNvSpPr txBox="1"/>
          <p:nvPr/>
        </p:nvSpPr>
        <p:spPr>
          <a:xfrm>
            <a:off x="6551189" y="2488303"/>
            <a:ext cx="2232661" cy="461665"/>
          </a:xfrm>
          <a:prstGeom prst="rect">
            <a:avLst/>
          </a:prstGeom>
          <a:noFill/>
        </p:spPr>
        <p:txBody>
          <a:bodyPr wrap="square">
            <a:spAutoFit/>
          </a:bodyPr>
          <a:lstStyle/>
          <a:p>
            <a:pPr marL="0" indent="0">
              <a:buNone/>
            </a:pPr>
            <a:r>
              <a:rPr lang="en-US" sz="1200" b="1">
                <a:solidFill>
                  <a:srgbClr val="FFFFFF"/>
                </a:solidFill>
                <a:latin typeface="IBM Plex Sans" panose="020B0503050203000203" pitchFamily="34" charset="0"/>
                <a:ea typeface="Calibri" pitchFamily="34" charset="-122"/>
                <a:cs typeface="Calibri" pitchFamily="34" charset="-120"/>
              </a:rPr>
              <a:t>Medical Emergency Payment Program (MEPP)</a:t>
            </a:r>
          </a:p>
        </p:txBody>
      </p:sp>
      <p:sp>
        <p:nvSpPr>
          <p:cNvPr id="106" name="TextBox 105">
            <a:extLst>
              <a:ext uri="{FF2B5EF4-FFF2-40B4-BE49-F238E27FC236}">
                <a16:creationId xmlns:a16="http://schemas.microsoft.com/office/drawing/2014/main" id="{38AF727E-3D79-31C6-2964-205EB2E3639C}"/>
              </a:ext>
            </a:extLst>
          </p:cNvPr>
          <p:cNvSpPr txBox="1"/>
          <p:nvPr/>
        </p:nvSpPr>
        <p:spPr>
          <a:xfrm>
            <a:off x="6634817" y="3159782"/>
            <a:ext cx="2232660" cy="1785104"/>
          </a:xfrm>
          <a:prstGeom prst="rect">
            <a:avLst/>
          </a:prstGeom>
          <a:noFill/>
        </p:spPr>
        <p:txBody>
          <a:bodyPr wrap="square">
            <a:spAutoFit/>
          </a:bodyPr>
          <a:lstStyle/>
          <a:p>
            <a:r>
              <a:rPr lang="en-US" sz="1000">
                <a:latin typeface="IBM Plex Sans" panose="020B0503050203000203" pitchFamily="34" charset="0"/>
              </a:rPr>
              <a:t>MEPP provides emergency medical coverage for immigrants who do not qualify for full Medicaid. It covers acute emergency care and crisis situations, including labor and delivery for undocumented pregnant people. It is not full coverage, but it is a critical safety net when no other coverage is available.</a:t>
            </a:r>
          </a:p>
          <a:p>
            <a:pPr marL="0" indent="0">
              <a:buNone/>
            </a:pPr>
            <a:endParaRPr lang="en-US" sz="1000">
              <a:solidFill>
                <a:srgbClr val="1E293B"/>
              </a:solidFill>
              <a:latin typeface="IBM Plex Sans" panose="020B0503050203000203" pitchFamily="34" charset="0"/>
              <a:ea typeface="Calibri" pitchFamily="34" charset="-122"/>
              <a:cs typeface="Calibri" pitchFamily="34" charset="-120"/>
            </a:endParaRPr>
          </a:p>
        </p:txBody>
      </p:sp>
      <p:sp>
        <p:nvSpPr>
          <p:cNvPr id="107" name="Freeform 2">
            <a:extLst>
              <a:ext uri="{FF2B5EF4-FFF2-40B4-BE49-F238E27FC236}">
                <a16:creationId xmlns:a16="http://schemas.microsoft.com/office/drawing/2014/main" id="{81CCA8C9-F6FA-65E7-374D-B1BB047B7BDF}"/>
              </a:ext>
            </a:extLst>
          </p:cNvPr>
          <p:cNvSpPr>
            <a:spLocks noChangeArrowheads="1"/>
          </p:cNvSpPr>
          <p:nvPr/>
        </p:nvSpPr>
        <p:spPr bwMode="auto">
          <a:xfrm>
            <a:off x="6452734" y="84555"/>
            <a:ext cx="2453610" cy="2000277"/>
          </a:xfrm>
          <a:custGeom>
            <a:avLst/>
            <a:gdLst>
              <a:gd name="T0" fmla="*/ 1141288 w 3479"/>
              <a:gd name="T1" fmla="*/ 1958615 h 5440"/>
              <a:gd name="T2" fmla="*/ 110529 w 3479"/>
              <a:gd name="T3" fmla="*/ 1958615 h 5440"/>
              <a:gd name="T4" fmla="*/ 0 w 3479"/>
              <a:gd name="T5" fmla="*/ 1847702 h 5440"/>
              <a:gd name="T6" fmla="*/ 0 w 3479"/>
              <a:gd name="T7" fmla="*/ 110913 h 5440"/>
              <a:gd name="T8" fmla="*/ 110529 w 3479"/>
              <a:gd name="T9" fmla="*/ 0 h 5440"/>
              <a:gd name="T10" fmla="*/ 1141288 w 3479"/>
              <a:gd name="T11" fmla="*/ 0 h 5440"/>
              <a:gd name="T12" fmla="*/ 1252177 w 3479"/>
              <a:gd name="T13" fmla="*/ 110913 h 5440"/>
              <a:gd name="T14" fmla="*/ 1252177 w 3479"/>
              <a:gd name="T15" fmla="*/ 1847702 h 5440"/>
              <a:gd name="T16" fmla="*/ 1141288 w 3479"/>
              <a:gd name="T17" fmla="*/ 1958615 h 544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479" h="5440">
                <a:moveTo>
                  <a:pt x="3170" y="5439"/>
                </a:moveTo>
                <a:lnTo>
                  <a:pt x="307" y="5439"/>
                </a:lnTo>
                <a:cubicBezTo>
                  <a:pt x="137" y="5439"/>
                  <a:pt x="0" y="5300"/>
                  <a:pt x="0" y="5131"/>
                </a:cubicBezTo>
                <a:lnTo>
                  <a:pt x="0" y="308"/>
                </a:lnTo>
                <a:cubicBezTo>
                  <a:pt x="0" y="138"/>
                  <a:pt x="137" y="0"/>
                  <a:pt x="307" y="0"/>
                </a:cubicBezTo>
                <a:lnTo>
                  <a:pt x="3170" y="0"/>
                </a:lnTo>
                <a:cubicBezTo>
                  <a:pt x="3340" y="0"/>
                  <a:pt x="3478" y="138"/>
                  <a:pt x="3478" y="308"/>
                </a:cubicBezTo>
                <a:lnTo>
                  <a:pt x="3478" y="5131"/>
                </a:lnTo>
                <a:cubicBezTo>
                  <a:pt x="3478" y="5300"/>
                  <a:pt x="3340" y="5439"/>
                  <a:pt x="3170" y="5439"/>
                </a:cubicBezTo>
              </a:path>
            </a:pathLst>
          </a:custGeom>
          <a:solidFill>
            <a:srgbClr val="F0F0F0"/>
          </a:solidFill>
          <a:ln>
            <a:noFill/>
          </a:ln>
          <a:effectLst/>
        </p:spPr>
        <p:txBody>
          <a:bodyPr wrap="none" anchor="ctr"/>
          <a:lstStyle/>
          <a:p>
            <a:endParaRPr lang="en-US">
              <a:latin typeface="DM Sans" pitchFamily="2" charset="77"/>
            </a:endParaRPr>
          </a:p>
        </p:txBody>
      </p:sp>
      <p:sp>
        <p:nvSpPr>
          <p:cNvPr id="108" name="Freeform 514">
            <a:extLst>
              <a:ext uri="{FF2B5EF4-FFF2-40B4-BE49-F238E27FC236}">
                <a16:creationId xmlns:a16="http://schemas.microsoft.com/office/drawing/2014/main" id="{E7C7CCA7-DEAF-EB09-0ADF-5FC8A6BBBFED}"/>
              </a:ext>
            </a:extLst>
          </p:cNvPr>
          <p:cNvSpPr>
            <a:spLocks noChangeArrowheads="1"/>
          </p:cNvSpPr>
          <p:nvPr/>
        </p:nvSpPr>
        <p:spPr bwMode="auto">
          <a:xfrm>
            <a:off x="6280502" y="244469"/>
            <a:ext cx="2562379" cy="722412"/>
          </a:xfrm>
          <a:custGeom>
            <a:avLst/>
            <a:gdLst>
              <a:gd name="T0" fmla="*/ 1316119 w 3668"/>
              <a:gd name="T1" fmla="*/ 126179 h 1157"/>
              <a:gd name="T2" fmla="*/ 1157320 w 3668"/>
              <a:gd name="T3" fmla="*/ 0 h 1157"/>
              <a:gd name="T4" fmla="*/ 97584 w 3668"/>
              <a:gd name="T5" fmla="*/ 0 h 1157"/>
              <a:gd name="T6" fmla="*/ 0 w 3668"/>
              <a:gd name="T7" fmla="*/ 97421 h 1157"/>
              <a:gd name="T8" fmla="*/ 0 w 3668"/>
              <a:gd name="T9" fmla="*/ 325335 h 1157"/>
              <a:gd name="T10" fmla="*/ 360 w 3668"/>
              <a:gd name="T11" fmla="*/ 325335 h 1157"/>
              <a:gd name="T12" fmla="*/ 360 w 3668"/>
              <a:gd name="T13" fmla="*/ 415566 h 1157"/>
              <a:gd name="T14" fmla="*/ 97584 w 3668"/>
              <a:gd name="T15" fmla="*/ 325335 h 1157"/>
              <a:gd name="T16" fmla="*/ 217133 w 3668"/>
              <a:gd name="T17" fmla="*/ 325335 h 1157"/>
              <a:gd name="T18" fmla="*/ 1157320 w 3668"/>
              <a:gd name="T19" fmla="*/ 325335 h 1157"/>
              <a:gd name="T20" fmla="*/ 1320440 w 3668"/>
              <a:gd name="T21" fmla="*/ 162488 h 1157"/>
              <a:gd name="T22" fmla="*/ 1316119 w 3668"/>
              <a:gd name="T23" fmla="*/ 126179 h 115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3668" h="1157">
                <a:moveTo>
                  <a:pt x="3655" y="351"/>
                </a:moveTo>
                <a:cubicBezTo>
                  <a:pt x="3609" y="150"/>
                  <a:pt x="3429" y="0"/>
                  <a:pt x="3214" y="0"/>
                </a:cubicBezTo>
                <a:lnTo>
                  <a:pt x="271" y="0"/>
                </a:lnTo>
                <a:cubicBezTo>
                  <a:pt x="121" y="0"/>
                  <a:pt x="0" y="122"/>
                  <a:pt x="0" y="271"/>
                </a:cubicBezTo>
                <a:lnTo>
                  <a:pt x="0" y="905"/>
                </a:lnTo>
                <a:lnTo>
                  <a:pt x="1" y="905"/>
                </a:lnTo>
                <a:lnTo>
                  <a:pt x="1" y="1156"/>
                </a:lnTo>
                <a:cubicBezTo>
                  <a:pt x="11" y="1015"/>
                  <a:pt x="128" y="905"/>
                  <a:pt x="271" y="905"/>
                </a:cubicBezTo>
                <a:lnTo>
                  <a:pt x="603" y="905"/>
                </a:lnTo>
                <a:lnTo>
                  <a:pt x="3214" y="905"/>
                </a:lnTo>
                <a:cubicBezTo>
                  <a:pt x="3464" y="905"/>
                  <a:pt x="3667" y="702"/>
                  <a:pt x="3667" y="452"/>
                </a:cubicBezTo>
                <a:cubicBezTo>
                  <a:pt x="3667" y="417"/>
                  <a:pt x="3662" y="384"/>
                  <a:pt x="3655" y="351"/>
                </a:cubicBezTo>
              </a:path>
            </a:pathLst>
          </a:custGeom>
          <a:solidFill>
            <a:schemeClr val="accent3"/>
          </a:solidFill>
          <a:ln>
            <a:noFill/>
          </a:ln>
          <a:effectLst/>
        </p:spPr>
        <p:txBody>
          <a:bodyPr wrap="none" anchor="ctr"/>
          <a:lstStyle/>
          <a:p>
            <a:endParaRPr lang="en-US">
              <a:latin typeface="DM Sans" pitchFamily="2" charset="77"/>
            </a:endParaRPr>
          </a:p>
        </p:txBody>
      </p:sp>
      <p:sp>
        <p:nvSpPr>
          <p:cNvPr id="109" name="Freeform 515">
            <a:extLst>
              <a:ext uri="{FF2B5EF4-FFF2-40B4-BE49-F238E27FC236}">
                <a16:creationId xmlns:a16="http://schemas.microsoft.com/office/drawing/2014/main" id="{BC895DE4-6A6F-21E9-27C0-E927F279BCA9}"/>
              </a:ext>
            </a:extLst>
          </p:cNvPr>
          <p:cNvSpPr>
            <a:spLocks noChangeArrowheads="1"/>
          </p:cNvSpPr>
          <p:nvPr/>
        </p:nvSpPr>
        <p:spPr bwMode="auto">
          <a:xfrm>
            <a:off x="6280503" y="820907"/>
            <a:ext cx="161400" cy="291945"/>
          </a:xfrm>
          <a:custGeom>
            <a:avLst/>
            <a:gdLst>
              <a:gd name="T0" fmla="*/ 107589 w 299"/>
              <a:gd name="T1" fmla="*/ 0 h 542"/>
              <a:gd name="T2" fmla="*/ 97841 w 299"/>
              <a:gd name="T3" fmla="*/ 0 h 542"/>
              <a:gd name="T4" fmla="*/ 0 w 299"/>
              <a:gd name="T5" fmla="*/ 97271 h 542"/>
              <a:gd name="T6" fmla="*/ 97841 w 299"/>
              <a:gd name="T7" fmla="*/ 194903 h 542"/>
              <a:gd name="T8" fmla="*/ 107589 w 299"/>
              <a:gd name="T9" fmla="*/ 194903 h 542"/>
              <a:gd name="T10" fmla="*/ 107589 w 299"/>
              <a:gd name="T11" fmla="*/ 0 h 54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99" h="542">
                <a:moveTo>
                  <a:pt x="298" y="0"/>
                </a:moveTo>
                <a:lnTo>
                  <a:pt x="271" y="0"/>
                </a:lnTo>
                <a:cubicBezTo>
                  <a:pt x="121" y="0"/>
                  <a:pt x="0" y="121"/>
                  <a:pt x="0" y="270"/>
                </a:cubicBezTo>
                <a:cubicBezTo>
                  <a:pt x="0" y="420"/>
                  <a:pt x="121" y="541"/>
                  <a:pt x="271" y="541"/>
                </a:cubicBezTo>
                <a:lnTo>
                  <a:pt x="298" y="541"/>
                </a:lnTo>
                <a:lnTo>
                  <a:pt x="298" y="0"/>
                </a:lnTo>
              </a:path>
            </a:pathLst>
          </a:custGeom>
          <a:solidFill>
            <a:schemeClr val="accent3">
              <a:lumMod val="75000"/>
            </a:schemeClr>
          </a:solidFill>
          <a:ln>
            <a:noFill/>
          </a:ln>
          <a:effectLst/>
        </p:spPr>
        <p:txBody>
          <a:bodyPr wrap="none" anchor="ctr"/>
          <a:lstStyle/>
          <a:p>
            <a:endParaRPr lang="en-US">
              <a:latin typeface="DM Sans" pitchFamily="2" charset="77"/>
            </a:endParaRPr>
          </a:p>
        </p:txBody>
      </p:sp>
      <p:sp>
        <p:nvSpPr>
          <p:cNvPr id="110" name="TextBox 109">
            <a:extLst>
              <a:ext uri="{FF2B5EF4-FFF2-40B4-BE49-F238E27FC236}">
                <a16:creationId xmlns:a16="http://schemas.microsoft.com/office/drawing/2014/main" id="{1500C3A6-4E2F-528E-2655-134AA9B2E3BB}"/>
              </a:ext>
            </a:extLst>
          </p:cNvPr>
          <p:cNvSpPr txBox="1"/>
          <p:nvPr/>
        </p:nvSpPr>
        <p:spPr>
          <a:xfrm>
            <a:off x="6534327" y="279646"/>
            <a:ext cx="2092111" cy="461665"/>
          </a:xfrm>
          <a:prstGeom prst="rect">
            <a:avLst/>
          </a:prstGeom>
          <a:noFill/>
        </p:spPr>
        <p:txBody>
          <a:bodyPr wrap="square">
            <a:spAutoFit/>
          </a:bodyPr>
          <a:lstStyle/>
          <a:p>
            <a:pPr marL="0" indent="0">
              <a:buNone/>
            </a:pPr>
            <a:r>
              <a:rPr lang="en-US" sz="1200" b="1">
                <a:solidFill>
                  <a:srgbClr val="FFFFFF"/>
                </a:solidFill>
                <a:latin typeface="IBM Plex Sans" panose="020B0503050203000203" pitchFamily="34" charset="0"/>
                <a:ea typeface="Calibri" pitchFamily="34" charset="-122"/>
                <a:cs typeface="Calibri" pitchFamily="34" charset="-120"/>
              </a:rPr>
              <a:t>Community Health Centers (FQHCs)</a:t>
            </a:r>
            <a:endParaRPr lang="en-US" sz="1200">
              <a:latin typeface="IBM Plex Sans" panose="020B0503050203000203" pitchFamily="34" charset="0"/>
            </a:endParaRPr>
          </a:p>
        </p:txBody>
      </p:sp>
      <p:sp>
        <p:nvSpPr>
          <p:cNvPr id="111" name="TextBox 110">
            <a:extLst>
              <a:ext uri="{FF2B5EF4-FFF2-40B4-BE49-F238E27FC236}">
                <a16:creationId xmlns:a16="http://schemas.microsoft.com/office/drawing/2014/main" id="{B1B50373-5B91-4741-D6FA-8AFBFD71AEC9}"/>
              </a:ext>
            </a:extLst>
          </p:cNvPr>
          <p:cNvSpPr txBox="1"/>
          <p:nvPr/>
        </p:nvSpPr>
        <p:spPr>
          <a:xfrm>
            <a:off x="6552217" y="918632"/>
            <a:ext cx="2232660" cy="1015663"/>
          </a:xfrm>
          <a:prstGeom prst="rect">
            <a:avLst/>
          </a:prstGeom>
          <a:noFill/>
        </p:spPr>
        <p:txBody>
          <a:bodyPr wrap="square">
            <a:spAutoFit/>
          </a:bodyPr>
          <a:lstStyle/>
          <a:p>
            <a:pPr marL="0" indent="0">
              <a:buNone/>
            </a:pPr>
            <a:r>
              <a:rPr lang="en-US" sz="1000">
                <a:solidFill>
                  <a:srgbClr val="1E293B"/>
                </a:solidFill>
                <a:latin typeface="IBM Plex Sans" panose="020B0503050203000203" pitchFamily="34" charset="0"/>
                <a:ea typeface="Calibri" pitchFamily="34" charset="-122"/>
                <a:cs typeface="Calibri" pitchFamily="34" charset="-120"/>
              </a:rPr>
              <a:t>Federally Qualified Health Centers offer care on a sliding-fee scale, regardless of immigration or insurance status. This is often the best option for ongoing primary care for uninsured immigrants.</a:t>
            </a:r>
          </a:p>
        </p:txBody>
      </p:sp>
      <p:sp>
        <p:nvSpPr>
          <p:cNvPr id="112" name="Freeform 2">
            <a:extLst>
              <a:ext uri="{FF2B5EF4-FFF2-40B4-BE49-F238E27FC236}">
                <a16:creationId xmlns:a16="http://schemas.microsoft.com/office/drawing/2014/main" id="{E9321E0A-8CB5-C511-7039-2DDBF0C3BB78}"/>
              </a:ext>
            </a:extLst>
          </p:cNvPr>
          <p:cNvSpPr>
            <a:spLocks noChangeArrowheads="1"/>
          </p:cNvSpPr>
          <p:nvPr/>
        </p:nvSpPr>
        <p:spPr bwMode="auto">
          <a:xfrm>
            <a:off x="3622702" y="77095"/>
            <a:ext cx="2453610" cy="2367491"/>
          </a:xfrm>
          <a:custGeom>
            <a:avLst/>
            <a:gdLst>
              <a:gd name="T0" fmla="*/ 1141288 w 3479"/>
              <a:gd name="T1" fmla="*/ 1958615 h 5440"/>
              <a:gd name="T2" fmla="*/ 110529 w 3479"/>
              <a:gd name="T3" fmla="*/ 1958615 h 5440"/>
              <a:gd name="T4" fmla="*/ 0 w 3479"/>
              <a:gd name="T5" fmla="*/ 1847702 h 5440"/>
              <a:gd name="T6" fmla="*/ 0 w 3479"/>
              <a:gd name="T7" fmla="*/ 110913 h 5440"/>
              <a:gd name="T8" fmla="*/ 110529 w 3479"/>
              <a:gd name="T9" fmla="*/ 0 h 5440"/>
              <a:gd name="T10" fmla="*/ 1141288 w 3479"/>
              <a:gd name="T11" fmla="*/ 0 h 5440"/>
              <a:gd name="T12" fmla="*/ 1252177 w 3479"/>
              <a:gd name="T13" fmla="*/ 110913 h 5440"/>
              <a:gd name="T14" fmla="*/ 1252177 w 3479"/>
              <a:gd name="T15" fmla="*/ 1847702 h 5440"/>
              <a:gd name="T16" fmla="*/ 1141288 w 3479"/>
              <a:gd name="T17" fmla="*/ 1958615 h 544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479" h="5440">
                <a:moveTo>
                  <a:pt x="3170" y="5439"/>
                </a:moveTo>
                <a:lnTo>
                  <a:pt x="307" y="5439"/>
                </a:lnTo>
                <a:cubicBezTo>
                  <a:pt x="137" y="5439"/>
                  <a:pt x="0" y="5300"/>
                  <a:pt x="0" y="5131"/>
                </a:cubicBezTo>
                <a:lnTo>
                  <a:pt x="0" y="308"/>
                </a:lnTo>
                <a:cubicBezTo>
                  <a:pt x="0" y="138"/>
                  <a:pt x="137" y="0"/>
                  <a:pt x="307" y="0"/>
                </a:cubicBezTo>
                <a:lnTo>
                  <a:pt x="3170" y="0"/>
                </a:lnTo>
                <a:cubicBezTo>
                  <a:pt x="3340" y="0"/>
                  <a:pt x="3478" y="138"/>
                  <a:pt x="3478" y="308"/>
                </a:cubicBezTo>
                <a:lnTo>
                  <a:pt x="3478" y="5131"/>
                </a:lnTo>
                <a:cubicBezTo>
                  <a:pt x="3478" y="5300"/>
                  <a:pt x="3340" y="5439"/>
                  <a:pt x="3170" y="5439"/>
                </a:cubicBezTo>
              </a:path>
            </a:pathLst>
          </a:custGeom>
          <a:solidFill>
            <a:srgbClr val="F0F0F0"/>
          </a:solidFill>
          <a:ln>
            <a:noFill/>
          </a:ln>
          <a:effectLst/>
        </p:spPr>
        <p:txBody>
          <a:bodyPr wrap="none" anchor="ctr"/>
          <a:lstStyle/>
          <a:p>
            <a:endParaRPr lang="en-US">
              <a:latin typeface="DM Sans" pitchFamily="2" charset="77"/>
            </a:endParaRPr>
          </a:p>
        </p:txBody>
      </p:sp>
      <p:sp>
        <p:nvSpPr>
          <p:cNvPr id="113" name="Freeform 514">
            <a:extLst>
              <a:ext uri="{FF2B5EF4-FFF2-40B4-BE49-F238E27FC236}">
                <a16:creationId xmlns:a16="http://schemas.microsoft.com/office/drawing/2014/main" id="{3E473F24-0504-1DBC-8436-54349C79F337}"/>
              </a:ext>
            </a:extLst>
          </p:cNvPr>
          <p:cNvSpPr>
            <a:spLocks noChangeArrowheads="1"/>
          </p:cNvSpPr>
          <p:nvPr/>
        </p:nvSpPr>
        <p:spPr bwMode="auto">
          <a:xfrm>
            <a:off x="3450470" y="237011"/>
            <a:ext cx="2562379" cy="732456"/>
          </a:xfrm>
          <a:custGeom>
            <a:avLst/>
            <a:gdLst>
              <a:gd name="T0" fmla="*/ 1316119 w 3668"/>
              <a:gd name="T1" fmla="*/ 126179 h 1157"/>
              <a:gd name="T2" fmla="*/ 1157320 w 3668"/>
              <a:gd name="T3" fmla="*/ 0 h 1157"/>
              <a:gd name="T4" fmla="*/ 97584 w 3668"/>
              <a:gd name="T5" fmla="*/ 0 h 1157"/>
              <a:gd name="T6" fmla="*/ 0 w 3668"/>
              <a:gd name="T7" fmla="*/ 97421 h 1157"/>
              <a:gd name="T8" fmla="*/ 0 w 3668"/>
              <a:gd name="T9" fmla="*/ 325335 h 1157"/>
              <a:gd name="T10" fmla="*/ 360 w 3668"/>
              <a:gd name="T11" fmla="*/ 325335 h 1157"/>
              <a:gd name="T12" fmla="*/ 360 w 3668"/>
              <a:gd name="T13" fmla="*/ 415566 h 1157"/>
              <a:gd name="T14" fmla="*/ 97584 w 3668"/>
              <a:gd name="T15" fmla="*/ 325335 h 1157"/>
              <a:gd name="T16" fmla="*/ 217133 w 3668"/>
              <a:gd name="T17" fmla="*/ 325335 h 1157"/>
              <a:gd name="T18" fmla="*/ 1157320 w 3668"/>
              <a:gd name="T19" fmla="*/ 325335 h 1157"/>
              <a:gd name="T20" fmla="*/ 1320440 w 3668"/>
              <a:gd name="T21" fmla="*/ 162488 h 1157"/>
              <a:gd name="T22" fmla="*/ 1316119 w 3668"/>
              <a:gd name="T23" fmla="*/ 126179 h 115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3668" h="1157">
                <a:moveTo>
                  <a:pt x="3655" y="351"/>
                </a:moveTo>
                <a:cubicBezTo>
                  <a:pt x="3609" y="150"/>
                  <a:pt x="3429" y="0"/>
                  <a:pt x="3214" y="0"/>
                </a:cubicBezTo>
                <a:lnTo>
                  <a:pt x="271" y="0"/>
                </a:lnTo>
                <a:cubicBezTo>
                  <a:pt x="121" y="0"/>
                  <a:pt x="0" y="122"/>
                  <a:pt x="0" y="271"/>
                </a:cubicBezTo>
                <a:lnTo>
                  <a:pt x="0" y="905"/>
                </a:lnTo>
                <a:lnTo>
                  <a:pt x="1" y="905"/>
                </a:lnTo>
                <a:lnTo>
                  <a:pt x="1" y="1156"/>
                </a:lnTo>
                <a:cubicBezTo>
                  <a:pt x="11" y="1015"/>
                  <a:pt x="128" y="905"/>
                  <a:pt x="271" y="905"/>
                </a:cubicBezTo>
                <a:lnTo>
                  <a:pt x="603" y="905"/>
                </a:lnTo>
                <a:lnTo>
                  <a:pt x="3214" y="905"/>
                </a:lnTo>
                <a:cubicBezTo>
                  <a:pt x="3464" y="905"/>
                  <a:pt x="3667" y="702"/>
                  <a:pt x="3667" y="452"/>
                </a:cubicBezTo>
                <a:cubicBezTo>
                  <a:pt x="3667" y="417"/>
                  <a:pt x="3662" y="384"/>
                  <a:pt x="3655" y="351"/>
                </a:cubicBezTo>
              </a:path>
            </a:pathLst>
          </a:custGeom>
          <a:solidFill>
            <a:schemeClr val="accent1"/>
          </a:solidFill>
          <a:ln>
            <a:noFill/>
          </a:ln>
          <a:effectLst/>
        </p:spPr>
        <p:txBody>
          <a:bodyPr wrap="none" anchor="ctr"/>
          <a:lstStyle/>
          <a:p>
            <a:endParaRPr lang="en-US">
              <a:latin typeface="DM Sans" pitchFamily="2" charset="77"/>
            </a:endParaRPr>
          </a:p>
        </p:txBody>
      </p:sp>
      <p:sp>
        <p:nvSpPr>
          <p:cNvPr id="114" name="Freeform 515">
            <a:extLst>
              <a:ext uri="{FF2B5EF4-FFF2-40B4-BE49-F238E27FC236}">
                <a16:creationId xmlns:a16="http://schemas.microsoft.com/office/drawing/2014/main" id="{37999D6E-A5AB-9048-168D-5E9B04EDFCAE}"/>
              </a:ext>
            </a:extLst>
          </p:cNvPr>
          <p:cNvSpPr>
            <a:spLocks noChangeArrowheads="1"/>
          </p:cNvSpPr>
          <p:nvPr/>
        </p:nvSpPr>
        <p:spPr bwMode="auto">
          <a:xfrm>
            <a:off x="3450471" y="823493"/>
            <a:ext cx="161400" cy="291945"/>
          </a:xfrm>
          <a:custGeom>
            <a:avLst/>
            <a:gdLst>
              <a:gd name="T0" fmla="*/ 107589 w 299"/>
              <a:gd name="T1" fmla="*/ 0 h 542"/>
              <a:gd name="T2" fmla="*/ 97841 w 299"/>
              <a:gd name="T3" fmla="*/ 0 h 542"/>
              <a:gd name="T4" fmla="*/ 0 w 299"/>
              <a:gd name="T5" fmla="*/ 97271 h 542"/>
              <a:gd name="T6" fmla="*/ 97841 w 299"/>
              <a:gd name="T7" fmla="*/ 194903 h 542"/>
              <a:gd name="T8" fmla="*/ 107589 w 299"/>
              <a:gd name="T9" fmla="*/ 194903 h 542"/>
              <a:gd name="T10" fmla="*/ 107589 w 299"/>
              <a:gd name="T11" fmla="*/ 0 h 54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99" h="542">
                <a:moveTo>
                  <a:pt x="298" y="0"/>
                </a:moveTo>
                <a:lnTo>
                  <a:pt x="271" y="0"/>
                </a:lnTo>
                <a:cubicBezTo>
                  <a:pt x="121" y="0"/>
                  <a:pt x="0" y="121"/>
                  <a:pt x="0" y="270"/>
                </a:cubicBezTo>
                <a:cubicBezTo>
                  <a:pt x="0" y="420"/>
                  <a:pt x="121" y="541"/>
                  <a:pt x="271" y="541"/>
                </a:cubicBezTo>
                <a:lnTo>
                  <a:pt x="298" y="541"/>
                </a:lnTo>
                <a:lnTo>
                  <a:pt x="298" y="0"/>
                </a:lnTo>
              </a:path>
            </a:pathLst>
          </a:custGeom>
          <a:solidFill>
            <a:schemeClr val="accent1">
              <a:lumMod val="75000"/>
            </a:schemeClr>
          </a:solidFill>
          <a:ln>
            <a:noFill/>
          </a:ln>
          <a:effectLst/>
        </p:spPr>
        <p:txBody>
          <a:bodyPr wrap="none" anchor="ctr"/>
          <a:lstStyle/>
          <a:p>
            <a:endParaRPr lang="en-US">
              <a:latin typeface="DM Sans" pitchFamily="2" charset="77"/>
            </a:endParaRPr>
          </a:p>
        </p:txBody>
      </p:sp>
      <p:sp>
        <p:nvSpPr>
          <p:cNvPr id="115" name="TextBox 114">
            <a:extLst>
              <a:ext uri="{FF2B5EF4-FFF2-40B4-BE49-F238E27FC236}">
                <a16:creationId xmlns:a16="http://schemas.microsoft.com/office/drawing/2014/main" id="{05EA72E0-9024-6C7D-DCCD-3300E905D85E}"/>
              </a:ext>
            </a:extLst>
          </p:cNvPr>
          <p:cNvSpPr txBox="1"/>
          <p:nvPr/>
        </p:nvSpPr>
        <p:spPr>
          <a:xfrm>
            <a:off x="3630745" y="408545"/>
            <a:ext cx="2445567" cy="276999"/>
          </a:xfrm>
          <a:prstGeom prst="rect">
            <a:avLst/>
          </a:prstGeom>
          <a:noFill/>
        </p:spPr>
        <p:txBody>
          <a:bodyPr wrap="square">
            <a:spAutoFit/>
          </a:bodyPr>
          <a:lstStyle/>
          <a:p>
            <a:pPr marL="0" indent="0">
              <a:buNone/>
            </a:pPr>
            <a:r>
              <a:rPr lang="en-US" sz="1200" b="1">
                <a:solidFill>
                  <a:srgbClr val="FFFFFF"/>
                </a:solidFill>
                <a:latin typeface="IBM Plex Sans" panose="020B0503050203000203" pitchFamily="34" charset="0"/>
                <a:ea typeface="Calibri" pitchFamily="34" charset="-122"/>
                <a:cs typeface="Calibri" pitchFamily="34" charset="-120"/>
              </a:rPr>
              <a:t>NJ </a:t>
            </a:r>
            <a:r>
              <a:rPr lang="en-US" sz="1200" b="1" err="1">
                <a:solidFill>
                  <a:srgbClr val="FFFFFF"/>
                </a:solidFill>
                <a:latin typeface="IBM Plex Sans" panose="020B0503050203000203" pitchFamily="34" charset="0"/>
                <a:ea typeface="Calibri" pitchFamily="34" charset="-122"/>
                <a:cs typeface="Calibri" pitchFamily="34" charset="-120"/>
              </a:rPr>
              <a:t>GetCovered</a:t>
            </a:r>
            <a:r>
              <a:rPr lang="en-US" sz="1200" b="1">
                <a:solidFill>
                  <a:srgbClr val="FFFFFF"/>
                </a:solidFill>
                <a:latin typeface="IBM Plex Sans" panose="020B0503050203000203" pitchFamily="34" charset="0"/>
                <a:ea typeface="Calibri" pitchFamily="34" charset="-122"/>
                <a:cs typeface="Calibri" pitchFamily="34" charset="-120"/>
              </a:rPr>
              <a:t> / Marketplace</a:t>
            </a:r>
            <a:endParaRPr lang="en-US" sz="1200">
              <a:latin typeface="IBM Plex Sans" panose="020B0503050203000203" pitchFamily="34" charset="0"/>
            </a:endParaRPr>
          </a:p>
        </p:txBody>
      </p:sp>
      <p:sp>
        <p:nvSpPr>
          <p:cNvPr id="116" name="TextBox 115">
            <a:extLst>
              <a:ext uri="{FF2B5EF4-FFF2-40B4-BE49-F238E27FC236}">
                <a16:creationId xmlns:a16="http://schemas.microsoft.com/office/drawing/2014/main" id="{D4D50398-9D44-B806-4681-6C8223326E0B}"/>
              </a:ext>
            </a:extLst>
          </p:cNvPr>
          <p:cNvSpPr txBox="1"/>
          <p:nvPr/>
        </p:nvSpPr>
        <p:spPr>
          <a:xfrm>
            <a:off x="3733177" y="966881"/>
            <a:ext cx="2232660" cy="1323439"/>
          </a:xfrm>
          <a:prstGeom prst="rect">
            <a:avLst/>
          </a:prstGeom>
          <a:noFill/>
        </p:spPr>
        <p:txBody>
          <a:bodyPr wrap="square">
            <a:spAutoFit/>
          </a:bodyPr>
          <a:lstStyle/>
          <a:p>
            <a:pPr marL="0" indent="0">
              <a:buNone/>
            </a:pPr>
            <a:r>
              <a:rPr lang="en-US" sz="1000">
                <a:latin typeface="IBM Plex Sans" panose="020B0503050203000203" pitchFamily="34" charset="0"/>
              </a:rPr>
              <a:t>Immigrants who lose Medicaid will qualify for the NJ health insurance marketplace (NJ </a:t>
            </a:r>
            <a:r>
              <a:rPr lang="en-US" sz="1000" err="1">
                <a:latin typeface="IBM Plex Sans" panose="020B0503050203000203" pitchFamily="34" charset="0"/>
              </a:rPr>
              <a:t>GetCovered</a:t>
            </a:r>
            <a:r>
              <a:rPr lang="en-US" sz="1000">
                <a:latin typeface="IBM Plex Sans" panose="020B0503050203000203" pitchFamily="34" charset="0"/>
              </a:rPr>
              <a:t>). However, not all of them will qualify for financial help to pay for the coverage. Some will pay the full cost. This is worth exploring but may not be affordable.</a:t>
            </a:r>
          </a:p>
        </p:txBody>
      </p:sp>
      <p:sp>
        <p:nvSpPr>
          <p:cNvPr id="117" name="Freeform 2">
            <a:extLst>
              <a:ext uri="{FF2B5EF4-FFF2-40B4-BE49-F238E27FC236}">
                <a16:creationId xmlns:a16="http://schemas.microsoft.com/office/drawing/2014/main" id="{D1FE1E51-A7B7-8180-1AB3-795FA1A96BC4}"/>
              </a:ext>
            </a:extLst>
          </p:cNvPr>
          <p:cNvSpPr>
            <a:spLocks noChangeArrowheads="1"/>
          </p:cNvSpPr>
          <p:nvPr/>
        </p:nvSpPr>
        <p:spPr bwMode="auto">
          <a:xfrm>
            <a:off x="3622703" y="2621908"/>
            <a:ext cx="2453610" cy="2285027"/>
          </a:xfrm>
          <a:custGeom>
            <a:avLst/>
            <a:gdLst>
              <a:gd name="T0" fmla="*/ 1141288 w 3479"/>
              <a:gd name="T1" fmla="*/ 1958615 h 5440"/>
              <a:gd name="T2" fmla="*/ 110529 w 3479"/>
              <a:gd name="T3" fmla="*/ 1958615 h 5440"/>
              <a:gd name="T4" fmla="*/ 0 w 3479"/>
              <a:gd name="T5" fmla="*/ 1847702 h 5440"/>
              <a:gd name="T6" fmla="*/ 0 w 3479"/>
              <a:gd name="T7" fmla="*/ 110913 h 5440"/>
              <a:gd name="T8" fmla="*/ 110529 w 3479"/>
              <a:gd name="T9" fmla="*/ 0 h 5440"/>
              <a:gd name="T10" fmla="*/ 1141288 w 3479"/>
              <a:gd name="T11" fmla="*/ 0 h 5440"/>
              <a:gd name="T12" fmla="*/ 1252177 w 3479"/>
              <a:gd name="T13" fmla="*/ 110913 h 5440"/>
              <a:gd name="T14" fmla="*/ 1252177 w 3479"/>
              <a:gd name="T15" fmla="*/ 1847702 h 5440"/>
              <a:gd name="T16" fmla="*/ 1141288 w 3479"/>
              <a:gd name="T17" fmla="*/ 1958615 h 544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479" h="5440">
                <a:moveTo>
                  <a:pt x="3170" y="5439"/>
                </a:moveTo>
                <a:lnTo>
                  <a:pt x="307" y="5439"/>
                </a:lnTo>
                <a:cubicBezTo>
                  <a:pt x="137" y="5439"/>
                  <a:pt x="0" y="5300"/>
                  <a:pt x="0" y="5131"/>
                </a:cubicBezTo>
                <a:lnTo>
                  <a:pt x="0" y="308"/>
                </a:lnTo>
                <a:cubicBezTo>
                  <a:pt x="0" y="138"/>
                  <a:pt x="137" y="0"/>
                  <a:pt x="307" y="0"/>
                </a:cubicBezTo>
                <a:lnTo>
                  <a:pt x="3170" y="0"/>
                </a:lnTo>
                <a:cubicBezTo>
                  <a:pt x="3340" y="0"/>
                  <a:pt x="3478" y="138"/>
                  <a:pt x="3478" y="308"/>
                </a:cubicBezTo>
                <a:lnTo>
                  <a:pt x="3478" y="5131"/>
                </a:lnTo>
                <a:cubicBezTo>
                  <a:pt x="3478" y="5300"/>
                  <a:pt x="3340" y="5439"/>
                  <a:pt x="3170" y="5439"/>
                </a:cubicBezTo>
              </a:path>
            </a:pathLst>
          </a:custGeom>
          <a:solidFill>
            <a:srgbClr val="F0F0F0"/>
          </a:solidFill>
          <a:ln>
            <a:noFill/>
          </a:ln>
          <a:effectLst/>
        </p:spPr>
        <p:txBody>
          <a:bodyPr wrap="none" anchor="ctr"/>
          <a:lstStyle/>
          <a:p>
            <a:endParaRPr lang="en-US">
              <a:latin typeface="DM Sans" pitchFamily="2" charset="77"/>
            </a:endParaRPr>
          </a:p>
        </p:txBody>
      </p:sp>
      <p:sp>
        <p:nvSpPr>
          <p:cNvPr id="118" name="Freeform 514">
            <a:extLst>
              <a:ext uri="{FF2B5EF4-FFF2-40B4-BE49-F238E27FC236}">
                <a16:creationId xmlns:a16="http://schemas.microsoft.com/office/drawing/2014/main" id="{7573DB1B-AA47-8863-3DA7-E1FB12A75A00}"/>
              </a:ext>
            </a:extLst>
          </p:cNvPr>
          <p:cNvSpPr>
            <a:spLocks noChangeArrowheads="1"/>
          </p:cNvSpPr>
          <p:nvPr/>
        </p:nvSpPr>
        <p:spPr bwMode="auto">
          <a:xfrm>
            <a:off x="3450471" y="2781822"/>
            <a:ext cx="2562379" cy="722412"/>
          </a:xfrm>
          <a:custGeom>
            <a:avLst/>
            <a:gdLst>
              <a:gd name="T0" fmla="*/ 1316119 w 3668"/>
              <a:gd name="T1" fmla="*/ 126179 h 1157"/>
              <a:gd name="T2" fmla="*/ 1157320 w 3668"/>
              <a:gd name="T3" fmla="*/ 0 h 1157"/>
              <a:gd name="T4" fmla="*/ 97584 w 3668"/>
              <a:gd name="T5" fmla="*/ 0 h 1157"/>
              <a:gd name="T6" fmla="*/ 0 w 3668"/>
              <a:gd name="T7" fmla="*/ 97421 h 1157"/>
              <a:gd name="T8" fmla="*/ 0 w 3668"/>
              <a:gd name="T9" fmla="*/ 325335 h 1157"/>
              <a:gd name="T10" fmla="*/ 360 w 3668"/>
              <a:gd name="T11" fmla="*/ 325335 h 1157"/>
              <a:gd name="T12" fmla="*/ 360 w 3668"/>
              <a:gd name="T13" fmla="*/ 415566 h 1157"/>
              <a:gd name="T14" fmla="*/ 97584 w 3668"/>
              <a:gd name="T15" fmla="*/ 325335 h 1157"/>
              <a:gd name="T16" fmla="*/ 217133 w 3668"/>
              <a:gd name="T17" fmla="*/ 325335 h 1157"/>
              <a:gd name="T18" fmla="*/ 1157320 w 3668"/>
              <a:gd name="T19" fmla="*/ 325335 h 1157"/>
              <a:gd name="T20" fmla="*/ 1320440 w 3668"/>
              <a:gd name="T21" fmla="*/ 162488 h 1157"/>
              <a:gd name="T22" fmla="*/ 1316119 w 3668"/>
              <a:gd name="T23" fmla="*/ 126179 h 115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3668" h="1157">
                <a:moveTo>
                  <a:pt x="3655" y="351"/>
                </a:moveTo>
                <a:cubicBezTo>
                  <a:pt x="3609" y="150"/>
                  <a:pt x="3429" y="0"/>
                  <a:pt x="3214" y="0"/>
                </a:cubicBezTo>
                <a:lnTo>
                  <a:pt x="271" y="0"/>
                </a:lnTo>
                <a:cubicBezTo>
                  <a:pt x="121" y="0"/>
                  <a:pt x="0" y="122"/>
                  <a:pt x="0" y="271"/>
                </a:cubicBezTo>
                <a:lnTo>
                  <a:pt x="0" y="905"/>
                </a:lnTo>
                <a:lnTo>
                  <a:pt x="1" y="905"/>
                </a:lnTo>
                <a:lnTo>
                  <a:pt x="1" y="1156"/>
                </a:lnTo>
                <a:cubicBezTo>
                  <a:pt x="11" y="1015"/>
                  <a:pt x="128" y="905"/>
                  <a:pt x="271" y="905"/>
                </a:cubicBezTo>
                <a:lnTo>
                  <a:pt x="603" y="905"/>
                </a:lnTo>
                <a:lnTo>
                  <a:pt x="3214" y="905"/>
                </a:lnTo>
                <a:cubicBezTo>
                  <a:pt x="3464" y="905"/>
                  <a:pt x="3667" y="702"/>
                  <a:pt x="3667" y="452"/>
                </a:cubicBezTo>
                <a:cubicBezTo>
                  <a:pt x="3667" y="417"/>
                  <a:pt x="3662" y="384"/>
                  <a:pt x="3655" y="351"/>
                </a:cubicBezTo>
              </a:path>
            </a:pathLst>
          </a:custGeom>
          <a:solidFill>
            <a:schemeClr val="bg2"/>
          </a:solidFill>
          <a:ln>
            <a:noFill/>
          </a:ln>
          <a:effectLst/>
        </p:spPr>
        <p:txBody>
          <a:bodyPr wrap="none" anchor="ctr"/>
          <a:lstStyle/>
          <a:p>
            <a:endParaRPr lang="en-US">
              <a:latin typeface="DM Sans" pitchFamily="2" charset="77"/>
            </a:endParaRPr>
          </a:p>
        </p:txBody>
      </p:sp>
      <p:sp>
        <p:nvSpPr>
          <p:cNvPr id="119" name="Freeform 515">
            <a:extLst>
              <a:ext uri="{FF2B5EF4-FFF2-40B4-BE49-F238E27FC236}">
                <a16:creationId xmlns:a16="http://schemas.microsoft.com/office/drawing/2014/main" id="{37403D42-6D06-B54B-8CD2-EBF99E3516A4}"/>
              </a:ext>
            </a:extLst>
          </p:cNvPr>
          <p:cNvSpPr>
            <a:spLocks noChangeArrowheads="1"/>
          </p:cNvSpPr>
          <p:nvPr/>
        </p:nvSpPr>
        <p:spPr bwMode="auto">
          <a:xfrm>
            <a:off x="3450472" y="3358260"/>
            <a:ext cx="161400" cy="291945"/>
          </a:xfrm>
          <a:custGeom>
            <a:avLst/>
            <a:gdLst>
              <a:gd name="T0" fmla="*/ 107589 w 299"/>
              <a:gd name="T1" fmla="*/ 0 h 542"/>
              <a:gd name="T2" fmla="*/ 97841 w 299"/>
              <a:gd name="T3" fmla="*/ 0 h 542"/>
              <a:gd name="T4" fmla="*/ 0 w 299"/>
              <a:gd name="T5" fmla="*/ 97271 h 542"/>
              <a:gd name="T6" fmla="*/ 97841 w 299"/>
              <a:gd name="T7" fmla="*/ 194903 h 542"/>
              <a:gd name="T8" fmla="*/ 107589 w 299"/>
              <a:gd name="T9" fmla="*/ 194903 h 542"/>
              <a:gd name="T10" fmla="*/ 107589 w 299"/>
              <a:gd name="T11" fmla="*/ 0 h 54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99" h="542">
                <a:moveTo>
                  <a:pt x="298" y="0"/>
                </a:moveTo>
                <a:lnTo>
                  <a:pt x="271" y="0"/>
                </a:lnTo>
                <a:cubicBezTo>
                  <a:pt x="121" y="0"/>
                  <a:pt x="0" y="121"/>
                  <a:pt x="0" y="270"/>
                </a:cubicBezTo>
                <a:cubicBezTo>
                  <a:pt x="0" y="420"/>
                  <a:pt x="121" y="541"/>
                  <a:pt x="271" y="541"/>
                </a:cubicBezTo>
                <a:lnTo>
                  <a:pt x="298" y="541"/>
                </a:lnTo>
                <a:lnTo>
                  <a:pt x="298" y="0"/>
                </a:lnTo>
              </a:path>
            </a:pathLst>
          </a:custGeom>
          <a:solidFill>
            <a:schemeClr val="bg2">
              <a:lumMod val="75000"/>
            </a:schemeClr>
          </a:solidFill>
          <a:ln>
            <a:noFill/>
          </a:ln>
          <a:effectLst/>
        </p:spPr>
        <p:txBody>
          <a:bodyPr wrap="none" anchor="ctr"/>
          <a:lstStyle/>
          <a:p>
            <a:endParaRPr lang="en-US">
              <a:latin typeface="DM Sans" pitchFamily="2" charset="77"/>
            </a:endParaRPr>
          </a:p>
        </p:txBody>
      </p:sp>
      <p:sp>
        <p:nvSpPr>
          <p:cNvPr id="120" name="TextBox 119">
            <a:extLst>
              <a:ext uri="{FF2B5EF4-FFF2-40B4-BE49-F238E27FC236}">
                <a16:creationId xmlns:a16="http://schemas.microsoft.com/office/drawing/2014/main" id="{338D40CA-7B8D-52BF-77E6-C547D72C4766}"/>
              </a:ext>
            </a:extLst>
          </p:cNvPr>
          <p:cNvSpPr txBox="1"/>
          <p:nvPr/>
        </p:nvSpPr>
        <p:spPr>
          <a:xfrm>
            <a:off x="3685604" y="2816999"/>
            <a:ext cx="1987759" cy="461665"/>
          </a:xfrm>
          <a:prstGeom prst="rect">
            <a:avLst/>
          </a:prstGeom>
          <a:noFill/>
        </p:spPr>
        <p:txBody>
          <a:bodyPr wrap="square">
            <a:spAutoFit/>
          </a:bodyPr>
          <a:lstStyle/>
          <a:p>
            <a:pPr marL="0" indent="0">
              <a:buNone/>
            </a:pPr>
            <a:r>
              <a:rPr lang="en-US" sz="1200" b="1">
                <a:solidFill>
                  <a:srgbClr val="FFFFFF"/>
                </a:solidFill>
                <a:latin typeface="IBM Plex Sans" panose="020B0503050203000203" pitchFamily="34" charset="0"/>
                <a:ea typeface="Calibri" pitchFamily="34" charset="-122"/>
                <a:cs typeface="Calibri" pitchFamily="34" charset="-120"/>
              </a:rPr>
              <a:t>Free &amp; Low-Cost Care (My Resource Pal)</a:t>
            </a:r>
          </a:p>
        </p:txBody>
      </p:sp>
      <p:sp>
        <p:nvSpPr>
          <p:cNvPr id="121" name="TextBox 120">
            <a:extLst>
              <a:ext uri="{FF2B5EF4-FFF2-40B4-BE49-F238E27FC236}">
                <a16:creationId xmlns:a16="http://schemas.microsoft.com/office/drawing/2014/main" id="{DFD3F043-9733-BC52-FC3E-1A53D7EFC057}"/>
              </a:ext>
            </a:extLst>
          </p:cNvPr>
          <p:cNvSpPr txBox="1"/>
          <p:nvPr/>
        </p:nvSpPr>
        <p:spPr>
          <a:xfrm>
            <a:off x="3722186" y="3455985"/>
            <a:ext cx="2232660" cy="1169551"/>
          </a:xfrm>
          <a:prstGeom prst="rect">
            <a:avLst/>
          </a:prstGeom>
          <a:noFill/>
        </p:spPr>
        <p:txBody>
          <a:bodyPr wrap="square">
            <a:spAutoFit/>
          </a:bodyPr>
          <a:lstStyle/>
          <a:p>
            <a:pPr marL="0" indent="0">
              <a:buNone/>
            </a:pPr>
            <a:r>
              <a:rPr lang="en-US" sz="1000">
                <a:solidFill>
                  <a:srgbClr val="1E293B"/>
                </a:solidFill>
                <a:latin typeface="IBM Plex Sans" panose="020B0503050203000203" pitchFamily="34" charset="0"/>
                <a:ea typeface="Calibri" pitchFamily="34" charset="-122"/>
                <a:cs typeface="Calibri" pitchFamily="34" charset="-120"/>
              </a:rPr>
              <a:t>Use tools like My Resource Pal to find free and low-cost primary care, mental health, dental, vision, and reproductive health care near you. Your organization may have a community health worker who can help.</a:t>
            </a:r>
          </a:p>
        </p:txBody>
      </p:sp>
      <p:sp>
        <p:nvSpPr>
          <p:cNvPr id="2" name="Freeform 2">
            <a:extLst>
              <a:ext uri="{FF2B5EF4-FFF2-40B4-BE49-F238E27FC236}">
                <a16:creationId xmlns:a16="http://schemas.microsoft.com/office/drawing/2014/main" id="{AE256FD7-8720-694F-53FD-8E3589931960}"/>
              </a:ext>
            </a:extLst>
          </p:cNvPr>
          <p:cNvSpPr>
            <a:spLocks noChangeArrowheads="1"/>
          </p:cNvSpPr>
          <p:nvPr/>
        </p:nvSpPr>
        <p:spPr bwMode="auto">
          <a:xfrm>
            <a:off x="684864" y="2277089"/>
            <a:ext cx="2453610" cy="2667797"/>
          </a:xfrm>
          <a:custGeom>
            <a:avLst/>
            <a:gdLst>
              <a:gd name="T0" fmla="*/ 1141288 w 3479"/>
              <a:gd name="T1" fmla="*/ 1958615 h 5440"/>
              <a:gd name="T2" fmla="*/ 110529 w 3479"/>
              <a:gd name="T3" fmla="*/ 1958615 h 5440"/>
              <a:gd name="T4" fmla="*/ 0 w 3479"/>
              <a:gd name="T5" fmla="*/ 1847702 h 5440"/>
              <a:gd name="T6" fmla="*/ 0 w 3479"/>
              <a:gd name="T7" fmla="*/ 110913 h 5440"/>
              <a:gd name="T8" fmla="*/ 110529 w 3479"/>
              <a:gd name="T9" fmla="*/ 0 h 5440"/>
              <a:gd name="T10" fmla="*/ 1141288 w 3479"/>
              <a:gd name="T11" fmla="*/ 0 h 5440"/>
              <a:gd name="T12" fmla="*/ 1252177 w 3479"/>
              <a:gd name="T13" fmla="*/ 110913 h 5440"/>
              <a:gd name="T14" fmla="*/ 1252177 w 3479"/>
              <a:gd name="T15" fmla="*/ 1847702 h 5440"/>
              <a:gd name="T16" fmla="*/ 1141288 w 3479"/>
              <a:gd name="T17" fmla="*/ 1958615 h 544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479" h="5440">
                <a:moveTo>
                  <a:pt x="3170" y="5439"/>
                </a:moveTo>
                <a:lnTo>
                  <a:pt x="307" y="5439"/>
                </a:lnTo>
                <a:cubicBezTo>
                  <a:pt x="137" y="5439"/>
                  <a:pt x="0" y="5300"/>
                  <a:pt x="0" y="5131"/>
                </a:cubicBezTo>
                <a:lnTo>
                  <a:pt x="0" y="308"/>
                </a:lnTo>
                <a:cubicBezTo>
                  <a:pt x="0" y="138"/>
                  <a:pt x="137" y="0"/>
                  <a:pt x="307" y="0"/>
                </a:cubicBezTo>
                <a:lnTo>
                  <a:pt x="3170" y="0"/>
                </a:lnTo>
                <a:cubicBezTo>
                  <a:pt x="3340" y="0"/>
                  <a:pt x="3478" y="138"/>
                  <a:pt x="3478" y="308"/>
                </a:cubicBezTo>
                <a:lnTo>
                  <a:pt x="3478" y="5131"/>
                </a:lnTo>
                <a:cubicBezTo>
                  <a:pt x="3478" y="5300"/>
                  <a:pt x="3340" y="5439"/>
                  <a:pt x="3170" y="5439"/>
                </a:cubicBezTo>
              </a:path>
            </a:pathLst>
          </a:custGeom>
          <a:solidFill>
            <a:srgbClr val="F0F0F0"/>
          </a:solidFill>
          <a:ln>
            <a:noFill/>
          </a:ln>
          <a:effectLst/>
        </p:spPr>
        <p:txBody>
          <a:bodyPr wrap="none" anchor="ctr"/>
          <a:lstStyle/>
          <a:p>
            <a:endParaRPr lang="en-US">
              <a:latin typeface="DM Sans" pitchFamily="2" charset="77"/>
            </a:endParaRPr>
          </a:p>
        </p:txBody>
      </p:sp>
      <p:sp>
        <p:nvSpPr>
          <p:cNvPr id="5" name="Freeform 514">
            <a:extLst>
              <a:ext uri="{FF2B5EF4-FFF2-40B4-BE49-F238E27FC236}">
                <a16:creationId xmlns:a16="http://schemas.microsoft.com/office/drawing/2014/main" id="{3D5DF795-6CCC-0343-4E83-AB1164A9DFDD}"/>
              </a:ext>
            </a:extLst>
          </p:cNvPr>
          <p:cNvSpPr>
            <a:spLocks noChangeArrowheads="1"/>
          </p:cNvSpPr>
          <p:nvPr/>
        </p:nvSpPr>
        <p:spPr bwMode="auto">
          <a:xfrm>
            <a:off x="512632" y="2437003"/>
            <a:ext cx="2562379" cy="722412"/>
          </a:xfrm>
          <a:custGeom>
            <a:avLst/>
            <a:gdLst>
              <a:gd name="T0" fmla="*/ 1316119 w 3668"/>
              <a:gd name="T1" fmla="*/ 126179 h 1157"/>
              <a:gd name="T2" fmla="*/ 1157320 w 3668"/>
              <a:gd name="T3" fmla="*/ 0 h 1157"/>
              <a:gd name="T4" fmla="*/ 97584 w 3668"/>
              <a:gd name="T5" fmla="*/ 0 h 1157"/>
              <a:gd name="T6" fmla="*/ 0 w 3668"/>
              <a:gd name="T7" fmla="*/ 97421 h 1157"/>
              <a:gd name="T8" fmla="*/ 0 w 3668"/>
              <a:gd name="T9" fmla="*/ 325335 h 1157"/>
              <a:gd name="T10" fmla="*/ 360 w 3668"/>
              <a:gd name="T11" fmla="*/ 325335 h 1157"/>
              <a:gd name="T12" fmla="*/ 360 w 3668"/>
              <a:gd name="T13" fmla="*/ 415566 h 1157"/>
              <a:gd name="T14" fmla="*/ 97584 w 3668"/>
              <a:gd name="T15" fmla="*/ 325335 h 1157"/>
              <a:gd name="T16" fmla="*/ 217133 w 3668"/>
              <a:gd name="T17" fmla="*/ 325335 h 1157"/>
              <a:gd name="T18" fmla="*/ 1157320 w 3668"/>
              <a:gd name="T19" fmla="*/ 325335 h 1157"/>
              <a:gd name="T20" fmla="*/ 1320440 w 3668"/>
              <a:gd name="T21" fmla="*/ 162488 h 1157"/>
              <a:gd name="T22" fmla="*/ 1316119 w 3668"/>
              <a:gd name="T23" fmla="*/ 126179 h 115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3668" h="1157">
                <a:moveTo>
                  <a:pt x="3655" y="351"/>
                </a:moveTo>
                <a:cubicBezTo>
                  <a:pt x="3609" y="150"/>
                  <a:pt x="3429" y="0"/>
                  <a:pt x="3214" y="0"/>
                </a:cubicBezTo>
                <a:lnTo>
                  <a:pt x="271" y="0"/>
                </a:lnTo>
                <a:cubicBezTo>
                  <a:pt x="121" y="0"/>
                  <a:pt x="0" y="122"/>
                  <a:pt x="0" y="271"/>
                </a:cubicBezTo>
                <a:lnTo>
                  <a:pt x="0" y="905"/>
                </a:lnTo>
                <a:lnTo>
                  <a:pt x="1" y="905"/>
                </a:lnTo>
                <a:lnTo>
                  <a:pt x="1" y="1156"/>
                </a:lnTo>
                <a:cubicBezTo>
                  <a:pt x="11" y="1015"/>
                  <a:pt x="128" y="905"/>
                  <a:pt x="271" y="905"/>
                </a:cubicBezTo>
                <a:lnTo>
                  <a:pt x="603" y="905"/>
                </a:lnTo>
                <a:lnTo>
                  <a:pt x="3214" y="905"/>
                </a:lnTo>
                <a:cubicBezTo>
                  <a:pt x="3464" y="905"/>
                  <a:pt x="3667" y="702"/>
                  <a:pt x="3667" y="452"/>
                </a:cubicBezTo>
                <a:cubicBezTo>
                  <a:pt x="3667" y="417"/>
                  <a:pt x="3662" y="384"/>
                  <a:pt x="3655" y="351"/>
                </a:cubicBezTo>
              </a:path>
            </a:pathLst>
          </a:custGeom>
          <a:solidFill>
            <a:schemeClr val="tx2"/>
          </a:solidFill>
          <a:ln>
            <a:noFill/>
          </a:ln>
          <a:effectLst/>
        </p:spPr>
        <p:txBody>
          <a:bodyPr wrap="none" anchor="ctr"/>
          <a:lstStyle/>
          <a:p>
            <a:endParaRPr lang="en-US">
              <a:latin typeface="DM Sans" pitchFamily="2" charset="77"/>
            </a:endParaRPr>
          </a:p>
        </p:txBody>
      </p:sp>
      <p:sp>
        <p:nvSpPr>
          <p:cNvPr id="6" name="Freeform 515">
            <a:extLst>
              <a:ext uri="{FF2B5EF4-FFF2-40B4-BE49-F238E27FC236}">
                <a16:creationId xmlns:a16="http://schemas.microsoft.com/office/drawing/2014/main" id="{C8118B9B-C9B3-5A9D-968F-E218F52AC884}"/>
              </a:ext>
            </a:extLst>
          </p:cNvPr>
          <p:cNvSpPr>
            <a:spLocks noChangeArrowheads="1"/>
          </p:cNvSpPr>
          <p:nvPr/>
        </p:nvSpPr>
        <p:spPr bwMode="auto">
          <a:xfrm>
            <a:off x="512633" y="3013441"/>
            <a:ext cx="161400" cy="291945"/>
          </a:xfrm>
          <a:custGeom>
            <a:avLst/>
            <a:gdLst>
              <a:gd name="T0" fmla="*/ 107589 w 299"/>
              <a:gd name="T1" fmla="*/ 0 h 542"/>
              <a:gd name="T2" fmla="*/ 97841 w 299"/>
              <a:gd name="T3" fmla="*/ 0 h 542"/>
              <a:gd name="T4" fmla="*/ 0 w 299"/>
              <a:gd name="T5" fmla="*/ 97271 h 542"/>
              <a:gd name="T6" fmla="*/ 97841 w 299"/>
              <a:gd name="T7" fmla="*/ 194903 h 542"/>
              <a:gd name="T8" fmla="*/ 107589 w 299"/>
              <a:gd name="T9" fmla="*/ 194903 h 542"/>
              <a:gd name="T10" fmla="*/ 107589 w 299"/>
              <a:gd name="T11" fmla="*/ 0 h 54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99" h="542">
                <a:moveTo>
                  <a:pt x="298" y="0"/>
                </a:moveTo>
                <a:lnTo>
                  <a:pt x="271" y="0"/>
                </a:lnTo>
                <a:cubicBezTo>
                  <a:pt x="121" y="0"/>
                  <a:pt x="0" y="121"/>
                  <a:pt x="0" y="270"/>
                </a:cubicBezTo>
                <a:cubicBezTo>
                  <a:pt x="0" y="420"/>
                  <a:pt x="121" y="541"/>
                  <a:pt x="271" y="541"/>
                </a:cubicBezTo>
                <a:lnTo>
                  <a:pt x="298" y="541"/>
                </a:lnTo>
                <a:lnTo>
                  <a:pt x="298" y="0"/>
                </a:lnTo>
              </a:path>
            </a:pathLst>
          </a:custGeom>
          <a:solidFill>
            <a:schemeClr val="tx2">
              <a:lumMod val="75000"/>
            </a:schemeClr>
          </a:solidFill>
          <a:ln>
            <a:noFill/>
          </a:ln>
          <a:effectLst/>
        </p:spPr>
        <p:txBody>
          <a:bodyPr wrap="none" anchor="ctr"/>
          <a:lstStyle/>
          <a:p>
            <a:endParaRPr lang="en-US">
              <a:latin typeface="DM Sans" pitchFamily="2" charset="77"/>
            </a:endParaRPr>
          </a:p>
        </p:txBody>
      </p:sp>
      <p:sp>
        <p:nvSpPr>
          <p:cNvPr id="7" name="TextBox 6">
            <a:extLst>
              <a:ext uri="{FF2B5EF4-FFF2-40B4-BE49-F238E27FC236}">
                <a16:creationId xmlns:a16="http://schemas.microsoft.com/office/drawing/2014/main" id="{700B2A4A-494B-F59A-0B01-DF3D0A87D48F}"/>
              </a:ext>
            </a:extLst>
          </p:cNvPr>
          <p:cNvSpPr txBox="1"/>
          <p:nvPr/>
        </p:nvSpPr>
        <p:spPr>
          <a:xfrm>
            <a:off x="747765" y="2472180"/>
            <a:ext cx="1987759" cy="461665"/>
          </a:xfrm>
          <a:prstGeom prst="rect">
            <a:avLst/>
          </a:prstGeom>
          <a:noFill/>
        </p:spPr>
        <p:txBody>
          <a:bodyPr wrap="square">
            <a:spAutoFit/>
          </a:bodyPr>
          <a:lstStyle/>
          <a:p>
            <a:pPr marL="0" indent="0">
              <a:buNone/>
            </a:pPr>
            <a:r>
              <a:rPr lang="en-US" sz="1200" b="1">
                <a:solidFill>
                  <a:schemeClr val="bg1"/>
                </a:solidFill>
                <a:latin typeface="IBM Plex Sans" panose="020B0503050203000203" pitchFamily="34" charset="0"/>
              </a:rPr>
              <a:t>Prenatal and Family Planning Services</a:t>
            </a:r>
            <a:endParaRPr lang="en-US" sz="1200" b="1">
              <a:solidFill>
                <a:schemeClr val="bg1"/>
              </a:solidFill>
              <a:latin typeface="IBM Plex Sans" panose="020B0503050203000203" pitchFamily="34" charset="0"/>
              <a:ea typeface="Calibri" pitchFamily="34" charset="-122"/>
              <a:cs typeface="Calibri" pitchFamily="34" charset="-120"/>
            </a:endParaRPr>
          </a:p>
        </p:txBody>
      </p:sp>
      <p:sp>
        <p:nvSpPr>
          <p:cNvPr id="8" name="TextBox 7">
            <a:extLst>
              <a:ext uri="{FF2B5EF4-FFF2-40B4-BE49-F238E27FC236}">
                <a16:creationId xmlns:a16="http://schemas.microsoft.com/office/drawing/2014/main" id="{A9E41C5A-867D-B6AE-B548-D378E3FE1255}"/>
              </a:ext>
            </a:extLst>
          </p:cNvPr>
          <p:cNvSpPr txBox="1"/>
          <p:nvPr/>
        </p:nvSpPr>
        <p:spPr>
          <a:xfrm>
            <a:off x="784347" y="3111166"/>
            <a:ext cx="2289702" cy="1785104"/>
          </a:xfrm>
          <a:prstGeom prst="rect">
            <a:avLst/>
          </a:prstGeom>
          <a:noFill/>
        </p:spPr>
        <p:txBody>
          <a:bodyPr wrap="square">
            <a:spAutoFit/>
          </a:bodyPr>
          <a:lstStyle/>
          <a:p>
            <a:pPr marL="0" indent="0">
              <a:buNone/>
            </a:pPr>
            <a:r>
              <a:rPr lang="en-US" sz="1000">
                <a:latin typeface="IBM Plex Sans" panose="020B0503050203000203" pitchFamily="34" charset="0"/>
              </a:rPr>
              <a:t>The New Jersey Supplemental Prenatal and Contraceptive Program provides prenatal and family planning services to women who do not qualify for NJ FamilyCare because of their immigration status. Access the program at a Community Health Center. More information here - </a:t>
            </a:r>
            <a:r>
              <a:rPr lang="en-US" sz="1000">
                <a:latin typeface="IBM Plex Sans" panose="020B0503050203000203" pitchFamily="34" charset="0"/>
                <a:hlinkClick r:id="rId3" tooltip="https://nam10.safelinks.protection.outlook.com/?url=https%3a%2f%2fnjfamilycare.dhs.state.nj.us%2fnjspcp.aspx&amp;data=05%7c02%7crmurray%40camdenhealth.org%7cd4137a4525fb4f66657908dee6887ad5%7cbcdaf06b91cb4fc7aee98748600ed7a2%7c0%7c0%7c639201671021382272%7cunknown%7ctwfpbgzsb3d8eyjfbxb0eu1hcgkionrydwusilyioiiwljaumdawmcisilaioijxaw4zmiisikfoijoitwfpbcisilduijoyfq%3d%3d%7c0%7c%7c%7c&amp;sdata=rgbddlst9vcysyuiex%2fut0bjwypvesywgdjbanqosfa%3d&amp;reserved=0"/>
              </a:rPr>
              <a:t>https://njfamilycare.dhs.state.nj.us/njspcp.aspx</a:t>
            </a:r>
            <a:r>
              <a:rPr lang="en-US" sz="1000">
                <a:latin typeface="IBM Plex Sans" panose="020B0503050203000203" pitchFamily="34" charset="0"/>
              </a:rPr>
              <a:t>.</a:t>
            </a:r>
            <a:endParaRPr lang="en-US" sz="1000">
              <a:solidFill>
                <a:srgbClr val="1E293B"/>
              </a:solidFill>
              <a:latin typeface="IBM Plex Sans" panose="020B0503050203000203" pitchFamily="34" charset="0"/>
              <a:ea typeface="Calibri" pitchFamily="34" charset="-122"/>
              <a:cs typeface="Calibri" pitchFamily="34" charset="-120"/>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BF8A50-78E5-BD84-D9C1-FB397A180DBC}"/>
            </a:ext>
          </a:extLst>
        </p:cNvPr>
        <p:cNvGrpSpPr/>
        <p:nvPr/>
      </p:nvGrpSpPr>
      <p:grpSpPr>
        <a:xfrm>
          <a:off x="0" y="0"/>
          <a:ext cx="0" cy="0"/>
          <a:chOff x="0" y="0"/>
          <a:chExt cx="0" cy="0"/>
        </a:xfrm>
      </p:grpSpPr>
      <p:sp>
        <p:nvSpPr>
          <p:cNvPr id="3" name="Text 1">
            <a:extLst>
              <a:ext uri="{FF2B5EF4-FFF2-40B4-BE49-F238E27FC236}">
                <a16:creationId xmlns:a16="http://schemas.microsoft.com/office/drawing/2014/main" id="{6E844166-CB86-911D-8A15-E7ED74B100F9}"/>
              </a:ext>
            </a:extLst>
          </p:cNvPr>
          <p:cNvSpPr/>
          <p:nvPr/>
        </p:nvSpPr>
        <p:spPr>
          <a:xfrm>
            <a:off x="320041" y="210312"/>
            <a:ext cx="8503919" cy="502920"/>
          </a:xfrm>
          <a:prstGeom prst="rect">
            <a:avLst/>
          </a:prstGeom>
          <a:noFill/>
          <a:ln/>
        </p:spPr>
        <p:txBody>
          <a:bodyPr wrap="square" rtlCol="0" anchor="ctr"/>
          <a:lstStyle/>
          <a:p>
            <a:pPr marL="0" indent="0">
              <a:buNone/>
            </a:pPr>
            <a:r>
              <a:rPr lang="en-US" sz="2400" b="1">
                <a:solidFill>
                  <a:schemeClr val="bg1"/>
                </a:solidFill>
                <a:latin typeface="Aleo" pitchFamily="2" charset="0"/>
                <a:ea typeface="Calibri" pitchFamily="34" charset="-122"/>
                <a:cs typeface="Calibri" pitchFamily="34" charset="-120"/>
              </a:rPr>
              <a:t>Can immigrants use the Health Insurance Marketplace?</a:t>
            </a:r>
            <a:endParaRPr lang="en-US" sz="2400">
              <a:solidFill>
                <a:schemeClr val="bg1"/>
              </a:solidFill>
              <a:latin typeface="Aleo" pitchFamily="2" charset="0"/>
            </a:endParaRPr>
          </a:p>
        </p:txBody>
      </p:sp>
      <p:sp>
        <p:nvSpPr>
          <p:cNvPr id="4" name="Text 2">
            <a:extLst>
              <a:ext uri="{FF2B5EF4-FFF2-40B4-BE49-F238E27FC236}">
                <a16:creationId xmlns:a16="http://schemas.microsoft.com/office/drawing/2014/main" id="{532A905B-11D7-DEEB-1618-0399116E8B50}"/>
              </a:ext>
            </a:extLst>
          </p:cNvPr>
          <p:cNvSpPr/>
          <p:nvPr/>
        </p:nvSpPr>
        <p:spPr>
          <a:xfrm>
            <a:off x="365760" y="658368"/>
            <a:ext cx="8412480" cy="292608"/>
          </a:xfrm>
          <a:prstGeom prst="rect">
            <a:avLst/>
          </a:prstGeom>
          <a:noFill/>
          <a:ln/>
        </p:spPr>
        <p:txBody>
          <a:bodyPr wrap="square" rtlCol="0" anchor="ctr"/>
          <a:lstStyle/>
          <a:p>
            <a:pPr marL="0" indent="0">
              <a:buNone/>
            </a:pPr>
            <a:r>
              <a:rPr lang="en-US" sz="1400" i="1">
                <a:solidFill>
                  <a:schemeClr val="tx2"/>
                </a:solidFill>
                <a:latin typeface="IBM Plex Sans" panose="020B0503050203000203" pitchFamily="34" charset="0"/>
                <a:ea typeface="Calibri" pitchFamily="34" charset="-122"/>
                <a:cs typeface="Calibri" pitchFamily="34" charset="-120"/>
              </a:rPr>
              <a:t>Some immigrants who lose Medicaid may qualify — and some will pay full cost, no subsidies.</a:t>
            </a:r>
            <a:endParaRPr lang="en-US" sz="1400">
              <a:solidFill>
                <a:schemeClr val="tx2"/>
              </a:solidFill>
              <a:latin typeface="IBM Plex Sans" panose="020B0503050203000203" pitchFamily="34" charset="0"/>
            </a:endParaRPr>
          </a:p>
        </p:txBody>
      </p:sp>
      <p:sp>
        <p:nvSpPr>
          <p:cNvPr id="6" name="Text 4">
            <a:extLst>
              <a:ext uri="{FF2B5EF4-FFF2-40B4-BE49-F238E27FC236}">
                <a16:creationId xmlns:a16="http://schemas.microsoft.com/office/drawing/2014/main" id="{05370DB1-AB11-DC9E-9912-04BFF830EF82}"/>
              </a:ext>
            </a:extLst>
          </p:cNvPr>
          <p:cNvSpPr/>
          <p:nvPr/>
        </p:nvSpPr>
        <p:spPr>
          <a:xfrm>
            <a:off x="122465" y="1570182"/>
            <a:ext cx="3200400" cy="1069848"/>
          </a:xfrm>
          <a:prstGeom prst="rect">
            <a:avLst/>
          </a:prstGeom>
          <a:noFill/>
          <a:ln/>
        </p:spPr>
        <p:txBody>
          <a:bodyPr wrap="square" rtlCol="0" anchor="ctr"/>
          <a:lstStyle/>
          <a:p>
            <a:pPr marL="0" indent="0">
              <a:spcAft>
                <a:spcPts val="600"/>
              </a:spcAft>
              <a:buNone/>
            </a:pPr>
            <a:r>
              <a:rPr lang="en-US" sz="1300" b="1">
                <a:solidFill>
                  <a:srgbClr val="1B3A6B"/>
                </a:solidFill>
                <a:latin typeface="IBM Plex Sans" panose="020B0503050203000203" pitchFamily="34" charset="0"/>
                <a:ea typeface="Calibri" pitchFamily="34" charset="-122"/>
                <a:cs typeface="Calibri" pitchFamily="34" charset="-120"/>
              </a:rPr>
              <a:t>What is the Marketplace?</a:t>
            </a:r>
          </a:p>
          <a:p>
            <a:pPr>
              <a:spcAft>
                <a:spcPts val="600"/>
              </a:spcAft>
            </a:pPr>
            <a:r>
              <a:rPr lang="en-US" sz="1100">
                <a:latin typeface="IBM Plex Sans" panose="020B0503050203000203" pitchFamily="34" charset="0"/>
                <a:ea typeface="Calibri" pitchFamily="34" charset="-122"/>
                <a:cs typeface="Calibri" pitchFamily="34" charset="-120"/>
              </a:rPr>
              <a:t>In New Jersey it is called </a:t>
            </a:r>
            <a:r>
              <a:rPr lang="en-US" sz="1100" err="1">
                <a:latin typeface="IBM Plex Sans" panose="020B0503050203000203" pitchFamily="34" charset="0"/>
                <a:ea typeface="Calibri" pitchFamily="34" charset="-122"/>
                <a:cs typeface="Calibri" pitchFamily="34" charset="-120"/>
              </a:rPr>
              <a:t>GetCovered</a:t>
            </a:r>
            <a:r>
              <a:rPr lang="en-US" sz="1100">
                <a:latin typeface="IBM Plex Sans" panose="020B0503050203000203" pitchFamily="34" charset="0"/>
                <a:ea typeface="Calibri" pitchFamily="34" charset="-122"/>
                <a:cs typeface="Calibri" pitchFamily="34" charset="-120"/>
              </a:rPr>
              <a:t> NJ (getcoverednj.com). It the same as the Affordable Care Act and Obamacare. It is where people can buy health insurance if they do not have it through work or Medicaid.</a:t>
            </a:r>
          </a:p>
        </p:txBody>
      </p:sp>
      <p:sp>
        <p:nvSpPr>
          <p:cNvPr id="52" name="Shape 21">
            <a:extLst>
              <a:ext uri="{FF2B5EF4-FFF2-40B4-BE49-F238E27FC236}">
                <a16:creationId xmlns:a16="http://schemas.microsoft.com/office/drawing/2014/main" id="{89535703-C55E-5639-B381-DA751AE68549}"/>
              </a:ext>
            </a:extLst>
          </p:cNvPr>
          <p:cNvSpPr/>
          <p:nvPr/>
        </p:nvSpPr>
        <p:spPr>
          <a:xfrm>
            <a:off x="4066701" y="2049520"/>
            <a:ext cx="1280160" cy="329184"/>
          </a:xfrm>
          <a:prstGeom prst="roundRect">
            <a:avLst>
              <a:gd name="adj" fmla="val 11111"/>
            </a:avLst>
          </a:prstGeom>
          <a:solidFill>
            <a:schemeClr val="bg1"/>
          </a:solidFill>
          <a:ln w="12700">
            <a:solidFill>
              <a:schemeClr val="bg1"/>
            </a:solidFill>
            <a:prstDash val="solid"/>
          </a:ln>
        </p:spPr>
        <p:txBody>
          <a:bodyPr/>
          <a:lstStyle/>
          <a:p>
            <a:endParaRPr lang="en-US">
              <a:latin typeface="IBM Plex Sans" panose="020B0503050203000203" pitchFamily="34" charset="0"/>
            </a:endParaRPr>
          </a:p>
        </p:txBody>
      </p:sp>
      <p:sp>
        <p:nvSpPr>
          <p:cNvPr id="54" name="Shape 21">
            <a:extLst>
              <a:ext uri="{FF2B5EF4-FFF2-40B4-BE49-F238E27FC236}">
                <a16:creationId xmlns:a16="http://schemas.microsoft.com/office/drawing/2014/main" id="{B1055CC8-EB63-3237-3361-8A175E5F53B5}"/>
              </a:ext>
            </a:extLst>
          </p:cNvPr>
          <p:cNvSpPr/>
          <p:nvPr/>
        </p:nvSpPr>
        <p:spPr>
          <a:xfrm>
            <a:off x="4066701" y="2973064"/>
            <a:ext cx="1280160" cy="329184"/>
          </a:xfrm>
          <a:prstGeom prst="roundRect">
            <a:avLst>
              <a:gd name="adj" fmla="val 11111"/>
            </a:avLst>
          </a:prstGeom>
          <a:solidFill>
            <a:schemeClr val="bg1"/>
          </a:solidFill>
          <a:ln w="12700">
            <a:solidFill>
              <a:schemeClr val="bg1"/>
            </a:solidFill>
            <a:prstDash val="solid"/>
          </a:ln>
        </p:spPr>
        <p:txBody>
          <a:bodyPr/>
          <a:lstStyle/>
          <a:p>
            <a:endParaRPr lang="en-US">
              <a:latin typeface="IBM Plex Sans" panose="020B0503050203000203" pitchFamily="34" charset="0"/>
            </a:endParaRPr>
          </a:p>
        </p:txBody>
      </p:sp>
      <p:sp>
        <p:nvSpPr>
          <p:cNvPr id="20" name="Text 18">
            <a:extLst>
              <a:ext uri="{FF2B5EF4-FFF2-40B4-BE49-F238E27FC236}">
                <a16:creationId xmlns:a16="http://schemas.microsoft.com/office/drawing/2014/main" id="{09FA423E-FEA0-7132-9DAC-8DDBC98BB39B}"/>
              </a:ext>
            </a:extLst>
          </p:cNvPr>
          <p:cNvSpPr/>
          <p:nvPr/>
        </p:nvSpPr>
        <p:spPr>
          <a:xfrm>
            <a:off x="7770021" y="1665472"/>
            <a:ext cx="1005840" cy="274320"/>
          </a:xfrm>
          <a:prstGeom prst="rect">
            <a:avLst/>
          </a:prstGeom>
          <a:noFill/>
          <a:ln/>
        </p:spPr>
        <p:txBody>
          <a:bodyPr wrap="square" rtlCol="0" anchor="ctr"/>
          <a:lstStyle/>
          <a:p>
            <a:pPr marL="0" indent="0" algn="ctr">
              <a:buNone/>
            </a:pPr>
            <a:r>
              <a:rPr lang="en-US" sz="850" b="1">
                <a:solidFill>
                  <a:srgbClr val="FFFFFF"/>
                </a:solidFill>
                <a:latin typeface="IBM Plex Sans" panose="020B0503050203000203" pitchFamily="34" charset="0"/>
                <a:ea typeface="Calibri" pitchFamily="34" charset="-122"/>
                <a:cs typeface="Calibri" pitchFamily="34" charset="-120"/>
              </a:rPr>
              <a:t>Jan 1, 2027</a:t>
            </a:r>
            <a:endParaRPr lang="en-US" sz="850">
              <a:latin typeface="IBM Plex Sans" panose="020B0503050203000203" pitchFamily="34" charset="0"/>
            </a:endParaRPr>
          </a:p>
        </p:txBody>
      </p:sp>
      <p:sp>
        <p:nvSpPr>
          <p:cNvPr id="21" name="Shape 19">
            <a:extLst>
              <a:ext uri="{FF2B5EF4-FFF2-40B4-BE49-F238E27FC236}">
                <a16:creationId xmlns:a16="http://schemas.microsoft.com/office/drawing/2014/main" id="{1D1F2B95-F016-70B9-0960-234CDBE092E3}"/>
              </a:ext>
            </a:extLst>
          </p:cNvPr>
          <p:cNvSpPr/>
          <p:nvPr/>
        </p:nvSpPr>
        <p:spPr>
          <a:xfrm>
            <a:off x="4020981" y="1967224"/>
            <a:ext cx="4754880" cy="457200"/>
          </a:xfrm>
          <a:prstGeom prst="rect">
            <a:avLst/>
          </a:prstGeom>
          <a:noFill/>
          <a:ln w="12700">
            <a:noFill/>
            <a:prstDash val="solid"/>
          </a:ln>
        </p:spPr>
        <p:txBody>
          <a:bodyPr/>
          <a:lstStyle/>
          <a:p>
            <a:endParaRPr lang="en-US">
              <a:latin typeface="IBM Plex Sans" panose="020B0503050203000203" pitchFamily="34" charset="0"/>
            </a:endParaRPr>
          </a:p>
        </p:txBody>
      </p:sp>
      <p:sp>
        <p:nvSpPr>
          <p:cNvPr id="29" name="Shape 27">
            <a:extLst>
              <a:ext uri="{FF2B5EF4-FFF2-40B4-BE49-F238E27FC236}">
                <a16:creationId xmlns:a16="http://schemas.microsoft.com/office/drawing/2014/main" id="{A02E5D24-5788-109F-532C-21C90E271075}"/>
              </a:ext>
            </a:extLst>
          </p:cNvPr>
          <p:cNvSpPr/>
          <p:nvPr/>
        </p:nvSpPr>
        <p:spPr>
          <a:xfrm>
            <a:off x="4020981" y="2442712"/>
            <a:ext cx="4754880" cy="457200"/>
          </a:xfrm>
          <a:prstGeom prst="rect">
            <a:avLst/>
          </a:prstGeom>
          <a:noFill/>
          <a:ln w="12700">
            <a:noFill/>
            <a:prstDash val="solid"/>
          </a:ln>
        </p:spPr>
        <p:txBody>
          <a:bodyPr/>
          <a:lstStyle/>
          <a:p>
            <a:endParaRPr lang="en-US">
              <a:latin typeface="IBM Plex Sans" panose="020B0503050203000203" pitchFamily="34" charset="0"/>
            </a:endParaRPr>
          </a:p>
        </p:txBody>
      </p:sp>
      <p:sp>
        <p:nvSpPr>
          <p:cNvPr id="37" name="Shape 35">
            <a:extLst>
              <a:ext uri="{FF2B5EF4-FFF2-40B4-BE49-F238E27FC236}">
                <a16:creationId xmlns:a16="http://schemas.microsoft.com/office/drawing/2014/main" id="{54EB2F05-A957-F922-6B55-3E34B6D689D4}"/>
              </a:ext>
            </a:extLst>
          </p:cNvPr>
          <p:cNvSpPr/>
          <p:nvPr/>
        </p:nvSpPr>
        <p:spPr>
          <a:xfrm>
            <a:off x="4020981" y="2918200"/>
            <a:ext cx="4754880" cy="457200"/>
          </a:xfrm>
          <a:prstGeom prst="rect">
            <a:avLst/>
          </a:prstGeom>
          <a:noFill/>
          <a:ln w="12700">
            <a:noFill/>
            <a:prstDash val="solid"/>
          </a:ln>
        </p:spPr>
        <p:txBody>
          <a:bodyPr/>
          <a:lstStyle/>
          <a:p>
            <a:endParaRPr lang="en-US">
              <a:latin typeface="IBM Plex Sans" panose="020B0503050203000203" pitchFamily="34" charset="0"/>
            </a:endParaRPr>
          </a:p>
        </p:txBody>
      </p:sp>
      <p:sp>
        <p:nvSpPr>
          <p:cNvPr id="51" name="Text 49">
            <a:extLst>
              <a:ext uri="{FF2B5EF4-FFF2-40B4-BE49-F238E27FC236}">
                <a16:creationId xmlns:a16="http://schemas.microsoft.com/office/drawing/2014/main" id="{CFE5BD08-0157-27F1-6143-72D0FA1A528B}"/>
              </a:ext>
            </a:extLst>
          </p:cNvPr>
          <p:cNvSpPr/>
          <p:nvPr/>
        </p:nvSpPr>
        <p:spPr>
          <a:xfrm>
            <a:off x="0" y="4591812"/>
            <a:ext cx="8503920" cy="228600"/>
          </a:xfrm>
          <a:prstGeom prst="rect">
            <a:avLst/>
          </a:prstGeom>
          <a:noFill/>
          <a:ln/>
        </p:spPr>
        <p:txBody>
          <a:bodyPr wrap="square" rtlCol="0" anchor="ctr"/>
          <a:lstStyle/>
          <a:p>
            <a:pPr marL="0" indent="0">
              <a:buNone/>
            </a:pPr>
            <a:r>
              <a:rPr lang="en-US" sz="900" i="1">
                <a:solidFill>
                  <a:srgbClr val="64748B"/>
                </a:solidFill>
                <a:latin typeface="Calibri" pitchFamily="34" charset="0"/>
                <a:ea typeface="Calibri" pitchFamily="34" charset="-122"/>
                <a:cs typeface="Calibri" pitchFamily="34" charset="-120"/>
              </a:rPr>
              <a:t>Sources: </a:t>
            </a:r>
            <a:r>
              <a:rPr lang="en-US" sz="900" i="1">
                <a:solidFill>
                  <a:srgbClr val="64748B"/>
                </a:solidFill>
                <a:latin typeface="Calibri" pitchFamily="34" charset="0"/>
                <a:ea typeface="Calibri" pitchFamily="34" charset="-122"/>
                <a:cs typeface="Calibri" pitchFamily="34" charset="-120"/>
                <a:hlinkClick r:id="rId4"/>
              </a:rPr>
              <a:t>State Health &amp; Value Strategies </a:t>
            </a:r>
            <a:r>
              <a:rPr lang="en-US" sz="900" i="1">
                <a:solidFill>
                  <a:srgbClr val="64748B"/>
                </a:solidFill>
                <a:latin typeface="Calibri" pitchFamily="34" charset="0"/>
                <a:ea typeface="Calibri" pitchFamily="34" charset="-122"/>
                <a:cs typeface="Calibri" pitchFamily="34" charset="-120"/>
              </a:rPr>
              <a:t> and </a:t>
            </a:r>
            <a:r>
              <a:rPr lang="en-US" sz="900" i="1" err="1">
                <a:solidFill>
                  <a:srgbClr val="64748B"/>
                </a:solidFill>
                <a:latin typeface="Calibri" pitchFamily="34" charset="0"/>
                <a:ea typeface="Calibri" pitchFamily="34" charset="-122"/>
                <a:cs typeface="Calibri" pitchFamily="34" charset="-120"/>
                <a:hlinkClick r:id="rId5"/>
              </a:rPr>
              <a:t>GetCovered</a:t>
            </a:r>
            <a:r>
              <a:rPr lang="en-US" sz="900" i="1">
                <a:solidFill>
                  <a:srgbClr val="64748B"/>
                </a:solidFill>
                <a:latin typeface="Calibri" pitchFamily="34" charset="0"/>
                <a:ea typeface="Calibri" pitchFamily="34" charset="-122"/>
                <a:cs typeface="Calibri" pitchFamily="34" charset="-120"/>
                <a:hlinkClick r:id="rId5"/>
              </a:rPr>
              <a:t> NJ</a:t>
            </a:r>
            <a:endParaRPr lang="en-US" sz="900"/>
          </a:p>
        </p:txBody>
      </p:sp>
      <p:sp>
        <p:nvSpPr>
          <p:cNvPr id="59" name="TextBox 58">
            <a:extLst>
              <a:ext uri="{FF2B5EF4-FFF2-40B4-BE49-F238E27FC236}">
                <a16:creationId xmlns:a16="http://schemas.microsoft.com/office/drawing/2014/main" id="{2D1DA495-D199-055F-B4C9-DE40A7E5BAF0}"/>
              </a:ext>
            </a:extLst>
          </p:cNvPr>
          <p:cNvSpPr txBox="1"/>
          <p:nvPr/>
        </p:nvSpPr>
        <p:spPr>
          <a:xfrm>
            <a:off x="122465" y="2705722"/>
            <a:ext cx="3200400" cy="1384995"/>
          </a:xfrm>
          <a:prstGeom prst="rect">
            <a:avLst/>
          </a:prstGeom>
          <a:noFill/>
        </p:spPr>
        <p:txBody>
          <a:bodyPr wrap="square">
            <a:spAutoFit/>
          </a:bodyPr>
          <a:lstStyle/>
          <a:p>
            <a:pPr>
              <a:spcAft>
                <a:spcPts val="600"/>
              </a:spcAft>
            </a:pPr>
            <a:r>
              <a:rPr lang="en-US" sz="1300" b="1">
                <a:solidFill>
                  <a:schemeClr val="accent2"/>
                </a:solidFill>
                <a:latin typeface="IBM Plex Sans" panose="020B0503050203000203" pitchFamily="34" charset="0"/>
                <a:ea typeface="Calibri" pitchFamily="34" charset="-122"/>
                <a:cs typeface="Calibri" pitchFamily="34" charset="-120"/>
              </a:rPr>
              <a:t>⚠  Important:</a:t>
            </a:r>
            <a:endParaRPr lang="en-US" sz="1300">
              <a:solidFill>
                <a:schemeClr val="accent2"/>
              </a:solidFill>
              <a:latin typeface="IBM Plex Sans" panose="020B0503050203000203" pitchFamily="34" charset="0"/>
            </a:endParaRPr>
          </a:p>
          <a:p>
            <a:pPr>
              <a:spcAft>
                <a:spcPts val="600"/>
              </a:spcAft>
            </a:pPr>
            <a:r>
              <a:rPr lang="en-US" sz="1100">
                <a:latin typeface="IBM Plex Sans" panose="020B0503050203000203" pitchFamily="34" charset="0"/>
                <a:ea typeface="Calibri" pitchFamily="34" charset="-122"/>
                <a:cs typeface="Calibri" pitchFamily="34" charset="-120"/>
              </a:rPr>
              <a:t>Immigrants who lose Medicaid due to HR1 qualify for Marketplace insurance — but those with the smallest incomes, under 100% of the federal poverty level, will NOT get subsidies to help pay for it. They pay the full premium, which can be very expensive.</a:t>
            </a:r>
            <a:endParaRPr lang="en-US" sz="1100"/>
          </a:p>
        </p:txBody>
      </p:sp>
      <p:graphicFrame>
        <p:nvGraphicFramePr>
          <p:cNvPr id="2" name="Table 1">
            <a:extLst>
              <a:ext uri="{FF2B5EF4-FFF2-40B4-BE49-F238E27FC236}">
                <a16:creationId xmlns:a16="http://schemas.microsoft.com/office/drawing/2014/main" id="{6C72FB70-53E9-1A90-F694-940B51633D99}"/>
              </a:ext>
            </a:extLst>
          </p:cNvPr>
          <p:cNvGraphicFramePr>
            <a:graphicFrameLocks noGrp="1"/>
          </p:cNvGraphicFramePr>
          <p:nvPr>
            <p:extLst>
              <p:ext uri="{D42A27DB-BD31-4B8C-83A1-F6EECF244321}">
                <p14:modId xmlns:p14="http://schemas.microsoft.com/office/powerpoint/2010/main" val="1768733666"/>
              </p:ext>
            </p:extLst>
          </p:nvPr>
        </p:nvGraphicFramePr>
        <p:xfrm>
          <a:off x="3445330" y="1086612"/>
          <a:ext cx="5698670" cy="3899200"/>
        </p:xfrm>
        <a:graphic>
          <a:graphicData uri="http://schemas.openxmlformats.org/drawingml/2006/table">
            <a:tbl>
              <a:tblPr firstRow="1" firstCol="1" bandRow="1">
                <a:tableStyleId>{5C22544A-7EE6-4342-B048-85BDC9FD1C3A}</a:tableStyleId>
              </a:tblPr>
              <a:tblGrid>
                <a:gridCol w="1281653">
                  <a:extLst>
                    <a:ext uri="{9D8B030D-6E8A-4147-A177-3AD203B41FA5}">
                      <a16:colId xmlns:a16="http://schemas.microsoft.com/office/drawing/2014/main" val="2562182487"/>
                    </a:ext>
                  </a:extLst>
                </a:gridCol>
                <a:gridCol w="2200759">
                  <a:extLst>
                    <a:ext uri="{9D8B030D-6E8A-4147-A177-3AD203B41FA5}">
                      <a16:colId xmlns:a16="http://schemas.microsoft.com/office/drawing/2014/main" val="556919742"/>
                    </a:ext>
                  </a:extLst>
                </a:gridCol>
                <a:gridCol w="2216258">
                  <a:extLst>
                    <a:ext uri="{9D8B030D-6E8A-4147-A177-3AD203B41FA5}">
                      <a16:colId xmlns:a16="http://schemas.microsoft.com/office/drawing/2014/main" val="38926203"/>
                    </a:ext>
                  </a:extLst>
                </a:gridCol>
              </a:tblGrid>
              <a:tr h="223371">
                <a:tc gridSpan="3">
                  <a:txBody>
                    <a:bodyPr/>
                    <a:lstStyle/>
                    <a:p>
                      <a:pPr marL="0" marR="0" algn="ctr">
                        <a:buNone/>
                      </a:pPr>
                      <a:r>
                        <a:rPr lang="en-US" sz="1300">
                          <a:effectLst/>
                        </a:rPr>
                        <a:t>Immigrant Eligibility for Marketplace Insurance </a:t>
                      </a:r>
                      <a:endParaRPr lang="en-US" sz="1100">
                        <a:effectLst/>
                        <a:latin typeface="Aptos" panose="020B0004020202020204" pitchFamily="34" charset="0"/>
                        <a:ea typeface="Aptos" panose="020B0004020202020204" pitchFamily="34" charset="0"/>
                        <a:cs typeface="Aptos" panose="020B0004020202020204" pitchFamily="34" charset="0"/>
                      </a:endParaRPr>
                    </a:p>
                  </a:txBody>
                  <a:tcPr marL="65040" marR="65040" marT="0" marB="0"/>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132762296"/>
                  </a:ext>
                </a:extLst>
              </a:tr>
              <a:tr h="171824">
                <a:tc>
                  <a:txBody>
                    <a:bodyPr/>
                    <a:lstStyle/>
                    <a:p>
                      <a:pPr marL="0" marR="0">
                        <a:buNone/>
                      </a:pPr>
                      <a:r>
                        <a:rPr lang="en-US" sz="1000">
                          <a:effectLst/>
                        </a:rPr>
                        <a:t> </a:t>
                      </a:r>
                      <a:endParaRPr lang="en-US" sz="1100">
                        <a:effectLst/>
                        <a:latin typeface="Aptos" panose="020B0004020202020204" pitchFamily="34" charset="0"/>
                        <a:ea typeface="Aptos" panose="020B0004020202020204" pitchFamily="34" charset="0"/>
                        <a:cs typeface="Aptos" panose="020B0004020202020204" pitchFamily="34" charset="0"/>
                      </a:endParaRPr>
                    </a:p>
                  </a:txBody>
                  <a:tcPr marL="65040" marR="65040" marT="0" marB="0"/>
                </a:tc>
                <a:tc>
                  <a:txBody>
                    <a:bodyPr/>
                    <a:lstStyle/>
                    <a:p>
                      <a:pPr marL="0" marR="0">
                        <a:buNone/>
                      </a:pPr>
                      <a:r>
                        <a:rPr lang="en-US" sz="1000">
                          <a:effectLst/>
                        </a:rPr>
                        <a:t>Now</a:t>
                      </a:r>
                      <a:endParaRPr lang="en-US" sz="1100">
                        <a:effectLst/>
                        <a:latin typeface="Aptos" panose="020B0004020202020204" pitchFamily="34" charset="0"/>
                        <a:ea typeface="Aptos" panose="020B0004020202020204" pitchFamily="34" charset="0"/>
                        <a:cs typeface="Aptos" panose="020B0004020202020204" pitchFamily="34" charset="0"/>
                      </a:endParaRPr>
                    </a:p>
                  </a:txBody>
                  <a:tcPr marL="65040" marR="65040" marT="0" marB="0"/>
                </a:tc>
                <a:tc>
                  <a:txBody>
                    <a:bodyPr/>
                    <a:lstStyle/>
                    <a:p>
                      <a:pPr marL="0" marR="0">
                        <a:buNone/>
                      </a:pPr>
                      <a:r>
                        <a:rPr lang="en-US" sz="1000">
                          <a:effectLst/>
                        </a:rPr>
                        <a:t>January 2027</a:t>
                      </a:r>
                      <a:endParaRPr lang="en-US" sz="1100">
                        <a:effectLst/>
                        <a:latin typeface="Aptos" panose="020B0004020202020204" pitchFamily="34" charset="0"/>
                        <a:ea typeface="Aptos" panose="020B0004020202020204" pitchFamily="34" charset="0"/>
                        <a:cs typeface="Aptos" panose="020B0004020202020204" pitchFamily="34" charset="0"/>
                      </a:endParaRPr>
                    </a:p>
                  </a:txBody>
                  <a:tcPr marL="65040" marR="65040" marT="0" marB="0"/>
                </a:tc>
                <a:extLst>
                  <a:ext uri="{0D108BD9-81ED-4DB2-BD59-A6C34878D82A}">
                    <a16:rowId xmlns:a16="http://schemas.microsoft.com/office/drawing/2014/main" val="379103652"/>
                  </a:ext>
                </a:extLst>
              </a:tr>
              <a:tr h="343647">
                <a:tc>
                  <a:txBody>
                    <a:bodyPr/>
                    <a:lstStyle/>
                    <a:p>
                      <a:pPr marL="0" marR="0">
                        <a:buNone/>
                      </a:pPr>
                      <a:r>
                        <a:rPr lang="en-US" sz="1000">
                          <a:effectLst/>
                        </a:rPr>
                        <a:t>Eligible for Marketplace coverage</a:t>
                      </a:r>
                      <a:endParaRPr lang="en-US" sz="1100">
                        <a:effectLst/>
                        <a:latin typeface="Aptos" panose="020B0004020202020204" pitchFamily="34" charset="0"/>
                        <a:ea typeface="Aptos" panose="020B0004020202020204" pitchFamily="34" charset="0"/>
                        <a:cs typeface="Aptos" panose="020B0004020202020204" pitchFamily="34" charset="0"/>
                      </a:endParaRPr>
                    </a:p>
                  </a:txBody>
                  <a:tcPr marL="65040" marR="65040" marT="0" marB="0"/>
                </a:tc>
                <a:tc>
                  <a:txBody>
                    <a:bodyPr/>
                    <a:lstStyle/>
                    <a:p>
                      <a:pPr marL="0" marR="0">
                        <a:buNone/>
                      </a:pPr>
                      <a:r>
                        <a:rPr lang="en-US" sz="1000">
                          <a:effectLst/>
                        </a:rPr>
                        <a:t>All lawfully present individuals </a:t>
                      </a:r>
                      <a:endParaRPr lang="en-US" sz="1100">
                        <a:effectLst/>
                        <a:latin typeface="Aptos" panose="020B0004020202020204" pitchFamily="34" charset="0"/>
                        <a:ea typeface="Aptos" panose="020B0004020202020204" pitchFamily="34" charset="0"/>
                        <a:cs typeface="Aptos" panose="020B0004020202020204" pitchFamily="34" charset="0"/>
                      </a:endParaRPr>
                    </a:p>
                  </a:txBody>
                  <a:tcPr marL="65040" marR="65040" marT="0" marB="0"/>
                </a:tc>
                <a:tc>
                  <a:txBody>
                    <a:bodyPr/>
                    <a:lstStyle/>
                    <a:p>
                      <a:pPr marL="0" marR="0">
                        <a:buNone/>
                      </a:pPr>
                      <a:r>
                        <a:rPr lang="en-US" sz="1000">
                          <a:effectLst/>
                        </a:rPr>
                        <a:t>All lawfully present individuals </a:t>
                      </a:r>
                      <a:endParaRPr lang="en-US" sz="1100">
                        <a:effectLst/>
                        <a:latin typeface="Aptos" panose="020B0004020202020204" pitchFamily="34" charset="0"/>
                        <a:ea typeface="Aptos" panose="020B0004020202020204" pitchFamily="34" charset="0"/>
                        <a:cs typeface="Aptos" panose="020B0004020202020204" pitchFamily="34" charset="0"/>
                      </a:endParaRPr>
                    </a:p>
                  </a:txBody>
                  <a:tcPr marL="65040" marR="65040" marT="0" marB="0"/>
                </a:tc>
                <a:extLst>
                  <a:ext uri="{0D108BD9-81ED-4DB2-BD59-A6C34878D82A}">
                    <a16:rowId xmlns:a16="http://schemas.microsoft.com/office/drawing/2014/main" val="2009164587"/>
                  </a:ext>
                </a:extLst>
              </a:tr>
              <a:tr h="1202765">
                <a:tc>
                  <a:txBody>
                    <a:bodyPr/>
                    <a:lstStyle/>
                    <a:p>
                      <a:pPr marL="0" marR="0">
                        <a:buNone/>
                      </a:pPr>
                      <a:r>
                        <a:rPr lang="en-US" sz="1000">
                          <a:effectLst/>
                        </a:rPr>
                        <a:t>Eligible for Marketplace federal financial help (subsidy) </a:t>
                      </a:r>
                      <a:endParaRPr lang="en-US" sz="1100">
                        <a:effectLst/>
                        <a:latin typeface="Aptos" panose="020B0004020202020204" pitchFamily="34" charset="0"/>
                        <a:ea typeface="Aptos" panose="020B0004020202020204" pitchFamily="34" charset="0"/>
                        <a:cs typeface="Aptos" panose="020B0004020202020204" pitchFamily="34" charset="0"/>
                      </a:endParaRPr>
                    </a:p>
                  </a:txBody>
                  <a:tcPr marL="65040" marR="65040" marT="0" marB="0"/>
                </a:tc>
                <a:tc>
                  <a:txBody>
                    <a:bodyPr/>
                    <a:lstStyle/>
                    <a:p>
                      <a:pPr marL="0" marR="0">
                        <a:buNone/>
                      </a:pPr>
                      <a:r>
                        <a:rPr lang="en-US" sz="1000">
                          <a:effectLst/>
                        </a:rPr>
                        <a:t>Lawfully present individuals with income between 100 – 400% of the federal poverty level</a:t>
                      </a:r>
                      <a:endParaRPr lang="en-US" sz="1100">
                        <a:effectLst/>
                        <a:latin typeface="Aptos" panose="020B0004020202020204" pitchFamily="34" charset="0"/>
                        <a:ea typeface="Aptos" panose="020B0004020202020204" pitchFamily="34" charset="0"/>
                        <a:cs typeface="Aptos" panose="020B0004020202020204" pitchFamily="34" charset="0"/>
                      </a:endParaRPr>
                    </a:p>
                  </a:txBody>
                  <a:tcPr marL="65040" marR="65040" marT="0" marB="0"/>
                </a:tc>
                <a:tc>
                  <a:txBody>
                    <a:bodyPr/>
                    <a:lstStyle/>
                    <a:p>
                      <a:pPr marL="0" marR="0">
                        <a:buNone/>
                      </a:pPr>
                      <a:r>
                        <a:rPr lang="en-US" sz="1000" b="1">
                          <a:effectLst/>
                        </a:rPr>
                        <a:t>Some</a:t>
                      </a:r>
                      <a:r>
                        <a:rPr lang="en-US" sz="1000">
                          <a:effectLst/>
                        </a:rPr>
                        <a:t> lawfully present individuals with income between 100 - 400% of the federal poverty level: 1) Lawful Permanent Residents (LPRs), 2) Cuban/Haitian entrants, 3) COFA migrants (from Micronesia, Marshall Islands, Palau)</a:t>
                      </a:r>
                      <a:endParaRPr lang="en-US" sz="1100">
                        <a:effectLst/>
                        <a:latin typeface="Aptos" panose="020B0004020202020204" pitchFamily="34" charset="0"/>
                        <a:ea typeface="Aptos" panose="020B0004020202020204" pitchFamily="34" charset="0"/>
                        <a:cs typeface="Aptos" panose="020B0004020202020204" pitchFamily="34" charset="0"/>
                      </a:endParaRPr>
                    </a:p>
                  </a:txBody>
                  <a:tcPr marL="65040" marR="65040" marT="0" marB="0"/>
                </a:tc>
                <a:extLst>
                  <a:ext uri="{0D108BD9-81ED-4DB2-BD59-A6C34878D82A}">
                    <a16:rowId xmlns:a16="http://schemas.microsoft.com/office/drawing/2014/main" val="449226842"/>
                  </a:ext>
                </a:extLst>
              </a:tr>
              <a:tr h="1563594">
                <a:tc>
                  <a:txBody>
                    <a:bodyPr/>
                    <a:lstStyle/>
                    <a:p>
                      <a:pPr marL="0" marR="0">
                        <a:buNone/>
                      </a:pPr>
                      <a:r>
                        <a:rPr lang="en-US" sz="1000" u="sng">
                          <a:effectLst/>
                        </a:rPr>
                        <a:t>Not </a:t>
                      </a:r>
                      <a:r>
                        <a:rPr lang="en-US" sz="1000">
                          <a:effectLst/>
                        </a:rPr>
                        <a:t>eligible for Marketplace federal financial help (subsidy) </a:t>
                      </a:r>
                      <a:endParaRPr lang="en-US" sz="1100">
                        <a:effectLst/>
                        <a:latin typeface="Aptos" panose="020B0004020202020204" pitchFamily="34" charset="0"/>
                        <a:ea typeface="Aptos" panose="020B0004020202020204" pitchFamily="34" charset="0"/>
                        <a:cs typeface="Aptos" panose="020B0004020202020204" pitchFamily="34" charset="0"/>
                      </a:endParaRPr>
                    </a:p>
                  </a:txBody>
                  <a:tcPr marL="65040" marR="65040" marT="0" marB="0"/>
                </a:tc>
                <a:tc>
                  <a:txBody>
                    <a:bodyPr/>
                    <a:lstStyle/>
                    <a:p>
                      <a:pPr marL="0" marR="0">
                        <a:buNone/>
                      </a:pPr>
                      <a:r>
                        <a:rPr lang="en-US" sz="1000">
                          <a:effectLst/>
                        </a:rPr>
                        <a:t>Lawfully present individuals with income below 100% of the federal poverty level</a:t>
                      </a:r>
                      <a:br>
                        <a:rPr lang="en-US" sz="1000">
                          <a:effectLst/>
                        </a:rPr>
                      </a:br>
                      <a:br>
                        <a:rPr lang="en-US" sz="1000">
                          <a:effectLst/>
                        </a:rPr>
                      </a:br>
                      <a:r>
                        <a:rPr lang="en-US" sz="1000">
                          <a:effectLst/>
                        </a:rPr>
                        <a:t>DACA recipients (Deferred Action for Childhood Arrivals or Dreamers)</a:t>
                      </a:r>
                      <a:endParaRPr lang="en-US" sz="1100">
                        <a:effectLst/>
                        <a:latin typeface="Aptos" panose="020B0004020202020204" pitchFamily="34" charset="0"/>
                        <a:ea typeface="Aptos" panose="020B0004020202020204" pitchFamily="34" charset="0"/>
                        <a:cs typeface="Aptos" panose="020B0004020202020204" pitchFamily="34" charset="0"/>
                      </a:endParaRPr>
                    </a:p>
                  </a:txBody>
                  <a:tcPr marL="65040" marR="65040" marT="0" marB="0"/>
                </a:tc>
                <a:tc>
                  <a:txBody>
                    <a:bodyPr/>
                    <a:lstStyle/>
                    <a:p>
                      <a:pPr marL="0" marR="0">
                        <a:buNone/>
                      </a:pPr>
                      <a:r>
                        <a:rPr lang="en-US" sz="1000">
                          <a:effectLst/>
                        </a:rPr>
                        <a:t>Lawfully present individuals with income below 100% of the federal poverty level</a:t>
                      </a:r>
                      <a:br>
                        <a:rPr lang="en-US" sz="1000">
                          <a:effectLst/>
                        </a:rPr>
                      </a:br>
                      <a:endParaRPr lang="en-US" sz="1000">
                        <a:effectLst/>
                      </a:endParaRPr>
                    </a:p>
                    <a:p>
                      <a:pPr marL="0" marR="0">
                        <a:buNone/>
                      </a:pPr>
                      <a:r>
                        <a:rPr lang="en-US" sz="1000">
                          <a:effectLst/>
                        </a:rPr>
                        <a:t>DACA recipients (Deferred Action for Childhood Arrivals or Dreamers)</a:t>
                      </a:r>
                    </a:p>
                    <a:p>
                      <a:pPr marL="0" marR="0">
                        <a:buNone/>
                      </a:pPr>
                      <a:endParaRPr lang="en-US" sz="1000">
                        <a:effectLst/>
                      </a:endParaRPr>
                    </a:p>
                    <a:p>
                      <a:pPr marL="0" marR="0">
                        <a:buNone/>
                      </a:pPr>
                      <a:r>
                        <a:rPr lang="en-US" sz="1000">
                          <a:effectLst/>
                        </a:rPr>
                        <a:t>Lawfully present individuals with income between 100 – 400% of the federal poverty level who are </a:t>
                      </a:r>
                      <a:r>
                        <a:rPr lang="en-US" sz="1000" u="sng">
                          <a:effectLst/>
                        </a:rPr>
                        <a:t>not</a:t>
                      </a:r>
                      <a:r>
                        <a:rPr lang="en-US" sz="1000">
                          <a:effectLst/>
                        </a:rPr>
                        <a:t> in the 3 groups in the row above</a:t>
                      </a:r>
                      <a:br>
                        <a:rPr lang="en-US" sz="1000">
                          <a:effectLst/>
                        </a:rPr>
                      </a:br>
                      <a:endParaRPr lang="en-US" sz="1100">
                        <a:effectLst/>
                        <a:latin typeface="Aptos" panose="020B0004020202020204" pitchFamily="34" charset="0"/>
                        <a:ea typeface="Aptos" panose="020B0004020202020204" pitchFamily="34" charset="0"/>
                        <a:cs typeface="Aptos" panose="020B0004020202020204" pitchFamily="34" charset="0"/>
                      </a:endParaRPr>
                    </a:p>
                  </a:txBody>
                  <a:tcPr marL="65040" marR="65040" marT="0" marB="0"/>
                </a:tc>
                <a:extLst>
                  <a:ext uri="{0D108BD9-81ED-4DB2-BD59-A6C34878D82A}">
                    <a16:rowId xmlns:a16="http://schemas.microsoft.com/office/drawing/2014/main" val="877927583"/>
                  </a:ext>
                </a:extLst>
              </a:tr>
            </a:tbl>
          </a:graphicData>
        </a:graphic>
      </p:graphicFrame>
    </p:spTree>
    <p:extLst>
      <p:ext uri="{BB962C8B-B14F-4D97-AF65-F5344CB8AC3E}">
        <p14:creationId xmlns:p14="http://schemas.microsoft.com/office/powerpoint/2010/main" val="2053442832"/>
      </p:ext>
    </p:extLst>
  </p:cSld>
  <p:clrMapOvr>
    <a:masterClrMapping/>
  </p:clrMapOvr>
  <p:extLst>
    <p:ext uri="{6950BFC3-D8DA-4A85-94F7-54DA5524770B}">
      <p188:commentRel xmlns:p188="http://schemas.microsoft.com/office/powerpoint/2018/8/main" r:id="rId3"/>
    </p:ext>
  </p:extLst>
</p:sld>
</file>

<file path=ppt/slides/slide35.xml><?xml version="1.0" encoding="utf-8"?>
<p:sld xmlns:a="http://schemas.openxmlformats.org/drawingml/2006/main" xmlns:r="http://schemas.openxmlformats.org/officeDocument/2006/relationships" xmlns:p="http://schemas.openxmlformats.org/presentationml/2006/main">
  <p:cSld name="Slide 30">
    <p:bg>
      <p:bgPr>
        <a:solidFill>
          <a:schemeClr val="tx1"/>
        </a:solidFill>
        <a:effectLst/>
      </p:bgPr>
    </p:bg>
    <p:spTree>
      <p:nvGrpSpPr>
        <p:cNvPr id="1" name=""/>
        <p:cNvGrpSpPr/>
        <p:nvPr/>
      </p:nvGrpSpPr>
      <p:grpSpPr>
        <a:xfrm>
          <a:off x="0" y="0"/>
          <a:ext cx="0" cy="0"/>
          <a:chOff x="0" y="0"/>
          <a:chExt cx="0" cy="0"/>
        </a:xfrm>
      </p:grpSpPr>
      <p:sp>
        <p:nvSpPr>
          <p:cNvPr id="3" name="Text 1"/>
          <p:cNvSpPr/>
          <p:nvPr/>
        </p:nvSpPr>
        <p:spPr>
          <a:xfrm>
            <a:off x="640080" y="1188720"/>
            <a:ext cx="7315200" cy="411480"/>
          </a:xfrm>
          <a:prstGeom prst="rect">
            <a:avLst/>
          </a:prstGeom>
          <a:noFill/>
          <a:ln/>
        </p:spPr>
        <p:txBody>
          <a:bodyPr wrap="square" rtlCol="0" anchor="ctr"/>
          <a:lstStyle/>
          <a:p>
            <a:pPr marL="0" indent="0">
              <a:buNone/>
            </a:pPr>
            <a:r>
              <a:rPr lang="en-US" sz="1600" b="1" kern="0" spc="400">
                <a:solidFill>
                  <a:srgbClr val="E8A020"/>
                </a:solidFill>
                <a:latin typeface="IBM Plex Sans" panose="020B0503050203000203" pitchFamily="34" charset="0"/>
                <a:ea typeface="Calibri" pitchFamily="34" charset="-122"/>
                <a:cs typeface="Calibri" pitchFamily="34" charset="-120"/>
              </a:rPr>
              <a:t>TOOL SPOTLIGHT</a:t>
            </a:r>
            <a:endParaRPr lang="en-US" sz="1600">
              <a:latin typeface="IBM Plex Sans" panose="020B0503050203000203" pitchFamily="34" charset="0"/>
            </a:endParaRPr>
          </a:p>
        </p:txBody>
      </p:sp>
      <p:sp>
        <p:nvSpPr>
          <p:cNvPr id="4" name="Text 2"/>
          <p:cNvSpPr/>
          <p:nvPr/>
        </p:nvSpPr>
        <p:spPr>
          <a:xfrm>
            <a:off x="640080" y="1600200"/>
            <a:ext cx="7589520" cy="1188720"/>
          </a:xfrm>
          <a:prstGeom prst="rect">
            <a:avLst/>
          </a:prstGeom>
          <a:noFill/>
          <a:ln/>
        </p:spPr>
        <p:txBody>
          <a:bodyPr wrap="square" rtlCol="0" anchor="ctr"/>
          <a:lstStyle/>
          <a:p>
            <a:pPr marL="0" indent="0">
              <a:buNone/>
            </a:pPr>
            <a:r>
              <a:rPr lang="en-US" sz="5000" b="1">
                <a:solidFill>
                  <a:srgbClr val="FFFFFF"/>
                </a:solidFill>
                <a:latin typeface="Aleo" pitchFamily="2" charset="0"/>
                <a:ea typeface="Calibri" pitchFamily="34" charset="-122"/>
                <a:cs typeface="Calibri" pitchFamily="34" charset="-120"/>
              </a:rPr>
              <a:t>My Resource Pal</a:t>
            </a:r>
            <a:endParaRPr lang="en-US" sz="5000">
              <a:latin typeface="Aleo" pitchFamily="2" charset="0"/>
            </a:endParaRPr>
          </a:p>
        </p:txBody>
      </p:sp>
      <p:sp>
        <p:nvSpPr>
          <p:cNvPr id="5" name="Text 3"/>
          <p:cNvSpPr/>
          <p:nvPr/>
        </p:nvSpPr>
        <p:spPr>
          <a:xfrm>
            <a:off x="640080" y="2834640"/>
            <a:ext cx="7589520" cy="822960"/>
          </a:xfrm>
          <a:prstGeom prst="rect">
            <a:avLst/>
          </a:prstGeom>
          <a:noFill/>
          <a:ln/>
        </p:spPr>
        <p:txBody>
          <a:bodyPr wrap="square" rtlCol="0" anchor="ctr"/>
          <a:lstStyle/>
          <a:p>
            <a:pPr marL="0" indent="0">
              <a:buNone/>
            </a:pPr>
            <a:r>
              <a:rPr lang="en-US" sz="2000" i="1">
                <a:solidFill>
                  <a:srgbClr val="D0EFED"/>
                </a:solidFill>
                <a:latin typeface="IBM Plex Sans" panose="020B0503050203000203" pitchFamily="34" charset="0"/>
                <a:ea typeface="Calibri" pitchFamily="34" charset="-122"/>
                <a:cs typeface="Calibri" pitchFamily="34" charset="-120"/>
              </a:rPr>
              <a:t>A free tool to find insurance navigators and free services near you</a:t>
            </a:r>
            <a:endParaRPr lang="en-US" sz="2000">
              <a:latin typeface="IBM Plex Sans" panose="020B0503050203000203" pitchFamily="34" charset="0"/>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73"/>
        <p:cNvGrpSpPr/>
        <p:nvPr/>
      </p:nvGrpSpPr>
      <p:grpSpPr>
        <a:xfrm>
          <a:off x="0" y="0"/>
          <a:ext cx="0" cy="0"/>
          <a:chOff x="0" y="0"/>
          <a:chExt cx="0" cy="0"/>
        </a:xfrm>
      </p:grpSpPr>
      <p:pic>
        <p:nvPicPr>
          <p:cNvPr id="76" name="Google Shape;76;p16"/>
          <p:cNvPicPr preferRelativeResize="0"/>
          <p:nvPr/>
        </p:nvPicPr>
        <p:blipFill rotWithShape="1">
          <a:blip r:embed="rId3">
            <a:alphaModFix/>
          </a:blip>
          <a:srcRect l="5540" r="-5540"/>
          <a:stretch/>
        </p:blipFill>
        <p:spPr>
          <a:xfrm>
            <a:off x="8217772" y="3430447"/>
            <a:ext cx="948006" cy="326276"/>
          </a:xfrm>
          <a:prstGeom prst="rect">
            <a:avLst/>
          </a:prstGeom>
          <a:noFill/>
          <a:ln>
            <a:noFill/>
          </a:ln>
        </p:spPr>
      </p:pic>
      <p:sp>
        <p:nvSpPr>
          <p:cNvPr id="77" name="Google Shape;77;p16"/>
          <p:cNvSpPr txBox="1"/>
          <p:nvPr/>
        </p:nvSpPr>
        <p:spPr>
          <a:xfrm>
            <a:off x="7554816" y="27872"/>
            <a:ext cx="3412669" cy="430694"/>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algn="ctr">
              <a:lnSpc>
                <a:spcPct val="115000"/>
              </a:lnSpc>
            </a:pPr>
            <a:endParaRPr sz="1800">
              <a:solidFill>
                <a:srgbClr val="595959"/>
              </a:solidFill>
              <a:latin typeface="Lato"/>
              <a:ea typeface="Lato"/>
              <a:cs typeface="Lato"/>
              <a:sym typeface="Lato"/>
            </a:endParaRPr>
          </a:p>
        </p:txBody>
      </p:sp>
      <p:pic>
        <p:nvPicPr>
          <p:cNvPr id="78" name="Google Shape;78;p16"/>
          <p:cNvPicPr preferRelativeResize="0"/>
          <p:nvPr/>
        </p:nvPicPr>
        <p:blipFill rotWithShape="1">
          <a:blip r:embed="rId4">
            <a:alphaModFix/>
          </a:blip>
          <a:srcRect l="10089" t="23969" r="11761" b="22309"/>
          <a:stretch/>
        </p:blipFill>
        <p:spPr>
          <a:xfrm>
            <a:off x="5813434" y="4537189"/>
            <a:ext cx="989150" cy="345152"/>
          </a:xfrm>
          <a:prstGeom prst="rect">
            <a:avLst/>
          </a:prstGeom>
          <a:noFill/>
          <a:ln>
            <a:noFill/>
          </a:ln>
        </p:spPr>
      </p:pic>
      <p:pic>
        <p:nvPicPr>
          <p:cNvPr id="80" name="Google Shape;80;p16"/>
          <p:cNvPicPr preferRelativeResize="0"/>
          <p:nvPr/>
        </p:nvPicPr>
        <p:blipFill>
          <a:blip r:embed="rId5">
            <a:alphaModFix/>
          </a:blip>
          <a:stretch>
            <a:fillRect/>
          </a:stretch>
        </p:blipFill>
        <p:spPr>
          <a:xfrm>
            <a:off x="7959436" y="3827107"/>
            <a:ext cx="1098747" cy="306892"/>
          </a:xfrm>
          <a:prstGeom prst="rect">
            <a:avLst/>
          </a:prstGeom>
          <a:noFill/>
          <a:ln>
            <a:noFill/>
          </a:ln>
        </p:spPr>
      </p:pic>
      <p:pic>
        <p:nvPicPr>
          <p:cNvPr id="81" name="Google Shape;81;p16"/>
          <p:cNvPicPr preferRelativeResize="0"/>
          <p:nvPr/>
        </p:nvPicPr>
        <p:blipFill>
          <a:blip r:embed="rId6">
            <a:alphaModFix/>
          </a:blip>
          <a:stretch>
            <a:fillRect/>
          </a:stretch>
        </p:blipFill>
        <p:spPr>
          <a:xfrm>
            <a:off x="6128182" y="1080162"/>
            <a:ext cx="1426634" cy="273807"/>
          </a:xfrm>
          <a:prstGeom prst="rect">
            <a:avLst/>
          </a:prstGeom>
          <a:noFill/>
          <a:ln>
            <a:noFill/>
          </a:ln>
        </p:spPr>
      </p:pic>
      <p:pic>
        <p:nvPicPr>
          <p:cNvPr id="82" name="Google Shape;82;p16"/>
          <p:cNvPicPr preferRelativeResize="0"/>
          <p:nvPr/>
        </p:nvPicPr>
        <p:blipFill>
          <a:blip r:embed="rId7">
            <a:alphaModFix/>
          </a:blip>
          <a:stretch>
            <a:fillRect/>
          </a:stretch>
        </p:blipFill>
        <p:spPr>
          <a:xfrm>
            <a:off x="5271567" y="4231821"/>
            <a:ext cx="891180" cy="266483"/>
          </a:xfrm>
          <a:prstGeom prst="rect">
            <a:avLst/>
          </a:prstGeom>
          <a:noFill/>
          <a:ln>
            <a:noFill/>
          </a:ln>
        </p:spPr>
      </p:pic>
      <p:pic>
        <p:nvPicPr>
          <p:cNvPr id="83" name="Google Shape;83;p16"/>
          <p:cNvPicPr preferRelativeResize="0"/>
          <p:nvPr/>
        </p:nvPicPr>
        <p:blipFill>
          <a:blip r:embed="rId8">
            <a:alphaModFix/>
          </a:blip>
          <a:stretch>
            <a:fillRect/>
          </a:stretch>
        </p:blipFill>
        <p:spPr>
          <a:xfrm>
            <a:off x="7301757" y="3263360"/>
            <a:ext cx="756477" cy="428423"/>
          </a:xfrm>
          <a:prstGeom prst="rect">
            <a:avLst/>
          </a:prstGeom>
          <a:noFill/>
          <a:ln>
            <a:noFill/>
          </a:ln>
        </p:spPr>
      </p:pic>
      <p:pic>
        <p:nvPicPr>
          <p:cNvPr id="85" name="Google Shape;85;p16"/>
          <p:cNvPicPr preferRelativeResize="0"/>
          <p:nvPr/>
        </p:nvPicPr>
        <p:blipFill>
          <a:blip r:embed="rId9">
            <a:alphaModFix/>
          </a:blip>
          <a:stretch>
            <a:fillRect/>
          </a:stretch>
        </p:blipFill>
        <p:spPr>
          <a:xfrm>
            <a:off x="7616112" y="1746702"/>
            <a:ext cx="1426625" cy="244506"/>
          </a:xfrm>
          <a:prstGeom prst="rect">
            <a:avLst/>
          </a:prstGeom>
          <a:noFill/>
          <a:ln>
            <a:noFill/>
          </a:ln>
        </p:spPr>
      </p:pic>
      <p:pic>
        <p:nvPicPr>
          <p:cNvPr id="86" name="Google Shape;86;p16"/>
          <p:cNvPicPr preferRelativeResize="0"/>
          <p:nvPr/>
        </p:nvPicPr>
        <p:blipFill>
          <a:blip r:embed="rId10">
            <a:alphaModFix/>
          </a:blip>
          <a:stretch>
            <a:fillRect/>
          </a:stretch>
        </p:blipFill>
        <p:spPr>
          <a:xfrm>
            <a:off x="7572092" y="4558194"/>
            <a:ext cx="1214816" cy="344094"/>
          </a:xfrm>
          <a:prstGeom prst="rect">
            <a:avLst/>
          </a:prstGeom>
          <a:noFill/>
          <a:ln>
            <a:noFill/>
          </a:ln>
        </p:spPr>
      </p:pic>
      <p:pic>
        <p:nvPicPr>
          <p:cNvPr id="87" name="Google Shape;87;p16"/>
          <p:cNvPicPr preferRelativeResize="0"/>
          <p:nvPr/>
        </p:nvPicPr>
        <p:blipFill>
          <a:blip r:embed="rId11">
            <a:alphaModFix/>
          </a:blip>
          <a:stretch>
            <a:fillRect/>
          </a:stretch>
        </p:blipFill>
        <p:spPr>
          <a:xfrm>
            <a:off x="6993641" y="3871468"/>
            <a:ext cx="817708" cy="244510"/>
          </a:xfrm>
          <a:prstGeom prst="rect">
            <a:avLst/>
          </a:prstGeom>
          <a:noFill/>
          <a:ln>
            <a:noFill/>
          </a:ln>
        </p:spPr>
      </p:pic>
      <p:pic>
        <p:nvPicPr>
          <p:cNvPr id="88" name="Google Shape;88;p16"/>
          <p:cNvPicPr preferRelativeResize="0"/>
          <p:nvPr/>
        </p:nvPicPr>
        <p:blipFill>
          <a:blip r:embed="rId12">
            <a:alphaModFix/>
          </a:blip>
          <a:stretch>
            <a:fillRect/>
          </a:stretch>
        </p:blipFill>
        <p:spPr>
          <a:xfrm>
            <a:off x="7375701" y="197741"/>
            <a:ext cx="1245141" cy="362928"/>
          </a:xfrm>
          <a:prstGeom prst="rect">
            <a:avLst/>
          </a:prstGeom>
          <a:noFill/>
          <a:ln>
            <a:noFill/>
          </a:ln>
        </p:spPr>
      </p:pic>
      <p:pic>
        <p:nvPicPr>
          <p:cNvPr id="89" name="Google Shape;89;p16"/>
          <p:cNvPicPr preferRelativeResize="0"/>
          <p:nvPr/>
        </p:nvPicPr>
        <p:blipFill>
          <a:blip r:embed="rId13">
            <a:alphaModFix/>
          </a:blip>
          <a:stretch>
            <a:fillRect/>
          </a:stretch>
        </p:blipFill>
        <p:spPr>
          <a:xfrm>
            <a:off x="6018599" y="2132074"/>
            <a:ext cx="1276353" cy="439580"/>
          </a:xfrm>
          <a:prstGeom prst="rect">
            <a:avLst/>
          </a:prstGeom>
          <a:noFill/>
          <a:ln>
            <a:noFill/>
          </a:ln>
        </p:spPr>
      </p:pic>
      <p:pic>
        <p:nvPicPr>
          <p:cNvPr id="90" name="Google Shape;90;p16"/>
          <p:cNvPicPr preferRelativeResize="0"/>
          <p:nvPr/>
        </p:nvPicPr>
        <p:blipFill>
          <a:blip r:embed="rId14">
            <a:alphaModFix/>
          </a:blip>
          <a:stretch>
            <a:fillRect/>
          </a:stretch>
        </p:blipFill>
        <p:spPr>
          <a:xfrm>
            <a:off x="8179500" y="2701078"/>
            <a:ext cx="863237" cy="620830"/>
          </a:xfrm>
          <a:prstGeom prst="rect">
            <a:avLst/>
          </a:prstGeom>
          <a:noFill/>
          <a:ln>
            <a:noFill/>
          </a:ln>
        </p:spPr>
      </p:pic>
      <p:pic>
        <p:nvPicPr>
          <p:cNvPr id="91" name="Google Shape;91;p16"/>
          <p:cNvPicPr preferRelativeResize="0"/>
          <p:nvPr/>
        </p:nvPicPr>
        <p:blipFill>
          <a:blip r:embed="rId15">
            <a:alphaModFix/>
          </a:blip>
          <a:stretch>
            <a:fillRect/>
          </a:stretch>
        </p:blipFill>
        <p:spPr>
          <a:xfrm>
            <a:off x="5087303" y="759767"/>
            <a:ext cx="952843" cy="373509"/>
          </a:xfrm>
          <a:prstGeom prst="rect">
            <a:avLst/>
          </a:prstGeom>
          <a:noFill/>
          <a:ln>
            <a:noFill/>
          </a:ln>
        </p:spPr>
      </p:pic>
      <p:pic>
        <p:nvPicPr>
          <p:cNvPr id="92" name="Google Shape;92;p16"/>
          <p:cNvPicPr preferRelativeResize="0"/>
          <p:nvPr/>
        </p:nvPicPr>
        <p:blipFill>
          <a:blip r:embed="rId16">
            <a:alphaModFix/>
          </a:blip>
          <a:stretch>
            <a:fillRect/>
          </a:stretch>
        </p:blipFill>
        <p:spPr>
          <a:xfrm>
            <a:off x="5180821" y="235172"/>
            <a:ext cx="1374624" cy="370589"/>
          </a:xfrm>
          <a:prstGeom prst="rect">
            <a:avLst/>
          </a:prstGeom>
          <a:noFill/>
          <a:ln>
            <a:noFill/>
          </a:ln>
        </p:spPr>
      </p:pic>
      <p:pic>
        <p:nvPicPr>
          <p:cNvPr id="94" name="Google Shape;94;p16"/>
          <p:cNvPicPr preferRelativeResize="0"/>
          <p:nvPr/>
        </p:nvPicPr>
        <p:blipFill>
          <a:blip r:embed="rId17">
            <a:alphaModFix/>
          </a:blip>
          <a:stretch>
            <a:fillRect/>
          </a:stretch>
        </p:blipFill>
        <p:spPr>
          <a:xfrm>
            <a:off x="7347930" y="728456"/>
            <a:ext cx="1735359" cy="339774"/>
          </a:xfrm>
          <a:prstGeom prst="rect">
            <a:avLst/>
          </a:prstGeom>
          <a:noFill/>
          <a:ln>
            <a:noFill/>
          </a:ln>
        </p:spPr>
      </p:pic>
      <p:pic>
        <p:nvPicPr>
          <p:cNvPr id="95" name="Google Shape;95;p16"/>
          <p:cNvPicPr preferRelativeResize="0"/>
          <p:nvPr/>
        </p:nvPicPr>
        <p:blipFill>
          <a:blip r:embed="rId18">
            <a:alphaModFix/>
          </a:blip>
          <a:stretch>
            <a:fillRect/>
          </a:stretch>
        </p:blipFill>
        <p:spPr>
          <a:xfrm>
            <a:off x="6417067" y="4161993"/>
            <a:ext cx="1861725" cy="383953"/>
          </a:xfrm>
          <a:prstGeom prst="rect">
            <a:avLst/>
          </a:prstGeom>
          <a:noFill/>
          <a:ln>
            <a:noFill/>
          </a:ln>
        </p:spPr>
      </p:pic>
      <p:pic>
        <p:nvPicPr>
          <p:cNvPr id="96" name="Google Shape;96;p16"/>
          <p:cNvPicPr preferRelativeResize="0"/>
          <p:nvPr/>
        </p:nvPicPr>
        <p:blipFill>
          <a:blip r:embed="rId19">
            <a:alphaModFix/>
          </a:blip>
          <a:stretch>
            <a:fillRect/>
          </a:stretch>
        </p:blipFill>
        <p:spPr>
          <a:xfrm>
            <a:off x="5091562" y="2091163"/>
            <a:ext cx="709465" cy="687163"/>
          </a:xfrm>
          <a:prstGeom prst="rect">
            <a:avLst/>
          </a:prstGeom>
          <a:noFill/>
          <a:ln>
            <a:noFill/>
          </a:ln>
        </p:spPr>
      </p:pic>
      <p:pic>
        <p:nvPicPr>
          <p:cNvPr id="97" name="Google Shape;97;p16"/>
          <p:cNvPicPr preferRelativeResize="0"/>
          <p:nvPr/>
        </p:nvPicPr>
        <p:blipFill>
          <a:blip r:embed="rId20">
            <a:alphaModFix/>
          </a:blip>
          <a:stretch>
            <a:fillRect/>
          </a:stretch>
        </p:blipFill>
        <p:spPr>
          <a:xfrm>
            <a:off x="6425907" y="1507551"/>
            <a:ext cx="922023" cy="396295"/>
          </a:xfrm>
          <a:prstGeom prst="rect">
            <a:avLst/>
          </a:prstGeom>
          <a:noFill/>
          <a:ln>
            <a:noFill/>
          </a:ln>
        </p:spPr>
      </p:pic>
      <p:pic>
        <p:nvPicPr>
          <p:cNvPr id="98" name="Google Shape;98;p16"/>
          <p:cNvPicPr preferRelativeResize="0"/>
          <p:nvPr/>
        </p:nvPicPr>
        <p:blipFill>
          <a:blip r:embed="rId21">
            <a:alphaModFix/>
          </a:blip>
          <a:stretch>
            <a:fillRect/>
          </a:stretch>
        </p:blipFill>
        <p:spPr>
          <a:xfrm>
            <a:off x="6231810" y="363808"/>
            <a:ext cx="932811" cy="483906"/>
          </a:xfrm>
          <a:prstGeom prst="rect">
            <a:avLst/>
          </a:prstGeom>
          <a:noFill/>
          <a:ln>
            <a:noFill/>
          </a:ln>
        </p:spPr>
      </p:pic>
      <p:pic>
        <p:nvPicPr>
          <p:cNvPr id="99" name="Google Shape;99;p16"/>
          <p:cNvPicPr preferRelativeResize="0"/>
          <p:nvPr/>
        </p:nvPicPr>
        <p:blipFill rotWithShape="1">
          <a:blip r:embed="rId22">
            <a:alphaModFix/>
          </a:blip>
          <a:srcRect t="-2567" b="14032"/>
          <a:stretch/>
        </p:blipFill>
        <p:spPr>
          <a:xfrm>
            <a:off x="7804455" y="1185719"/>
            <a:ext cx="1180619" cy="396295"/>
          </a:xfrm>
          <a:prstGeom prst="rect">
            <a:avLst/>
          </a:prstGeom>
          <a:noFill/>
          <a:ln>
            <a:noFill/>
          </a:ln>
        </p:spPr>
      </p:pic>
      <p:pic>
        <p:nvPicPr>
          <p:cNvPr id="100" name="Google Shape;100;p16"/>
          <p:cNvPicPr preferRelativeResize="0"/>
          <p:nvPr/>
        </p:nvPicPr>
        <p:blipFill>
          <a:blip r:embed="rId23">
            <a:alphaModFix/>
          </a:blip>
          <a:stretch>
            <a:fillRect/>
          </a:stretch>
        </p:blipFill>
        <p:spPr>
          <a:xfrm>
            <a:off x="7323165" y="2405554"/>
            <a:ext cx="794242" cy="481869"/>
          </a:xfrm>
          <a:prstGeom prst="rect">
            <a:avLst/>
          </a:prstGeom>
          <a:noFill/>
          <a:ln>
            <a:noFill/>
          </a:ln>
        </p:spPr>
      </p:pic>
      <p:pic>
        <p:nvPicPr>
          <p:cNvPr id="101" name="Google Shape;101;p16"/>
          <p:cNvPicPr preferRelativeResize="0"/>
          <p:nvPr/>
        </p:nvPicPr>
        <p:blipFill>
          <a:blip r:embed="rId24">
            <a:alphaModFix/>
          </a:blip>
          <a:stretch>
            <a:fillRect/>
          </a:stretch>
        </p:blipFill>
        <p:spPr>
          <a:xfrm>
            <a:off x="5118310" y="1383866"/>
            <a:ext cx="1016257" cy="509731"/>
          </a:xfrm>
          <a:prstGeom prst="rect">
            <a:avLst/>
          </a:prstGeom>
          <a:noFill/>
          <a:ln>
            <a:noFill/>
          </a:ln>
        </p:spPr>
      </p:pic>
      <p:pic>
        <p:nvPicPr>
          <p:cNvPr id="102" name="Google Shape;102;p16"/>
          <p:cNvPicPr preferRelativeResize="0"/>
          <p:nvPr/>
        </p:nvPicPr>
        <p:blipFill>
          <a:blip r:embed="rId25">
            <a:alphaModFix/>
          </a:blip>
          <a:stretch>
            <a:fillRect/>
          </a:stretch>
        </p:blipFill>
        <p:spPr>
          <a:xfrm>
            <a:off x="8071029" y="2202311"/>
            <a:ext cx="856900" cy="148116"/>
          </a:xfrm>
          <a:prstGeom prst="rect">
            <a:avLst/>
          </a:prstGeom>
          <a:noFill/>
          <a:ln>
            <a:noFill/>
          </a:ln>
        </p:spPr>
      </p:pic>
      <p:pic>
        <p:nvPicPr>
          <p:cNvPr id="103" name="Google Shape;103;p16"/>
          <p:cNvPicPr preferRelativeResize="0"/>
          <p:nvPr/>
        </p:nvPicPr>
        <p:blipFill>
          <a:blip r:embed="rId26">
            <a:alphaModFix/>
          </a:blip>
          <a:stretch>
            <a:fillRect/>
          </a:stretch>
        </p:blipFill>
        <p:spPr>
          <a:xfrm>
            <a:off x="5112191" y="3623755"/>
            <a:ext cx="1677230" cy="406705"/>
          </a:xfrm>
          <a:prstGeom prst="rect">
            <a:avLst/>
          </a:prstGeom>
          <a:noFill/>
          <a:ln>
            <a:noFill/>
          </a:ln>
        </p:spPr>
      </p:pic>
      <p:pic>
        <p:nvPicPr>
          <p:cNvPr id="104" name="Google Shape;104;p16"/>
          <p:cNvPicPr preferRelativeResize="0"/>
          <p:nvPr/>
        </p:nvPicPr>
        <p:blipFill>
          <a:blip r:embed="rId27">
            <a:alphaModFix/>
          </a:blip>
          <a:stretch>
            <a:fillRect/>
          </a:stretch>
        </p:blipFill>
        <p:spPr>
          <a:xfrm>
            <a:off x="6542458" y="2851885"/>
            <a:ext cx="555774" cy="592171"/>
          </a:xfrm>
          <a:prstGeom prst="rect">
            <a:avLst/>
          </a:prstGeom>
          <a:noFill/>
          <a:ln>
            <a:noFill/>
          </a:ln>
        </p:spPr>
      </p:pic>
      <p:pic>
        <p:nvPicPr>
          <p:cNvPr id="105" name="Google Shape;105;p16"/>
          <p:cNvPicPr preferRelativeResize="0"/>
          <p:nvPr/>
        </p:nvPicPr>
        <p:blipFill>
          <a:blip r:embed="rId28">
            <a:alphaModFix/>
          </a:blip>
          <a:stretch>
            <a:fillRect/>
          </a:stretch>
        </p:blipFill>
        <p:spPr>
          <a:xfrm>
            <a:off x="5369305" y="2905681"/>
            <a:ext cx="888257" cy="592171"/>
          </a:xfrm>
          <a:prstGeom prst="rect">
            <a:avLst/>
          </a:prstGeom>
          <a:noFill/>
          <a:ln>
            <a:noFill/>
          </a:ln>
        </p:spPr>
      </p:pic>
      <p:sp>
        <p:nvSpPr>
          <p:cNvPr id="3" name="TextBox 2">
            <a:extLst>
              <a:ext uri="{FF2B5EF4-FFF2-40B4-BE49-F238E27FC236}">
                <a16:creationId xmlns:a16="http://schemas.microsoft.com/office/drawing/2014/main" id="{10035366-58C4-E265-9FD5-134F0F765736}"/>
              </a:ext>
            </a:extLst>
          </p:cNvPr>
          <p:cNvSpPr txBox="1"/>
          <p:nvPr/>
        </p:nvSpPr>
        <p:spPr>
          <a:xfrm>
            <a:off x="20741" y="1170947"/>
            <a:ext cx="4792908" cy="492443"/>
          </a:xfrm>
          <a:prstGeom prst="rect">
            <a:avLst/>
          </a:prstGeom>
          <a:noFill/>
        </p:spPr>
        <p:txBody>
          <a:bodyPr wrap="square" rtlCol="0">
            <a:spAutoFit/>
          </a:bodyPr>
          <a:lstStyle/>
          <a:p>
            <a:pPr algn="ctr"/>
            <a:r>
              <a:rPr lang="en-US" sz="2600" b="1">
                <a:solidFill>
                  <a:srgbClr val="002060"/>
                </a:solidFill>
                <a:latin typeface="Aleo" pitchFamily="2" charset="0"/>
              </a:rPr>
              <a:t>What is My Resource Pal?</a:t>
            </a:r>
          </a:p>
        </p:txBody>
      </p:sp>
      <p:cxnSp>
        <p:nvCxnSpPr>
          <p:cNvPr id="4" name="Straight Connector 3">
            <a:extLst>
              <a:ext uri="{FF2B5EF4-FFF2-40B4-BE49-F238E27FC236}">
                <a16:creationId xmlns:a16="http://schemas.microsoft.com/office/drawing/2014/main" id="{56C0CB75-684E-992B-BCDE-B915911D081B}"/>
              </a:ext>
            </a:extLst>
          </p:cNvPr>
          <p:cNvCxnSpPr>
            <a:cxnSpLocks/>
          </p:cNvCxnSpPr>
          <p:nvPr/>
        </p:nvCxnSpPr>
        <p:spPr>
          <a:xfrm>
            <a:off x="4792909" y="317488"/>
            <a:ext cx="0" cy="4538755"/>
          </a:xfrm>
          <a:prstGeom prst="line">
            <a:avLst/>
          </a:prstGeom>
          <a:ln w="28575"/>
        </p:spPr>
        <p:style>
          <a:lnRef idx="1">
            <a:schemeClr val="accent6"/>
          </a:lnRef>
          <a:fillRef idx="0">
            <a:schemeClr val="accent6"/>
          </a:fillRef>
          <a:effectRef idx="0">
            <a:schemeClr val="accent6"/>
          </a:effectRef>
          <a:fontRef idx="minor">
            <a:schemeClr val="tx1"/>
          </a:fontRef>
        </p:style>
      </p:cxnSp>
      <p:sp>
        <p:nvSpPr>
          <p:cNvPr id="7" name="TextBox 6">
            <a:extLst>
              <a:ext uri="{FF2B5EF4-FFF2-40B4-BE49-F238E27FC236}">
                <a16:creationId xmlns:a16="http://schemas.microsoft.com/office/drawing/2014/main" id="{5AF48D0A-5F9E-C4FE-76A7-BC98482D92F0}"/>
              </a:ext>
            </a:extLst>
          </p:cNvPr>
          <p:cNvSpPr txBox="1"/>
          <p:nvPr/>
        </p:nvSpPr>
        <p:spPr>
          <a:xfrm>
            <a:off x="340942" y="1737116"/>
            <a:ext cx="4236734" cy="2713563"/>
          </a:xfrm>
          <a:prstGeom prst="rect">
            <a:avLst/>
          </a:prstGeom>
          <a:noFill/>
        </p:spPr>
        <p:txBody>
          <a:bodyPr wrap="square">
            <a:spAutoFit/>
          </a:bodyPr>
          <a:lstStyle/>
          <a:p>
            <a:pPr>
              <a:spcBef>
                <a:spcPts val="1000"/>
              </a:spcBef>
              <a:buNone/>
            </a:pPr>
            <a:r>
              <a:rPr lang="en-US">
                <a:effectLst/>
                <a:latin typeface="IBM Plex Sans" panose="020B0503050203000203" pitchFamily="34" charset="0"/>
              </a:rPr>
              <a:t>My Resource Pal is a free online tool that helps people in South Jersey find local programs and services — including insurance navigators, food assistance, mental health support, and more. </a:t>
            </a:r>
          </a:p>
          <a:p>
            <a:pPr>
              <a:spcBef>
                <a:spcPts val="1000"/>
              </a:spcBef>
              <a:buNone/>
            </a:pPr>
            <a:r>
              <a:rPr lang="en-US">
                <a:effectLst/>
                <a:latin typeface="IBM Plex Sans" panose="020B0503050203000203" pitchFamily="34" charset="0"/>
              </a:rPr>
              <a:t>Search by zip code to find what's available near you. No login required, and no immigration status is asked.</a:t>
            </a:r>
          </a:p>
        </p:txBody>
      </p:sp>
      <p:grpSp>
        <p:nvGrpSpPr>
          <p:cNvPr id="18" name="Group 17">
            <a:extLst>
              <a:ext uri="{FF2B5EF4-FFF2-40B4-BE49-F238E27FC236}">
                <a16:creationId xmlns:a16="http://schemas.microsoft.com/office/drawing/2014/main" id="{2085BDBB-B3E5-F8F9-0FD9-AD7E145E1554}"/>
              </a:ext>
            </a:extLst>
          </p:cNvPr>
          <p:cNvGrpSpPr/>
          <p:nvPr/>
        </p:nvGrpSpPr>
        <p:grpSpPr>
          <a:xfrm>
            <a:off x="963831" y="376640"/>
            <a:ext cx="2885988" cy="536713"/>
            <a:chOff x="969535" y="982533"/>
            <a:chExt cx="2885988" cy="536713"/>
          </a:xfrm>
        </p:grpSpPr>
        <p:pic>
          <p:nvPicPr>
            <p:cNvPr id="9" name="Picture 8">
              <a:extLst>
                <a:ext uri="{FF2B5EF4-FFF2-40B4-BE49-F238E27FC236}">
                  <a16:creationId xmlns:a16="http://schemas.microsoft.com/office/drawing/2014/main" id="{B94CE24A-C093-5E18-EF23-C30057B708B1}"/>
                </a:ext>
              </a:extLst>
            </p:cNvPr>
            <p:cNvPicPr>
              <a:picLocks noChangeAspect="1"/>
            </p:cNvPicPr>
            <p:nvPr/>
          </p:nvPicPr>
          <p:blipFill>
            <a:blip r:embed="rId29"/>
            <a:stretch>
              <a:fillRect/>
            </a:stretch>
          </p:blipFill>
          <p:spPr>
            <a:xfrm>
              <a:off x="969535" y="982533"/>
              <a:ext cx="534072" cy="534072"/>
            </a:xfrm>
            <a:prstGeom prst="rect">
              <a:avLst/>
            </a:prstGeom>
          </p:spPr>
        </p:pic>
        <p:pic>
          <p:nvPicPr>
            <p:cNvPr id="11" name="Picture 10">
              <a:extLst>
                <a:ext uri="{FF2B5EF4-FFF2-40B4-BE49-F238E27FC236}">
                  <a16:creationId xmlns:a16="http://schemas.microsoft.com/office/drawing/2014/main" id="{9F8CD918-1F3D-4A09-C1BC-EA6560B173D8}"/>
                </a:ext>
              </a:extLst>
            </p:cNvPr>
            <p:cNvPicPr>
              <a:picLocks noChangeAspect="1"/>
            </p:cNvPicPr>
            <p:nvPr/>
          </p:nvPicPr>
          <p:blipFill>
            <a:blip r:embed="rId30"/>
            <a:stretch>
              <a:fillRect/>
            </a:stretch>
          </p:blipFill>
          <p:spPr>
            <a:xfrm>
              <a:off x="1591643" y="985174"/>
              <a:ext cx="474731" cy="474731"/>
            </a:xfrm>
            <a:prstGeom prst="rect">
              <a:avLst/>
            </a:prstGeom>
          </p:spPr>
        </p:pic>
        <p:pic>
          <p:nvPicPr>
            <p:cNvPr id="13" name="Picture 12">
              <a:extLst>
                <a:ext uri="{FF2B5EF4-FFF2-40B4-BE49-F238E27FC236}">
                  <a16:creationId xmlns:a16="http://schemas.microsoft.com/office/drawing/2014/main" id="{D8B20CF2-B3EE-5E32-91D0-A09E0C1D38AD}"/>
                </a:ext>
              </a:extLst>
            </p:cNvPr>
            <p:cNvPicPr>
              <a:picLocks noChangeAspect="1"/>
            </p:cNvPicPr>
            <p:nvPr/>
          </p:nvPicPr>
          <p:blipFill>
            <a:blip r:embed="rId31"/>
            <a:stretch>
              <a:fillRect/>
            </a:stretch>
          </p:blipFill>
          <p:spPr>
            <a:xfrm>
              <a:off x="3380792" y="1012204"/>
              <a:ext cx="474731" cy="474731"/>
            </a:xfrm>
            <a:prstGeom prst="rect">
              <a:avLst/>
            </a:prstGeom>
          </p:spPr>
        </p:pic>
        <p:pic>
          <p:nvPicPr>
            <p:cNvPr id="15" name="Picture 14">
              <a:extLst>
                <a:ext uri="{FF2B5EF4-FFF2-40B4-BE49-F238E27FC236}">
                  <a16:creationId xmlns:a16="http://schemas.microsoft.com/office/drawing/2014/main" id="{242A4724-234B-0656-E32D-07A9B35C993D}"/>
                </a:ext>
              </a:extLst>
            </p:cNvPr>
            <p:cNvPicPr>
              <a:picLocks noChangeAspect="1"/>
            </p:cNvPicPr>
            <p:nvPr/>
          </p:nvPicPr>
          <p:blipFill>
            <a:blip r:embed="rId32"/>
            <a:stretch>
              <a:fillRect/>
            </a:stretch>
          </p:blipFill>
          <p:spPr>
            <a:xfrm>
              <a:off x="2764805" y="985174"/>
              <a:ext cx="534072" cy="534072"/>
            </a:xfrm>
            <a:prstGeom prst="rect">
              <a:avLst/>
            </a:prstGeom>
          </p:spPr>
        </p:pic>
        <p:pic>
          <p:nvPicPr>
            <p:cNvPr id="17" name="Picture 16">
              <a:extLst>
                <a:ext uri="{FF2B5EF4-FFF2-40B4-BE49-F238E27FC236}">
                  <a16:creationId xmlns:a16="http://schemas.microsoft.com/office/drawing/2014/main" id="{CBB30371-640A-8824-8CF9-18EFFEB2990C}"/>
                </a:ext>
              </a:extLst>
            </p:cNvPr>
            <p:cNvPicPr>
              <a:picLocks noChangeAspect="1"/>
            </p:cNvPicPr>
            <p:nvPr/>
          </p:nvPicPr>
          <p:blipFill>
            <a:blip r:embed="rId33"/>
            <a:stretch>
              <a:fillRect/>
            </a:stretch>
          </p:blipFill>
          <p:spPr>
            <a:xfrm>
              <a:off x="2146535" y="985174"/>
              <a:ext cx="534072" cy="534072"/>
            </a:xfrm>
            <a:prstGeom prst="rect">
              <a:avLst/>
            </a:prstGeom>
          </p:spPr>
        </p:pic>
      </p:grpSp>
    </p:spTree>
    <p:extLst>
      <p:ext uri="{BB962C8B-B14F-4D97-AF65-F5344CB8AC3E}">
        <p14:creationId xmlns:p14="http://schemas.microsoft.com/office/powerpoint/2010/main" val="309110428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D23354-1C50-0B77-71E6-488B7915A288}"/>
              </a:ext>
            </a:extLst>
          </p:cNvPr>
          <p:cNvSpPr>
            <a:spLocks noGrp="1"/>
          </p:cNvSpPr>
          <p:nvPr>
            <p:ph type="title"/>
          </p:nvPr>
        </p:nvSpPr>
        <p:spPr>
          <a:xfrm>
            <a:off x="-86110" y="-176352"/>
            <a:ext cx="3044620" cy="626203"/>
          </a:xfrm>
          <a:solidFill>
            <a:schemeClr val="tx1"/>
          </a:solidFill>
        </p:spPr>
        <p:txBody>
          <a:bodyPr/>
          <a:lstStyle/>
          <a:p>
            <a:r>
              <a:rPr lang="en-US"/>
              <a:t>Searching My Resource Pal</a:t>
            </a:r>
          </a:p>
        </p:txBody>
      </p:sp>
      <p:sp>
        <p:nvSpPr>
          <p:cNvPr id="3" name="Content Placeholder 2">
            <a:extLst>
              <a:ext uri="{FF2B5EF4-FFF2-40B4-BE49-F238E27FC236}">
                <a16:creationId xmlns:a16="http://schemas.microsoft.com/office/drawing/2014/main" id="{7EA94262-57ED-7A41-4143-D743A60117D5}"/>
              </a:ext>
            </a:extLst>
          </p:cNvPr>
          <p:cNvSpPr>
            <a:spLocks noGrp="1"/>
          </p:cNvSpPr>
          <p:nvPr>
            <p:ph idx="1"/>
          </p:nvPr>
        </p:nvSpPr>
        <p:spPr>
          <a:xfrm>
            <a:off x="71012" y="739140"/>
            <a:ext cx="2887498" cy="4131812"/>
          </a:xfrm>
        </p:spPr>
        <p:txBody>
          <a:bodyPr>
            <a:normAutofit/>
          </a:bodyPr>
          <a:lstStyle/>
          <a:p>
            <a:pPr>
              <a:lnSpc>
                <a:spcPct val="110000"/>
              </a:lnSpc>
              <a:spcBef>
                <a:spcPts val="0"/>
              </a:spcBef>
              <a:spcAft>
                <a:spcPts val="600"/>
              </a:spcAft>
              <a:buClr>
                <a:schemeClr val="tx1"/>
              </a:buClr>
              <a:buSzPct val="120000"/>
              <a:buFont typeface="Arial" panose="020B0604020202020204" pitchFamily="34" charset="0"/>
              <a:buChar char="•"/>
            </a:pPr>
            <a:r>
              <a:rPr lang="en-US" sz="1100">
                <a:latin typeface="IBM Plex Sans" panose="020B0503050203000203" pitchFamily="34" charset="0"/>
              </a:rPr>
              <a:t>Go to </a:t>
            </a:r>
            <a:r>
              <a:rPr lang="en-US" sz="1100" b="1">
                <a:latin typeface="IBM Plex Sans" panose="020B0503050203000203" pitchFamily="34" charset="0"/>
              </a:rPr>
              <a:t>myresourcepal.org </a:t>
            </a:r>
            <a:r>
              <a:rPr lang="en-US" sz="1100">
                <a:latin typeface="IBM Plex Sans" panose="020B0503050203000203" pitchFamily="34" charset="0"/>
              </a:rPr>
              <a:t>or use the QR code below</a:t>
            </a:r>
          </a:p>
          <a:p>
            <a:pPr>
              <a:lnSpc>
                <a:spcPct val="110000"/>
              </a:lnSpc>
              <a:spcBef>
                <a:spcPts val="0"/>
              </a:spcBef>
              <a:spcAft>
                <a:spcPts val="600"/>
              </a:spcAft>
              <a:buClr>
                <a:schemeClr val="tx1"/>
              </a:buClr>
              <a:buSzPct val="120000"/>
              <a:buFont typeface="Arial" panose="020B0604020202020204" pitchFamily="34" charset="0"/>
              <a:buChar char="•"/>
            </a:pPr>
            <a:r>
              <a:rPr lang="en-US" sz="1100">
                <a:latin typeface="IBM Plex Sans" panose="020B0503050203000203" pitchFamily="34" charset="0"/>
              </a:rPr>
              <a:t>On the homepage, find shortcut links to community health centers and free clinics, mental health care and organizations that help people apply for insurance </a:t>
            </a:r>
          </a:p>
          <a:p>
            <a:pPr>
              <a:lnSpc>
                <a:spcPct val="110000"/>
              </a:lnSpc>
              <a:spcBef>
                <a:spcPts val="0"/>
              </a:spcBef>
              <a:spcAft>
                <a:spcPts val="600"/>
              </a:spcAft>
              <a:buClr>
                <a:schemeClr val="tx1"/>
              </a:buClr>
              <a:buSzPct val="120000"/>
              <a:buFont typeface="Arial" panose="020B0604020202020204" pitchFamily="34" charset="0"/>
              <a:buChar char="•"/>
            </a:pPr>
            <a:r>
              <a:rPr lang="en-US" sz="1100">
                <a:latin typeface="IBM Plex Sans" panose="020B0503050203000203" pitchFamily="34" charset="0"/>
              </a:rPr>
              <a:t>To find these and many other types of services, enter a topic such as “dentist” and your zip code or town name</a:t>
            </a:r>
          </a:p>
          <a:p>
            <a:pPr>
              <a:lnSpc>
                <a:spcPct val="110000"/>
              </a:lnSpc>
              <a:spcBef>
                <a:spcPts val="0"/>
              </a:spcBef>
              <a:spcAft>
                <a:spcPts val="600"/>
              </a:spcAft>
              <a:buClr>
                <a:schemeClr val="tx1"/>
              </a:buClr>
              <a:buSzPct val="120000"/>
              <a:buFont typeface="Arial" panose="020B0604020202020204" pitchFamily="34" charset="0"/>
              <a:buChar char="•"/>
            </a:pPr>
            <a:r>
              <a:rPr lang="en-US" sz="1100">
                <a:latin typeface="IBM Plex Sans" panose="020B0503050203000203" pitchFamily="34" charset="0"/>
              </a:rPr>
              <a:t>You’ll be directed to the main page which will populate a list of the service you selected</a:t>
            </a:r>
          </a:p>
        </p:txBody>
      </p:sp>
      <p:pic>
        <p:nvPicPr>
          <p:cNvPr id="4" name="Picture 3">
            <a:extLst>
              <a:ext uri="{FF2B5EF4-FFF2-40B4-BE49-F238E27FC236}">
                <a16:creationId xmlns:a16="http://schemas.microsoft.com/office/drawing/2014/main" id="{C717EA3A-5EB9-91A2-BE81-19957648EB84}"/>
              </a:ext>
            </a:extLst>
          </p:cNvPr>
          <p:cNvPicPr>
            <a:picLocks noChangeAspect="1"/>
          </p:cNvPicPr>
          <p:nvPr/>
        </p:nvPicPr>
        <p:blipFill>
          <a:blip r:embed="rId3"/>
          <a:srcRect/>
          <a:stretch/>
        </p:blipFill>
        <p:spPr>
          <a:xfrm>
            <a:off x="1436200" y="3379815"/>
            <a:ext cx="1491137" cy="1491137"/>
          </a:xfrm>
          <a:prstGeom prst="rect">
            <a:avLst/>
          </a:prstGeom>
          <a:ln w="28575">
            <a:solidFill>
              <a:schemeClr val="accent3">
                <a:lumMod val="75000"/>
              </a:schemeClr>
            </a:solidFill>
          </a:ln>
        </p:spPr>
      </p:pic>
      <p:pic>
        <p:nvPicPr>
          <p:cNvPr id="8" name="Picture 7">
            <a:extLst>
              <a:ext uri="{FF2B5EF4-FFF2-40B4-BE49-F238E27FC236}">
                <a16:creationId xmlns:a16="http://schemas.microsoft.com/office/drawing/2014/main" id="{7ABF74EC-AB31-CC01-0F44-87E6B9CBE560}"/>
              </a:ext>
            </a:extLst>
          </p:cNvPr>
          <p:cNvPicPr>
            <a:picLocks noChangeAspect="1"/>
          </p:cNvPicPr>
          <p:nvPr/>
        </p:nvPicPr>
        <p:blipFill>
          <a:blip r:embed="rId4"/>
          <a:stretch>
            <a:fillRect/>
          </a:stretch>
        </p:blipFill>
        <p:spPr>
          <a:xfrm>
            <a:off x="3339885" y="513415"/>
            <a:ext cx="5145531" cy="2318766"/>
          </a:xfrm>
          <a:prstGeom prst="rect">
            <a:avLst/>
          </a:prstGeom>
        </p:spPr>
      </p:pic>
      <p:pic>
        <p:nvPicPr>
          <p:cNvPr id="11" name="Picture 10">
            <a:extLst>
              <a:ext uri="{FF2B5EF4-FFF2-40B4-BE49-F238E27FC236}">
                <a16:creationId xmlns:a16="http://schemas.microsoft.com/office/drawing/2014/main" id="{CBA50817-D91F-3E22-D57B-4E40E09C842F}"/>
              </a:ext>
            </a:extLst>
          </p:cNvPr>
          <p:cNvPicPr>
            <a:picLocks noChangeAspect="1"/>
          </p:cNvPicPr>
          <p:nvPr/>
        </p:nvPicPr>
        <p:blipFill>
          <a:blip r:embed="rId5"/>
          <a:stretch>
            <a:fillRect/>
          </a:stretch>
        </p:blipFill>
        <p:spPr>
          <a:xfrm>
            <a:off x="4971002" y="151414"/>
            <a:ext cx="1724266" cy="362001"/>
          </a:xfrm>
          <a:prstGeom prst="rect">
            <a:avLst/>
          </a:prstGeom>
        </p:spPr>
      </p:pic>
      <p:pic>
        <p:nvPicPr>
          <p:cNvPr id="14" name="Picture 13">
            <a:extLst>
              <a:ext uri="{FF2B5EF4-FFF2-40B4-BE49-F238E27FC236}">
                <a16:creationId xmlns:a16="http://schemas.microsoft.com/office/drawing/2014/main" id="{E591FAAC-CEA1-BC65-9D48-405FFD51400F}"/>
              </a:ext>
            </a:extLst>
          </p:cNvPr>
          <p:cNvPicPr>
            <a:picLocks noChangeAspect="1"/>
          </p:cNvPicPr>
          <p:nvPr/>
        </p:nvPicPr>
        <p:blipFill>
          <a:blip r:embed="rId6"/>
          <a:stretch>
            <a:fillRect/>
          </a:stretch>
        </p:blipFill>
        <p:spPr>
          <a:xfrm>
            <a:off x="3373891" y="2941939"/>
            <a:ext cx="5623202" cy="989491"/>
          </a:xfrm>
          <a:prstGeom prst="rect">
            <a:avLst/>
          </a:prstGeom>
        </p:spPr>
      </p:pic>
      <p:pic>
        <p:nvPicPr>
          <p:cNvPr id="16" name="Picture 15">
            <a:extLst>
              <a:ext uri="{FF2B5EF4-FFF2-40B4-BE49-F238E27FC236}">
                <a16:creationId xmlns:a16="http://schemas.microsoft.com/office/drawing/2014/main" id="{AE19BB75-06A1-3EFF-6149-8A1591345853}"/>
              </a:ext>
            </a:extLst>
          </p:cNvPr>
          <p:cNvPicPr>
            <a:picLocks noChangeAspect="1"/>
          </p:cNvPicPr>
          <p:nvPr/>
        </p:nvPicPr>
        <p:blipFill>
          <a:blip r:embed="rId7"/>
          <a:stretch>
            <a:fillRect/>
          </a:stretch>
        </p:blipFill>
        <p:spPr>
          <a:xfrm>
            <a:off x="3339885" y="2706166"/>
            <a:ext cx="1724267" cy="361788"/>
          </a:xfrm>
          <a:prstGeom prst="rect">
            <a:avLst/>
          </a:prstGeom>
        </p:spPr>
      </p:pic>
      <p:cxnSp>
        <p:nvCxnSpPr>
          <p:cNvPr id="23" name="Straight Arrow Connector 22">
            <a:extLst>
              <a:ext uri="{FF2B5EF4-FFF2-40B4-BE49-F238E27FC236}">
                <a16:creationId xmlns:a16="http://schemas.microsoft.com/office/drawing/2014/main" id="{87DB6D87-9450-E760-3B08-6CC8CE380079}"/>
              </a:ext>
            </a:extLst>
          </p:cNvPr>
          <p:cNvCxnSpPr>
            <a:cxnSpLocks/>
          </p:cNvCxnSpPr>
          <p:nvPr/>
        </p:nvCxnSpPr>
        <p:spPr>
          <a:xfrm>
            <a:off x="2425485" y="1657350"/>
            <a:ext cx="948406" cy="107129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5714366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796A1F-B9D4-19C6-B5FA-CF4832996C0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838AD99-2981-5F63-13EA-9A544B449AAD}"/>
              </a:ext>
            </a:extLst>
          </p:cNvPr>
          <p:cNvSpPr>
            <a:spLocks noGrp="1"/>
          </p:cNvSpPr>
          <p:nvPr>
            <p:ph type="title"/>
          </p:nvPr>
        </p:nvSpPr>
        <p:spPr/>
        <p:txBody>
          <a:bodyPr/>
          <a:lstStyle/>
          <a:p>
            <a:r>
              <a:rPr lang="en-US"/>
              <a:t>My Resource Pal team</a:t>
            </a:r>
          </a:p>
        </p:txBody>
      </p:sp>
      <p:sp>
        <p:nvSpPr>
          <p:cNvPr id="4" name="Text Placeholder 3">
            <a:extLst>
              <a:ext uri="{FF2B5EF4-FFF2-40B4-BE49-F238E27FC236}">
                <a16:creationId xmlns:a16="http://schemas.microsoft.com/office/drawing/2014/main" id="{ED30A86A-9F06-2400-FA20-AE311F10711F}"/>
              </a:ext>
            </a:extLst>
          </p:cNvPr>
          <p:cNvSpPr>
            <a:spLocks noGrp="1"/>
          </p:cNvSpPr>
          <p:nvPr>
            <p:ph type="body" sz="quarter" idx="13"/>
          </p:nvPr>
        </p:nvSpPr>
        <p:spPr>
          <a:xfrm>
            <a:off x="605613" y="4381500"/>
            <a:ext cx="7932774" cy="416195"/>
          </a:xfrm>
        </p:spPr>
        <p:txBody>
          <a:bodyPr/>
          <a:lstStyle/>
          <a:p>
            <a:r>
              <a:rPr lang="en-US" b="0"/>
              <a:t>Want to learn more? </a:t>
            </a:r>
            <a:r>
              <a:rPr lang="en-US"/>
              <a:t>myresourcepal@camdenhealth.org</a:t>
            </a:r>
          </a:p>
        </p:txBody>
      </p:sp>
      <p:pic>
        <p:nvPicPr>
          <p:cNvPr id="13" name="Picture 12">
            <a:extLst>
              <a:ext uri="{FF2B5EF4-FFF2-40B4-BE49-F238E27FC236}">
                <a16:creationId xmlns:a16="http://schemas.microsoft.com/office/drawing/2014/main" id="{30E22D4D-A32E-FC12-3F1F-104BBDA0905A}"/>
              </a:ext>
            </a:extLst>
          </p:cNvPr>
          <p:cNvPicPr>
            <a:picLocks noChangeAspect="1"/>
          </p:cNvPicPr>
          <p:nvPr/>
        </p:nvPicPr>
        <p:blipFill>
          <a:blip r:embed="rId3"/>
          <a:srcRect l="12128" r="12128" b="4673"/>
          <a:stretch>
            <a:fillRect/>
          </a:stretch>
        </p:blipFill>
        <p:spPr>
          <a:xfrm>
            <a:off x="1710292" y="1412743"/>
            <a:ext cx="1657444" cy="1924184"/>
          </a:xfrm>
          <a:prstGeom prst="rect">
            <a:avLst/>
          </a:prstGeom>
        </p:spPr>
      </p:pic>
      <p:pic>
        <p:nvPicPr>
          <p:cNvPr id="3" name="Google Shape;471;p4">
            <a:extLst>
              <a:ext uri="{FF2B5EF4-FFF2-40B4-BE49-F238E27FC236}">
                <a16:creationId xmlns:a16="http://schemas.microsoft.com/office/drawing/2014/main" id="{7AA0D15E-9375-5EFA-9A5F-32ABA4F783AB}"/>
              </a:ext>
            </a:extLst>
          </p:cNvPr>
          <p:cNvPicPr preferRelativeResize="0"/>
          <p:nvPr/>
        </p:nvPicPr>
        <p:blipFill rotWithShape="1">
          <a:blip r:embed="rId4">
            <a:alphaModFix/>
          </a:blip>
          <a:srcRect/>
          <a:stretch/>
        </p:blipFill>
        <p:spPr>
          <a:xfrm>
            <a:off x="4935294" y="1412743"/>
            <a:ext cx="3443775" cy="2609928"/>
          </a:xfrm>
          <a:prstGeom prst="rect">
            <a:avLst/>
          </a:prstGeom>
          <a:noFill/>
          <a:ln>
            <a:noFill/>
          </a:ln>
        </p:spPr>
      </p:pic>
      <p:sp>
        <p:nvSpPr>
          <p:cNvPr id="6" name="TextBox 5">
            <a:extLst>
              <a:ext uri="{FF2B5EF4-FFF2-40B4-BE49-F238E27FC236}">
                <a16:creationId xmlns:a16="http://schemas.microsoft.com/office/drawing/2014/main" id="{129BAC34-60B8-C9E8-84B2-5E3B7BFC070A}"/>
              </a:ext>
            </a:extLst>
          </p:cNvPr>
          <p:cNvSpPr txBox="1"/>
          <p:nvPr/>
        </p:nvSpPr>
        <p:spPr>
          <a:xfrm>
            <a:off x="1363280" y="3431261"/>
            <a:ext cx="2351469" cy="473335"/>
          </a:xfrm>
          <a:prstGeom prst="rect">
            <a:avLst/>
          </a:prstGeom>
          <a:noFill/>
        </p:spPr>
        <p:txBody>
          <a:bodyPr wrap="square" rtlCol="0">
            <a:spAutoFit/>
          </a:bodyPr>
          <a:lstStyle/>
          <a:p>
            <a:pPr algn="ctr"/>
            <a:r>
              <a:rPr lang="en-US" sz="900" b="1">
                <a:latin typeface="Tahoma" panose="020B0604030504040204" pitchFamily="34" charset="0"/>
                <a:ea typeface="Tahoma" panose="020B0604030504040204" pitchFamily="34" charset="0"/>
                <a:cs typeface="Tahoma" panose="020B0604030504040204" pitchFamily="34" charset="0"/>
              </a:rPr>
              <a:t>Kerona Sharpe</a:t>
            </a:r>
          </a:p>
          <a:p>
            <a:pPr algn="ctr"/>
            <a:r>
              <a:rPr lang="en-US" sz="788">
                <a:solidFill>
                  <a:srgbClr val="000000"/>
                </a:solidFill>
                <a:latin typeface="Tahoma" panose="020B0604030504040204" pitchFamily="34" charset="0"/>
                <a:ea typeface="Tahoma" panose="020B0604030504040204" pitchFamily="34" charset="0"/>
                <a:cs typeface="Tahoma" panose="020B0604030504040204" pitchFamily="34" charset="0"/>
              </a:rPr>
              <a:t>Senior Program Manager, </a:t>
            </a:r>
          </a:p>
          <a:p>
            <a:pPr algn="ctr"/>
            <a:r>
              <a:rPr lang="en-US" sz="788">
                <a:solidFill>
                  <a:srgbClr val="000000"/>
                </a:solidFill>
                <a:latin typeface="Tahoma" panose="020B0604030504040204" pitchFamily="34" charset="0"/>
                <a:ea typeface="Tahoma" panose="020B0604030504040204" pitchFamily="34" charset="0"/>
                <a:cs typeface="Tahoma" panose="020B0604030504040204" pitchFamily="34" charset="0"/>
              </a:rPr>
              <a:t>My Resource Pal &amp; Health Information Exchange</a:t>
            </a:r>
          </a:p>
        </p:txBody>
      </p:sp>
      <p:cxnSp>
        <p:nvCxnSpPr>
          <p:cNvPr id="7" name="Straight Connector 6">
            <a:extLst>
              <a:ext uri="{FF2B5EF4-FFF2-40B4-BE49-F238E27FC236}">
                <a16:creationId xmlns:a16="http://schemas.microsoft.com/office/drawing/2014/main" id="{80B9D8AE-48AF-363A-8AEB-D7B961808022}"/>
              </a:ext>
            </a:extLst>
          </p:cNvPr>
          <p:cNvCxnSpPr>
            <a:cxnSpLocks/>
          </p:cNvCxnSpPr>
          <p:nvPr/>
        </p:nvCxnSpPr>
        <p:spPr>
          <a:xfrm>
            <a:off x="3714749" y="4716780"/>
            <a:ext cx="4354831" cy="0"/>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5725348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2"/>
          <p:cNvSpPr/>
          <p:nvPr/>
        </p:nvSpPr>
        <p:spPr>
          <a:xfrm>
            <a:off x="0" y="1098423"/>
            <a:ext cx="8412480" cy="292608"/>
          </a:xfrm>
          <a:prstGeom prst="rect">
            <a:avLst/>
          </a:prstGeom>
          <a:noFill/>
          <a:ln/>
        </p:spPr>
        <p:txBody>
          <a:bodyPr wrap="square" rtlCol="0" anchor="ctr"/>
          <a:lstStyle/>
          <a:p>
            <a:pPr marL="0" indent="0">
              <a:buNone/>
            </a:pPr>
            <a:r>
              <a:rPr lang="en-US" sz="1200" i="1">
                <a:solidFill>
                  <a:srgbClr val="64748B"/>
                </a:solidFill>
                <a:latin typeface="IBM Plex Sans" panose="020B0503050203000203" pitchFamily="34" charset="0"/>
                <a:ea typeface="Calibri" pitchFamily="34" charset="-122"/>
                <a:cs typeface="Calibri" pitchFamily="34" charset="-120"/>
              </a:rPr>
              <a:t>Today's training focuses on immigrants. But there is a second group you should know about.</a:t>
            </a:r>
            <a:endParaRPr lang="en-US" sz="1200">
              <a:latin typeface="IBM Plex Sans" panose="020B0503050203000203" pitchFamily="34" charset="0"/>
            </a:endParaRPr>
          </a:p>
        </p:txBody>
      </p:sp>
      <p:sp>
        <p:nvSpPr>
          <p:cNvPr id="20" name="Shape 18"/>
          <p:cNvSpPr/>
          <p:nvPr/>
        </p:nvSpPr>
        <p:spPr>
          <a:xfrm>
            <a:off x="365760" y="6623685"/>
            <a:ext cx="8503920" cy="548640"/>
          </a:xfrm>
          <a:prstGeom prst="roundRect">
            <a:avLst>
              <a:gd name="adj" fmla="val 13333"/>
            </a:avLst>
          </a:prstGeom>
          <a:solidFill>
            <a:srgbClr val="FEF5E7"/>
          </a:solidFill>
          <a:ln w="19050">
            <a:solidFill>
              <a:srgbClr val="E8A020"/>
            </a:solidFill>
            <a:prstDash val="solid"/>
          </a:ln>
        </p:spPr>
        <p:txBody>
          <a:bodyPr/>
          <a:lstStyle/>
          <a:p>
            <a:endParaRPr lang="en-US"/>
          </a:p>
        </p:txBody>
      </p:sp>
      <p:sp>
        <p:nvSpPr>
          <p:cNvPr id="21" name="Text 19"/>
          <p:cNvSpPr/>
          <p:nvPr/>
        </p:nvSpPr>
        <p:spPr>
          <a:xfrm>
            <a:off x="502920" y="6623685"/>
            <a:ext cx="8275320" cy="548640"/>
          </a:xfrm>
          <a:prstGeom prst="rect">
            <a:avLst/>
          </a:prstGeom>
          <a:noFill/>
          <a:ln/>
        </p:spPr>
        <p:txBody>
          <a:bodyPr wrap="square" rtlCol="0" anchor="ctr"/>
          <a:lstStyle/>
          <a:p>
            <a:pPr marL="0" indent="0">
              <a:buNone/>
            </a:pPr>
            <a:r>
              <a:rPr lang="en-US" sz="1100" b="1">
                <a:solidFill>
                  <a:srgbClr val="7A4400"/>
                </a:solidFill>
                <a:latin typeface="Calibri" pitchFamily="34" charset="0"/>
                <a:ea typeface="Calibri" pitchFamily="34" charset="-122"/>
                <a:cs typeface="Calibri" pitchFamily="34" charset="-120"/>
              </a:rPr>
              <a:t>Bottom line: </a:t>
            </a:r>
            <a:r>
              <a:rPr lang="en-US" sz="1100">
                <a:solidFill>
                  <a:srgbClr val="7A4400"/>
                </a:solidFill>
                <a:latin typeface="Calibri" pitchFamily="34" charset="0"/>
                <a:ea typeface="Calibri" pitchFamily="34" charset="-122"/>
                <a:cs typeface="Calibri" pitchFamily="34" charset="-120"/>
              </a:rPr>
              <a:t>Put this on your radar. We are not advising clients on specifics yet because the rules are still evolving and litigation is expected. Watch for updates from NJ DMAHS and your RHH. A separate training will follow when guidance is finalized.</a:t>
            </a:r>
            <a:endParaRPr lang="en-US" sz="1100"/>
          </a:p>
        </p:txBody>
      </p:sp>
      <p:sp>
        <p:nvSpPr>
          <p:cNvPr id="23" name="Arrow: Chevron 22">
            <a:extLst>
              <a:ext uri="{FF2B5EF4-FFF2-40B4-BE49-F238E27FC236}">
                <a16:creationId xmlns:a16="http://schemas.microsoft.com/office/drawing/2014/main" id="{37483D70-A85A-C1AE-E192-DF4F6AF09164}"/>
              </a:ext>
            </a:extLst>
          </p:cNvPr>
          <p:cNvSpPr/>
          <p:nvPr/>
        </p:nvSpPr>
        <p:spPr>
          <a:xfrm>
            <a:off x="7106030" y="-341756"/>
            <a:ext cx="1664970" cy="1980056"/>
          </a:xfrm>
          <a:prstGeom prst="chevron">
            <a:avLst>
              <a:gd name="adj" fmla="val 58420"/>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4" name="Arrow: Chevron 23">
            <a:extLst>
              <a:ext uri="{FF2B5EF4-FFF2-40B4-BE49-F238E27FC236}">
                <a16:creationId xmlns:a16="http://schemas.microsoft.com/office/drawing/2014/main" id="{0427281C-4237-C617-07C9-256516BB004E}"/>
              </a:ext>
            </a:extLst>
          </p:cNvPr>
          <p:cNvSpPr/>
          <p:nvPr/>
        </p:nvSpPr>
        <p:spPr>
          <a:xfrm>
            <a:off x="8020050" y="-332231"/>
            <a:ext cx="1664970" cy="1980056"/>
          </a:xfrm>
          <a:prstGeom prst="chevron">
            <a:avLst>
              <a:gd name="adj" fmla="val 58420"/>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5" name="Arrow: Chevron 24">
            <a:extLst>
              <a:ext uri="{FF2B5EF4-FFF2-40B4-BE49-F238E27FC236}">
                <a16:creationId xmlns:a16="http://schemas.microsoft.com/office/drawing/2014/main" id="{31CD1B13-9F26-F6E8-B3DB-865B287E84ED}"/>
              </a:ext>
            </a:extLst>
          </p:cNvPr>
          <p:cNvSpPr/>
          <p:nvPr/>
        </p:nvSpPr>
        <p:spPr>
          <a:xfrm>
            <a:off x="6126480" y="-341756"/>
            <a:ext cx="1664970" cy="1980056"/>
          </a:xfrm>
          <a:prstGeom prst="chevron">
            <a:avLst>
              <a:gd name="adj" fmla="val 58420"/>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6" name="Rectangle 25">
            <a:extLst>
              <a:ext uri="{FF2B5EF4-FFF2-40B4-BE49-F238E27FC236}">
                <a16:creationId xmlns:a16="http://schemas.microsoft.com/office/drawing/2014/main" id="{F7D4BB31-2F13-230D-87C4-3186FCDF18B0}"/>
              </a:ext>
            </a:extLst>
          </p:cNvPr>
          <p:cNvSpPr/>
          <p:nvPr/>
        </p:nvSpPr>
        <p:spPr>
          <a:xfrm>
            <a:off x="-39624" y="165735"/>
            <a:ext cx="7145654" cy="9144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1"/>
          <p:cNvSpPr/>
          <p:nvPr/>
        </p:nvSpPr>
        <p:spPr>
          <a:xfrm>
            <a:off x="440055" y="165735"/>
            <a:ext cx="6262115" cy="891539"/>
          </a:xfrm>
          <a:prstGeom prst="rect">
            <a:avLst/>
          </a:prstGeom>
          <a:noFill/>
          <a:ln/>
        </p:spPr>
        <p:txBody>
          <a:bodyPr wrap="square" rtlCol="0" anchor="ctr"/>
          <a:lstStyle/>
          <a:p>
            <a:pPr marL="0" indent="0">
              <a:buNone/>
            </a:pPr>
            <a:r>
              <a:rPr lang="en-US" sz="2200" b="1">
                <a:solidFill>
                  <a:schemeClr val="bg1"/>
                </a:solidFill>
                <a:latin typeface="Aleo" pitchFamily="2" charset="0"/>
                <a:ea typeface="Calibri" pitchFamily="34" charset="-122"/>
                <a:cs typeface="Calibri" pitchFamily="34" charset="-120"/>
              </a:rPr>
              <a:t>On the horizon: Another HR1 change coming January 1, 2027</a:t>
            </a:r>
            <a:endParaRPr lang="en-US" sz="2200">
              <a:solidFill>
                <a:schemeClr val="bg1"/>
              </a:solidFill>
              <a:latin typeface="Aleo" pitchFamily="2" charset="0"/>
            </a:endParaRPr>
          </a:p>
        </p:txBody>
      </p:sp>
      <p:grpSp>
        <p:nvGrpSpPr>
          <p:cNvPr id="27" name="Group 26">
            <a:extLst>
              <a:ext uri="{FF2B5EF4-FFF2-40B4-BE49-F238E27FC236}">
                <a16:creationId xmlns:a16="http://schemas.microsoft.com/office/drawing/2014/main" id="{EA13D16B-75E1-EE96-E25B-3F769213FB48}"/>
              </a:ext>
            </a:extLst>
          </p:cNvPr>
          <p:cNvGrpSpPr/>
          <p:nvPr/>
        </p:nvGrpSpPr>
        <p:grpSpPr>
          <a:xfrm>
            <a:off x="292991" y="1463564"/>
            <a:ext cx="4023360" cy="1980056"/>
            <a:chOff x="365760" y="1005839"/>
            <a:chExt cx="4023360" cy="1980056"/>
          </a:xfrm>
        </p:grpSpPr>
        <p:sp>
          <p:nvSpPr>
            <p:cNvPr id="28" name="Shape 2">
              <a:extLst>
                <a:ext uri="{FF2B5EF4-FFF2-40B4-BE49-F238E27FC236}">
                  <a16:creationId xmlns:a16="http://schemas.microsoft.com/office/drawing/2014/main" id="{D34AEBF6-623A-33EC-6878-C2D910AB7AEA}"/>
                </a:ext>
              </a:extLst>
            </p:cNvPr>
            <p:cNvSpPr/>
            <p:nvPr/>
          </p:nvSpPr>
          <p:spPr>
            <a:xfrm>
              <a:off x="365760" y="1005839"/>
              <a:ext cx="4023360" cy="1980056"/>
            </a:xfrm>
            <a:prstGeom prst="roundRect">
              <a:avLst>
                <a:gd name="adj" fmla="val 5714"/>
              </a:avLst>
            </a:prstGeom>
            <a:solidFill>
              <a:srgbClr val="FFFFFF"/>
            </a:solidFill>
            <a:ln w="12700">
              <a:solidFill>
                <a:srgbClr val="E8EDF3"/>
              </a:solidFill>
              <a:prstDash val="solid"/>
            </a:ln>
            <a:effectLst>
              <a:outerShdw blurRad="101600" dist="38100" dir="2700000" algn="bl" rotWithShape="0">
                <a:srgbClr val="000000">
                  <a:alpha val="10000"/>
                </a:srgbClr>
              </a:outerShdw>
            </a:effectLst>
          </p:spPr>
          <p:txBody>
            <a:bodyPr/>
            <a:lstStyle/>
            <a:p>
              <a:endParaRPr lang="en-US">
                <a:latin typeface="IBM Plex Sans" panose="020B0503050203000203" pitchFamily="34" charset="0"/>
              </a:endParaRPr>
            </a:p>
          </p:txBody>
        </p:sp>
        <p:sp>
          <p:nvSpPr>
            <p:cNvPr id="29" name="Shape 3">
              <a:extLst>
                <a:ext uri="{FF2B5EF4-FFF2-40B4-BE49-F238E27FC236}">
                  <a16:creationId xmlns:a16="http://schemas.microsoft.com/office/drawing/2014/main" id="{6D06F149-9A26-430B-EE95-EC9E684BE20B}"/>
                </a:ext>
              </a:extLst>
            </p:cNvPr>
            <p:cNvSpPr/>
            <p:nvPr/>
          </p:nvSpPr>
          <p:spPr>
            <a:xfrm>
              <a:off x="365760" y="1005840"/>
              <a:ext cx="4023360" cy="384048"/>
            </a:xfrm>
            <a:prstGeom prst="rect">
              <a:avLst/>
            </a:prstGeom>
            <a:solidFill>
              <a:schemeClr val="bg2"/>
            </a:solidFill>
            <a:ln w="12700">
              <a:solidFill>
                <a:schemeClr val="bg2"/>
              </a:solidFill>
              <a:prstDash val="solid"/>
            </a:ln>
          </p:spPr>
          <p:txBody>
            <a:bodyPr/>
            <a:lstStyle/>
            <a:p>
              <a:endParaRPr lang="en-US">
                <a:latin typeface="IBM Plex Sans" panose="020B0503050203000203" pitchFamily="34" charset="0"/>
              </a:endParaRPr>
            </a:p>
          </p:txBody>
        </p:sp>
        <p:sp>
          <p:nvSpPr>
            <p:cNvPr id="30" name="Text 4">
              <a:extLst>
                <a:ext uri="{FF2B5EF4-FFF2-40B4-BE49-F238E27FC236}">
                  <a16:creationId xmlns:a16="http://schemas.microsoft.com/office/drawing/2014/main" id="{8FF69469-EBDB-CB9D-6D94-B6BA2EF32C7D}"/>
                </a:ext>
              </a:extLst>
            </p:cNvPr>
            <p:cNvSpPr/>
            <p:nvPr/>
          </p:nvSpPr>
          <p:spPr>
            <a:xfrm>
              <a:off x="475488" y="1005840"/>
              <a:ext cx="3840480" cy="384048"/>
            </a:xfrm>
            <a:prstGeom prst="rect">
              <a:avLst/>
            </a:prstGeom>
            <a:noFill/>
            <a:ln/>
          </p:spPr>
          <p:txBody>
            <a:bodyPr wrap="square" rtlCol="0" anchor="ctr"/>
            <a:lstStyle/>
            <a:p>
              <a:pPr marL="0" indent="0">
                <a:buNone/>
              </a:pPr>
              <a:r>
                <a:rPr lang="en-US" sz="1400" b="1">
                  <a:solidFill>
                    <a:srgbClr val="FFFFFF"/>
                  </a:solidFill>
                  <a:latin typeface="IBM Plex Sans" panose="020B0503050203000203" pitchFamily="34" charset="0"/>
                  <a:ea typeface="Calibri" pitchFamily="34" charset="-122"/>
                  <a:cs typeface="Calibri" pitchFamily="34" charset="-120"/>
                </a:rPr>
                <a:t>Who is affected?</a:t>
              </a:r>
              <a:endParaRPr lang="en-US" sz="1400">
                <a:latin typeface="IBM Plex Sans" panose="020B0503050203000203" pitchFamily="34" charset="0"/>
              </a:endParaRPr>
            </a:p>
          </p:txBody>
        </p:sp>
        <p:sp>
          <p:nvSpPr>
            <p:cNvPr id="31" name="Text 5">
              <a:extLst>
                <a:ext uri="{FF2B5EF4-FFF2-40B4-BE49-F238E27FC236}">
                  <a16:creationId xmlns:a16="http://schemas.microsoft.com/office/drawing/2014/main" id="{A74DBEB0-8FF3-CC6F-A2CF-BF53C41A2315}"/>
                </a:ext>
              </a:extLst>
            </p:cNvPr>
            <p:cNvSpPr/>
            <p:nvPr/>
          </p:nvSpPr>
          <p:spPr>
            <a:xfrm>
              <a:off x="502920" y="1463039"/>
              <a:ext cx="3749040" cy="1452753"/>
            </a:xfrm>
            <a:prstGeom prst="rect">
              <a:avLst/>
            </a:prstGeom>
            <a:noFill/>
            <a:ln/>
          </p:spPr>
          <p:txBody>
            <a:bodyPr wrap="square" rtlCol="0" anchor="t"/>
            <a:lstStyle/>
            <a:p>
              <a:pPr marL="0" indent="0">
                <a:buNone/>
              </a:pPr>
              <a:r>
                <a:rPr lang="en-US" sz="1100" b="1">
                  <a:latin typeface="IBM Plex Sans" panose="020B0503050203000203" pitchFamily="34" charset="0"/>
                  <a:ea typeface="Calibri" pitchFamily="34" charset="-122"/>
                  <a:cs typeface="Calibri" pitchFamily="34" charset="-120"/>
                </a:rPr>
                <a:t>Very low-income adults </a:t>
              </a:r>
              <a:r>
                <a:rPr lang="en-US" sz="1100">
                  <a:latin typeface="IBM Plex Sans" panose="020B0503050203000203" pitchFamily="34" charset="0"/>
                  <a:ea typeface="Calibri" pitchFamily="34" charset="-122"/>
                  <a:cs typeface="Calibri" pitchFamily="34" charset="-120"/>
                </a:rPr>
                <a:t>(roughly those earning up to 138% of the Federal Poverty Level) who are currently on Medicaid. Starting January 1, 2027, these adults will face </a:t>
              </a:r>
              <a:r>
                <a:rPr lang="en-US" sz="1100" b="1">
                  <a:latin typeface="IBM Plex Sans" panose="020B0503050203000203" pitchFamily="34" charset="0"/>
                  <a:ea typeface="Calibri" pitchFamily="34" charset="-122"/>
                  <a:cs typeface="Calibri" pitchFamily="34" charset="-120"/>
                </a:rPr>
                <a:t>new work reporting requirements </a:t>
              </a:r>
              <a:r>
                <a:rPr lang="en-US" sz="1100">
                  <a:latin typeface="IBM Plex Sans" panose="020B0503050203000203" pitchFamily="34" charset="0"/>
                  <a:ea typeface="Calibri" pitchFamily="34" charset="-122"/>
                  <a:cs typeface="Calibri" pitchFamily="34" charset="-120"/>
                </a:rPr>
                <a:t>and will need to </a:t>
              </a:r>
              <a:r>
                <a:rPr lang="en-US" sz="1100" b="1">
                  <a:latin typeface="IBM Plex Sans" panose="020B0503050203000203" pitchFamily="34" charset="0"/>
                  <a:ea typeface="Calibri" pitchFamily="34" charset="-122"/>
                  <a:cs typeface="Calibri" pitchFamily="34" charset="-120"/>
                </a:rPr>
                <a:t>renew their Medicaid every 6 months </a:t>
              </a:r>
              <a:r>
                <a:rPr lang="en-US" sz="1100">
                  <a:latin typeface="IBM Plex Sans" panose="020B0503050203000203" pitchFamily="34" charset="0"/>
                  <a:ea typeface="Calibri" pitchFamily="34" charset="-122"/>
                  <a:cs typeface="Calibri" pitchFamily="34" charset="-120"/>
                </a:rPr>
                <a:t>instead of once a year. People who are deemed medically frail may be exempt — but the definition and process for that is still being determined.</a:t>
              </a:r>
            </a:p>
          </p:txBody>
        </p:sp>
      </p:grpSp>
      <p:grpSp>
        <p:nvGrpSpPr>
          <p:cNvPr id="32" name="Group 31">
            <a:extLst>
              <a:ext uri="{FF2B5EF4-FFF2-40B4-BE49-F238E27FC236}">
                <a16:creationId xmlns:a16="http://schemas.microsoft.com/office/drawing/2014/main" id="{DA14AB80-B230-EF23-F820-E54BD6A12F0F}"/>
              </a:ext>
            </a:extLst>
          </p:cNvPr>
          <p:cNvGrpSpPr/>
          <p:nvPr/>
        </p:nvGrpSpPr>
        <p:grpSpPr>
          <a:xfrm>
            <a:off x="4715201" y="1997724"/>
            <a:ext cx="4023360" cy="1508760"/>
            <a:chOff x="4617720" y="1005840"/>
            <a:chExt cx="4023360" cy="1508760"/>
          </a:xfrm>
        </p:grpSpPr>
        <p:sp>
          <p:nvSpPr>
            <p:cNvPr id="33" name="Shape 6">
              <a:extLst>
                <a:ext uri="{FF2B5EF4-FFF2-40B4-BE49-F238E27FC236}">
                  <a16:creationId xmlns:a16="http://schemas.microsoft.com/office/drawing/2014/main" id="{9D4C5E37-BF07-A633-29BA-72BCB76DEA1C}"/>
                </a:ext>
              </a:extLst>
            </p:cNvPr>
            <p:cNvSpPr/>
            <p:nvPr/>
          </p:nvSpPr>
          <p:spPr>
            <a:xfrm>
              <a:off x="4617720" y="1005840"/>
              <a:ext cx="4023360" cy="1303020"/>
            </a:xfrm>
            <a:prstGeom prst="roundRect">
              <a:avLst>
                <a:gd name="adj" fmla="val 5714"/>
              </a:avLst>
            </a:prstGeom>
            <a:solidFill>
              <a:srgbClr val="FFFFFF"/>
            </a:solidFill>
            <a:ln w="12700">
              <a:solidFill>
                <a:srgbClr val="E8EDF3"/>
              </a:solidFill>
              <a:prstDash val="solid"/>
            </a:ln>
            <a:effectLst>
              <a:outerShdw blurRad="101600" dist="38100" dir="2700000" algn="bl" rotWithShape="0">
                <a:srgbClr val="000000">
                  <a:alpha val="10000"/>
                </a:srgbClr>
              </a:outerShdw>
            </a:effectLst>
          </p:spPr>
          <p:txBody>
            <a:bodyPr/>
            <a:lstStyle/>
            <a:p>
              <a:endParaRPr lang="en-US">
                <a:latin typeface="IBM Plex Sans" panose="020B0503050203000203" pitchFamily="34" charset="0"/>
              </a:endParaRPr>
            </a:p>
          </p:txBody>
        </p:sp>
        <p:sp>
          <p:nvSpPr>
            <p:cNvPr id="34" name="Shape 7">
              <a:extLst>
                <a:ext uri="{FF2B5EF4-FFF2-40B4-BE49-F238E27FC236}">
                  <a16:creationId xmlns:a16="http://schemas.microsoft.com/office/drawing/2014/main" id="{6E1B8CCC-B7A4-BF77-48A2-B6470FABEAE3}"/>
                </a:ext>
              </a:extLst>
            </p:cNvPr>
            <p:cNvSpPr/>
            <p:nvPr/>
          </p:nvSpPr>
          <p:spPr>
            <a:xfrm>
              <a:off x="4617720" y="1005840"/>
              <a:ext cx="4023360" cy="384048"/>
            </a:xfrm>
            <a:prstGeom prst="rect">
              <a:avLst/>
            </a:prstGeom>
            <a:solidFill>
              <a:schemeClr val="accent1"/>
            </a:solidFill>
            <a:ln w="12700">
              <a:solidFill>
                <a:schemeClr val="accent1"/>
              </a:solidFill>
              <a:prstDash val="solid"/>
            </a:ln>
          </p:spPr>
          <p:txBody>
            <a:bodyPr/>
            <a:lstStyle/>
            <a:p>
              <a:endParaRPr lang="en-US">
                <a:latin typeface="IBM Plex Sans" panose="020B0503050203000203" pitchFamily="34" charset="0"/>
              </a:endParaRPr>
            </a:p>
          </p:txBody>
        </p:sp>
        <p:sp>
          <p:nvSpPr>
            <p:cNvPr id="35" name="Text 8">
              <a:extLst>
                <a:ext uri="{FF2B5EF4-FFF2-40B4-BE49-F238E27FC236}">
                  <a16:creationId xmlns:a16="http://schemas.microsoft.com/office/drawing/2014/main" id="{1877D008-5360-DF22-EC98-63598FEDA798}"/>
                </a:ext>
              </a:extLst>
            </p:cNvPr>
            <p:cNvSpPr/>
            <p:nvPr/>
          </p:nvSpPr>
          <p:spPr>
            <a:xfrm>
              <a:off x="4727448" y="1005840"/>
              <a:ext cx="3840480" cy="384048"/>
            </a:xfrm>
            <a:prstGeom prst="rect">
              <a:avLst/>
            </a:prstGeom>
            <a:noFill/>
            <a:ln/>
          </p:spPr>
          <p:txBody>
            <a:bodyPr wrap="square" rtlCol="0" anchor="ctr"/>
            <a:lstStyle/>
            <a:p>
              <a:pPr marL="0" indent="0">
                <a:buNone/>
              </a:pPr>
              <a:r>
                <a:rPr lang="en-US" sz="1400" b="1">
                  <a:solidFill>
                    <a:srgbClr val="FFFFFF"/>
                  </a:solidFill>
                  <a:latin typeface="IBM Plex Sans" panose="020B0503050203000203" pitchFamily="34" charset="0"/>
                  <a:ea typeface="Calibri" pitchFamily="34" charset="-122"/>
                  <a:cs typeface="Calibri" pitchFamily="34" charset="-120"/>
                </a:rPr>
                <a:t>This will likely be challenged</a:t>
              </a:r>
              <a:endParaRPr lang="en-US" sz="1400">
                <a:latin typeface="IBM Plex Sans" panose="020B0503050203000203" pitchFamily="34" charset="0"/>
              </a:endParaRPr>
            </a:p>
          </p:txBody>
        </p:sp>
        <p:sp>
          <p:nvSpPr>
            <p:cNvPr id="36" name="Text 9">
              <a:extLst>
                <a:ext uri="{FF2B5EF4-FFF2-40B4-BE49-F238E27FC236}">
                  <a16:creationId xmlns:a16="http://schemas.microsoft.com/office/drawing/2014/main" id="{635773BE-870B-C288-492B-904BEE7F9BAA}"/>
                </a:ext>
              </a:extLst>
            </p:cNvPr>
            <p:cNvSpPr/>
            <p:nvPr/>
          </p:nvSpPr>
          <p:spPr>
            <a:xfrm>
              <a:off x="4754880" y="1463040"/>
              <a:ext cx="3749040" cy="1051560"/>
            </a:xfrm>
            <a:prstGeom prst="rect">
              <a:avLst/>
            </a:prstGeom>
            <a:noFill/>
            <a:ln/>
          </p:spPr>
          <p:txBody>
            <a:bodyPr wrap="square" rtlCol="0" anchor="t"/>
            <a:lstStyle/>
            <a:p>
              <a:pPr marL="0" indent="0">
                <a:buNone/>
              </a:pPr>
              <a:r>
                <a:rPr lang="en-US" sz="1100">
                  <a:solidFill>
                    <a:srgbClr val="1E293B"/>
                  </a:solidFill>
                  <a:latin typeface="IBM Plex Sans" panose="020B0503050203000203" pitchFamily="34" charset="0"/>
                  <a:ea typeface="Calibri" pitchFamily="34" charset="-122"/>
                  <a:cs typeface="Calibri" pitchFamily="34" charset="-120"/>
                </a:rPr>
                <a:t>Work requirements for Medicaid have been struck down by courts before. Legal advocates are expected to challenge this in court. The rules may change significantly before January 2027.</a:t>
              </a:r>
              <a:endParaRPr lang="en-US" sz="1100">
                <a:latin typeface="IBM Plex Sans" panose="020B0503050203000203" pitchFamily="34" charset="0"/>
              </a:endParaRPr>
            </a:p>
          </p:txBody>
        </p:sp>
      </p:grpSp>
      <p:grpSp>
        <p:nvGrpSpPr>
          <p:cNvPr id="37" name="Group 36">
            <a:extLst>
              <a:ext uri="{FF2B5EF4-FFF2-40B4-BE49-F238E27FC236}">
                <a16:creationId xmlns:a16="http://schemas.microsoft.com/office/drawing/2014/main" id="{1EB5C4B1-DD25-10E4-C55B-1F131EFA83D4}"/>
              </a:ext>
            </a:extLst>
          </p:cNvPr>
          <p:cNvGrpSpPr/>
          <p:nvPr/>
        </p:nvGrpSpPr>
        <p:grpSpPr>
          <a:xfrm>
            <a:off x="292991" y="3579636"/>
            <a:ext cx="4023360" cy="1508760"/>
            <a:chOff x="365760" y="2834640"/>
            <a:chExt cx="4023360" cy="1508760"/>
          </a:xfrm>
        </p:grpSpPr>
        <p:sp>
          <p:nvSpPr>
            <p:cNvPr id="38" name="Shape 10">
              <a:extLst>
                <a:ext uri="{FF2B5EF4-FFF2-40B4-BE49-F238E27FC236}">
                  <a16:creationId xmlns:a16="http://schemas.microsoft.com/office/drawing/2014/main" id="{B054CFF9-67B3-423E-C542-ED3923A9C897}"/>
                </a:ext>
              </a:extLst>
            </p:cNvPr>
            <p:cNvSpPr/>
            <p:nvPr/>
          </p:nvSpPr>
          <p:spPr>
            <a:xfrm>
              <a:off x="365760" y="2834640"/>
              <a:ext cx="4023360" cy="1303020"/>
            </a:xfrm>
            <a:prstGeom prst="roundRect">
              <a:avLst>
                <a:gd name="adj" fmla="val 5714"/>
              </a:avLst>
            </a:prstGeom>
            <a:solidFill>
              <a:srgbClr val="FFFFFF"/>
            </a:solidFill>
            <a:ln w="12700">
              <a:solidFill>
                <a:srgbClr val="E8EDF3"/>
              </a:solidFill>
              <a:prstDash val="solid"/>
            </a:ln>
            <a:effectLst>
              <a:outerShdw blurRad="101600" dist="38100" dir="2700000" algn="bl" rotWithShape="0">
                <a:srgbClr val="000000">
                  <a:alpha val="10000"/>
                </a:srgbClr>
              </a:outerShdw>
            </a:effectLst>
          </p:spPr>
          <p:txBody>
            <a:bodyPr/>
            <a:lstStyle/>
            <a:p>
              <a:endParaRPr lang="en-US">
                <a:latin typeface="IBM Plex Sans" panose="020B0503050203000203" pitchFamily="34" charset="0"/>
              </a:endParaRPr>
            </a:p>
          </p:txBody>
        </p:sp>
        <p:sp>
          <p:nvSpPr>
            <p:cNvPr id="39" name="Shape 11">
              <a:extLst>
                <a:ext uri="{FF2B5EF4-FFF2-40B4-BE49-F238E27FC236}">
                  <a16:creationId xmlns:a16="http://schemas.microsoft.com/office/drawing/2014/main" id="{589D4DFB-98DD-3E0C-52B3-1F9939E5E15E}"/>
                </a:ext>
              </a:extLst>
            </p:cNvPr>
            <p:cNvSpPr/>
            <p:nvPr/>
          </p:nvSpPr>
          <p:spPr>
            <a:xfrm>
              <a:off x="365760" y="2834640"/>
              <a:ext cx="4023360" cy="384048"/>
            </a:xfrm>
            <a:prstGeom prst="rect">
              <a:avLst/>
            </a:prstGeom>
            <a:solidFill>
              <a:schemeClr val="tx2"/>
            </a:solidFill>
            <a:ln w="12700">
              <a:solidFill>
                <a:schemeClr val="tx2"/>
              </a:solidFill>
              <a:prstDash val="solid"/>
            </a:ln>
          </p:spPr>
          <p:txBody>
            <a:bodyPr/>
            <a:lstStyle/>
            <a:p>
              <a:endParaRPr lang="en-US">
                <a:latin typeface="IBM Plex Sans" panose="020B0503050203000203" pitchFamily="34" charset="0"/>
              </a:endParaRPr>
            </a:p>
          </p:txBody>
        </p:sp>
        <p:sp>
          <p:nvSpPr>
            <p:cNvPr id="40" name="Text 12">
              <a:extLst>
                <a:ext uri="{FF2B5EF4-FFF2-40B4-BE49-F238E27FC236}">
                  <a16:creationId xmlns:a16="http://schemas.microsoft.com/office/drawing/2014/main" id="{F89B587E-8077-9C6F-B6E2-C74E988F99EF}"/>
                </a:ext>
              </a:extLst>
            </p:cNvPr>
            <p:cNvSpPr/>
            <p:nvPr/>
          </p:nvSpPr>
          <p:spPr>
            <a:xfrm>
              <a:off x="475488" y="2834640"/>
              <a:ext cx="3840480" cy="384048"/>
            </a:xfrm>
            <a:prstGeom prst="rect">
              <a:avLst/>
            </a:prstGeom>
            <a:noFill/>
            <a:ln/>
          </p:spPr>
          <p:txBody>
            <a:bodyPr wrap="square" rtlCol="0" anchor="ctr"/>
            <a:lstStyle/>
            <a:p>
              <a:pPr marL="0" indent="0">
                <a:buNone/>
              </a:pPr>
              <a:r>
                <a:rPr lang="en-US" sz="1400" b="1">
                  <a:solidFill>
                    <a:srgbClr val="FFFFFF"/>
                  </a:solidFill>
                  <a:latin typeface="IBM Plex Sans" panose="020B0503050203000203" pitchFamily="34" charset="0"/>
                  <a:ea typeface="Calibri" pitchFamily="34" charset="-122"/>
                  <a:cs typeface="Calibri" pitchFamily="34" charset="-120"/>
                </a:rPr>
                <a:t>What the law says</a:t>
              </a:r>
              <a:endParaRPr lang="en-US" sz="1400">
                <a:latin typeface="IBM Plex Sans" panose="020B0503050203000203" pitchFamily="34" charset="0"/>
              </a:endParaRPr>
            </a:p>
          </p:txBody>
        </p:sp>
        <p:sp>
          <p:nvSpPr>
            <p:cNvPr id="41" name="Text 13">
              <a:extLst>
                <a:ext uri="{FF2B5EF4-FFF2-40B4-BE49-F238E27FC236}">
                  <a16:creationId xmlns:a16="http://schemas.microsoft.com/office/drawing/2014/main" id="{D37A754B-7BC3-491D-FB03-650351A774E1}"/>
                </a:ext>
              </a:extLst>
            </p:cNvPr>
            <p:cNvSpPr/>
            <p:nvPr/>
          </p:nvSpPr>
          <p:spPr>
            <a:xfrm>
              <a:off x="502920" y="3291840"/>
              <a:ext cx="3749040" cy="1051560"/>
            </a:xfrm>
            <a:prstGeom prst="rect">
              <a:avLst/>
            </a:prstGeom>
            <a:noFill/>
            <a:ln/>
          </p:spPr>
          <p:txBody>
            <a:bodyPr wrap="square" rtlCol="0" anchor="t"/>
            <a:lstStyle/>
            <a:p>
              <a:pPr marL="0" indent="0">
                <a:buNone/>
              </a:pPr>
              <a:r>
                <a:rPr lang="en-US" sz="1100">
                  <a:solidFill>
                    <a:srgbClr val="1E293B"/>
                  </a:solidFill>
                  <a:latin typeface="IBM Plex Sans" panose="020B0503050203000203" pitchFamily="34" charset="0"/>
                  <a:ea typeface="Calibri" pitchFamily="34" charset="-122"/>
                  <a:cs typeface="Calibri" pitchFamily="34" charset="-120"/>
                </a:rPr>
                <a:t>Adults must prove they are working, in school, volunteering, or qualifying for a medical exemption to keep Medicaid. They must also renew every 6 months — twice as often as before.</a:t>
              </a:r>
              <a:endParaRPr lang="en-US" sz="1100">
                <a:latin typeface="IBM Plex Sans" panose="020B0503050203000203" pitchFamily="34" charset="0"/>
              </a:endParaRPr>
            </a:p>
          </p:txBody>
        </p:sp>
      </p:grpSp>
      <p:grpSp>
        <p:nvGrpSpPr>
          <p:cNvPr id="42" name="Group 41">
            <a:extLst>
              <a:ext uri="{FF2B5EF4-FFF2-40B4-BE49-F238E27FC236}">
                <a16:creationId xmlns:a16="http://schemas.microsoft.com/office/drawing/2014/main" id="{FE271307-31BB-7E60-4A74-4CCD6AE8BD87}"/>
              </a:ext>
            </a:extLst>
          </p:cNvPr>
          <p:cNvGrpSpPr/>
          <p:nvPr/>
        </p:nvGrpSpPr>
        <p:grpSpPr>
          <a:xfrm>
            <a:off x="4742633" y="3579636"/>
            <a:ext cx="4023360" cy="1508760"/>
            <a:chOff x="4645152" y="2834640"/>
            <a:chExt cx="4023360" cy="1508760"/>
          </a:xfrm>
        </p:grpSpPr>
        <p:sp>
          <p:nvSpPr>
            <p:cNvPr id="43" name="Shape 14">
              <a:extLst>
                <a:ext uri="{FF2B5EF4-FFF2-40B4-BE49-F238E27FC236}">
                  <a16:creationId xmlns:a16="http://schemas.microsoft.com/office/drawing/2014/main" id="{8FCC65B8-6111-7F3F-E8E2-2B0511DC520A}"/>
                </a:ext>
              </a:extLst>
            </p:cNvPr>
            <p:cNvSpPr/>
            <p:nvPr/>
          </p:nvSpPr>
          <p:spPr>
            <a:xfrm>
              <a:off x="4645152" y="2834640"/>
              <a:ext cx="4023360" cy="1303020"/>
            </a:xfrm>
            <a:prstGeom prst="roundRect">
              <a:avLst>
                <a:gd name="adj" fmla="val 5714"/>
              </a:avLst>
            </a:prstGeom>
            <a:solidFill>
              <a:srgbClr val="FFFFFF"/>
            </a:solidFill>
            <a:ln w="12700">
              <a:solidFill>
                <a:srgbClr val="E8EDF3"/>
              </a:solidFill>
              <a:prstDash val="solid"/>
            </a:ln>
            <a:effectLst>
              <a:outerShdw blurRad="101600" dist="38100" dir="2700000" algn="bl" rotWithShape="0">
                <a:srgbClr val="000000">
                  <a:alpha val="10000"/>
                </a:srgbClr>
              </a:outerShdw>
            </a:effectLst>
          </p:spPr>
          <p:txBody>
            <a:bodyPr/>
            <a:lstStyle/>
            <a:p>
              <a:endParaRPr lang="en-US">
                <a:latin typeface="IBM Plex Sans" panose="020B0503050203000203" pitchFamily="34" charset="0"/>
              </a:endParaRPr>
            </a:p>
          </p:txBody>
        </p:sp>
        <p:sp>
          <p:nvSpPr>
            <p:cNvPr id="44" name="Shape 15">
              <a:extLst>
                <a:ext uri="{FF2B5EF4-FFF2-40B4-BE49-F238E27FC236}">
                  <a16:creationId xmlns:a16="http://schemas.microsoft.com/office/drawing/2014/main" id="{42929466-ED2A-CC33-C91A-7BA539218EF0}"/>
                </a:ext>
              </a:extLst>
            </p:cNvPr>
            <p:cNvSpPr/>
            <p:nvPr/>
          </p:nvSpPr>
          <p:spPr>
            <a:xfrm>
              <a:off x="4645152" y="2834640"/>
              <a:ext cx="4023360" cy="384048"/>
            </a:xfrm>
            <a:prstGeom prst="rect">
              <a:avLst/>
            </a:prstGeom>
            <a:solidFill>
              <a:schemeClr val="accent3"/>
            </a:solidFill>
            <a:ln w="12700">
              <a:solidFill>
                <a:schemeClr val="accent3"/>
              </a:solidFill>
              <a:prstDash val="solid"/>
            </a:ln>
          </p:spPr>
          <p:txBody>
            <a:bodyPr/>
            <a:lstStyle/>
            <a:p>
              <a:endParaRPr lang="en-US">
                <a:latin typeface="IBM Plex Sans" panose="020B0503050203000203" pitchFamily="34" charset="0"/>
              </a:endParaRPr>
            </a:p>
          </p:txBody>
        </p:sp>
        <p:sp>
          <p:nvSpPr>
            <p:cNvPr id="45" name="Text 16">
              <a:extLst>
                <a:ext uri="{FF2B5EF4-FFF2-40B4-BE49-F238E27FC236}">
                  <a16:creationId xmlns:a16="http://schemas.microsoft.com/office/drawing/2014/main" id="{7DD66F61-0123-33A4-35BC-793E3CC992A2}"/>
                </a:ext>
              </a:extLst>
            </p:cNvPr>
            <p:cNvSpPr/>
            <p:nvPr/>
          </p:nvSpPr>
          <p:spPr>
            <a:xfrm>
              <a:off x="4754880" y="2834640"/>
              <a:ext cx="3840480" cy="384048"/>
            </a:xfrm>
            <a:prstGeom prst="rect">
              <a:avLst/>
            </a:prstGeom>
            <a:noFill/>
            <a:ln/>
          </p:spPr>
          <p:txBody>
            <a:bodyPr wrap="square" rtlCol="0" anchor="ctr"/>
            <a:lstStyle/>
            <a:p>
              <a:pPr marL="0" indent="0">
                <a:buNone/>
              </a:pPr>
              <a:r>
                <a:rPr lang="en-US" sz="1400" b="1">
                  <a:solidFill>
                    <a:srgbClr val="FFFFFF"/>
                  </a:solidFill>
                  <a:latin typeface="IBM Plex Sans" panose="020B0503050203000203" pitchFamily="34" charset="0"/>
                  <a:ea typeface="Calibri" pitchFamily="34" charset="-122"/>
                  <a:cs typeface="Calibri" pitchFamily="34" charset="-120"/>
                </a:rPr>
                <a:t>Why we are flagging it now</a:t>
              </a:r>
              <a:endParaRPr lang="en-US" sz="1400">
                <a:latin typeface="IBM Plex Sans" panose="020B0503050203000203" pitchFamily="34" charset="0"/>
              </a:endParaRPr>
            </a:p>
          </p:txBody>
        </p:sp>
        <p:sp>
          <p:nvSpPr>
            <p:cNvPr id="46" name="Text 17">
              <a:extLst>
                <a:ext uri="{FF2B5EF4-FFF2-40B4-BE49-F238E27FC236}">
                  <a16:creationId xmlns:a16="http://schemas.microsoft.com/office/drawing/2014/main" id="{1948D289-D6A1-5162-5E7A-CE05D0EC2535}"/>
                </a:ext>
              </a:extLst>
            </p:cNvPr>
            <p:cNvSpPr/>
            <p:nvPr/>
          </p:nvSpPr>
          <p:spPr>
            <a:xfrm>
              <a:off x="4782312" y="3291840"/>
              <a:ext cx="3749040" cy="1051560"/>
            </a:xfrm>
            <a:prstGeom prst="rect">
              <a:avLst/>
            </a:prstGeom>
            <a:noFill/>
            <a:ln/>
          </p:spPr>
          <p:txBody>
            <a:bodyPr wrap="square" rtlCol="0" anchor="t"/>
            <a:lstStyle/>
            <a:p>
              <a:pPr marL="0" indent="0">
                <a:buNone/>
              </a:pPr>
              <a:r>
                <a:rPr lang="en-US" sz="1100">
                  <a:solidFill>
                    <a:srgbClr val="1E293B"/>
                  </a:solidFill>
                  <a:latin typeface="IBM Plex Sans" panose="020B0503050203000203" pitchFamily="34" charset="0"/>
                  <a:ea typeface="Calibri" pitchFamily="34" charset="-122"/>
                  <a:cs typeface="Calibri" pitchFamily="34" charset="-120"/>
                </a:rPr>
                <a:t>We don't have all the details yet — and they are likely to change. But your clients and patients need to know this is coming so they are not caught off guard. Stay tuned for updates.</a:t>
              </a:r>
              <a:endParaRPr lang="en-US" sz="1100">
                <a:latin typeface="IBM Plex Sans" panose="020B0503050203000203" pitchFamily="34" charset="0"/>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5">
    <p:bg>
      <p:bgPr>
        <a:solidFill>
          <a:schemeClr val="bg1"/>
        </a:solidFill>
        <a:effectLst/>
      </p:bgPr>
    </p:bg>
    <p:spTree>
      <p:nvGrpSpPr>
        <p:cNvPr id="1" name=""/>
        <p:cNvGrpSpPr/>
        <p:nvPr/>
      </p:nvGrpSpPr>
      <p:grpSpPr>
        <a:xfrm>
          <a:off x="0" y="0"/>
          <a:ext cx="0" cy="0"/>
          <a:chOff x="0" y="0"/>
          <a:chExt cx="0" cy="0"/>
        </a:xfrm>
      </p:grpSpPr>
      <p:sp>
        <p:nvSpPr>
          <p:cNvPr id="4" name="Text 2"/>
          <p:cNvSpPr/>
          <p:nvPr/>
        </p:nvSpPr>
        <p:spPr>
          <a:xfrm>
            <a:off x="274318" y="1248056"/>
            <a:ext cx="8229601" cy="347472"/>
          </a:xfrm>
          <a:prstGeom prst="rect">
            <a:avLst/>
          </a:prstGeom>
          <a:noFill/>
          <a:ln/>
        </p:spPr>
        <p:txBody>
          <a:bodyPr wrap="square" rtlCol="0" anchor="ctr"/>
          <a:lstStyle/>
          <a:p>
            <a:pPr marL="0" indent="0">
              <a:buNone/>
            </a:pPr>
            <a:r>
              <a:rPr lang="en-US" sz="1600">
                <a:latin typeface="IBM Plex Sans" panose="020B0503050203000203" pitchFamily="34" charset="0"/>
                <a:ea typeface="Calibri" pitchFamily="34" charset="-122"/>
                <a:cs typeface="Calibri" pitchFamily="34" charset="-120"/>
              </a:rPr>
              <a:t>Nearly 1 in 5 NJ residents depends on Medicaid.</a:t>
            </a:r>
            <a:endParaRPr lang="en-US" sz="1600">
              <a:latin typeface="IBM Plex Sans" panose="020B0503050203000203" pitchFamily="34" charset="0"/>
            </a:endParaRPr>
          </a:p>
        </p:txBody>
      </p:sp>
      <p:sp>
        <p:nvSpPr>
          <p:cNvPr id="5" name="Shape 3"/>
          <p:cNvSpPr/>
          <p:nvPr/>
        </p:nvSpPr>
        <p:spPr>
          <a:xfrm>
            <a:off x="274319" y="1738989"/>
            <a:ext cx="2011680" cy="1920240"/>
          </a:xfrm>
          <a:prstGeom prst="roundRect">
            <a:avLst>
              <a:gd name="adj" fmla="val 4762"/>
            </a:avLst>
          </a:prstGeom>
          <a:solidFill>
            <a:srgbClr val="FFFFFF"/>
          </a:solidFill>
          <a:ln w="12700">
            <a:solidFill>
              <a:srgbClr val="E8EDF3"/>
            </a:solidFill>
            <a:prstDash val="solid"/>
          </a:ln>
          <a:effectLst>
            <a:outerShdw blurRad="101600" dist="38100" dir="2700000" algn="bl" rotWithShape="0">
              <a:srgbClr val="000000">
                <a:alpha val="10000"/>
              </a:srgbClr>
            </a:outerShdw>
          </a:effectLst>
        </p:spPr>
        <p:txBody>
          <a:bodyPr/>
          <a:lstStyle/>
          <a:p>
            <a:endParaRPr lang="en-US"/>
          </a:p>
        </p:txBody>
      </p:sp>
      <p:sp>
        <p:nvSpPr>
          <p:cNvPr id="6" name="Shape 4"/>
          <p:cNvSpPr/>
          <p:nvPr/>
        </p:nvSpPr>
        <p:spPr>
          <a:xfrm>
            <a:off x="274319" y="1738989"/>
            <a:ext cx="2011680" cy="320040"/>
          </a:xfrm>
          <a:prstGeom prst="rect">
            <a:avLst/>
          </a:prstGeom>
          <a:solidFill>
            <a:schemeClr val="bg2"/>
          </a:solidFill>
          <a:ln w="12700">
            <a:solidFill>
              <a:schemeClr val="bg2"/>
            </a:solidFill>
            <a:prstDash val="solid"/>
          </a:ln>
        </p:spPr>
        <p:txBody>
          <a:bodyPr/>
          <a:lstStyle/>
          <a:p>
            <a:endParaRPr lang="en-US">
              <a:solidFill>
                <a:schemeClr val="bg2"/>
              </a:solidFill>
            </a:endParaRPr>
          </a:p>
        </p:txBody>
      </p:sp>
      <p:sp>
        <p:nvSpPr>
          <p:cNvPr id="7" name="Text 5"/>
          <p:cNvSpPr/>
          <p:nvPr/>
        </p:nvSpPr>
        <p:spPr>
          <a:xfrm>
            <a:off x="365759" y="2197521"/>
            <a:ext cx="1828800" cy="777240"/>
          </a:xfrm>
          <a:prstGeom prst="rect">
            <a:avLst/>
          </a:prstGeom>
          <a:noFill/>
          <a:ln/>
        </p:spPr>
        <p:txBody>
          <a:bodyPr wrap="square" rtlCol="0" anchor="ctr"/>
          <a:lstStyle/>
          <a:p>
            <a:pPr marL="0" indent="0" algn="ctr">
              <a:buNone/>
            </a:pPr>
            <a:r>
              <a:rPr lang="en-US" sz="3600" b="1">
                <a:solidFill>
                  <a:schemeClr val="bg2"/>
                </a:solidFill>
                <a:latin typeface="Aleo" pitchFamily="2" charset="0"/>
                <a:ea typeface="Cambria" pitchFamily="34" charset="-122"/>
                <a:cs typeface="Cambria" pitchFamily="34" charset="-120"/>
              </a:rPr>
              <a:t>1.8M</a:t>
            </a:r>
            <a:endParaRPr lang="en-US" sz="3600">
              <a:solidFill>
                <a:schemeClr val="bg2"/>
              </a:solidFill>
              <a:latin typeface="Aleo" pitchFamily="2" charset="0"/>
            </a:endParaRPr>
          </a:p>
        </p:txBody>
      </p:sp>
      <p:sp>
        <p:nvSpPr>
          <p:cNvPr id="8" name="Text 6"/>
          <p:cNvSpPr/>
          <p:nvPr/>
        </p:nvSpPr>
        <p:spPr>
          <a:xfrm>
            <a:off x="365759" y="2909421"/>
            <a:ext cx="1828800" cy="640080"/>
          </a:xfrm>
          <a:prstGeom prst="rect">
            <a:avLst/>
          </a:prstGeom>
          <a:noFill/>
          <a:ln/>
        </p:spPr>
        <p:txBody>
          <a:bodyPr wrap="square" rtlCol="0" anchor="ctr"/>
          <a:lstStyle/>
          <a:p>
            <a:pPr marL="0" indent="0" algn="ctr">
              <a:buNone/>
            </a:pPr>
            <a:r>
              <a:rPr lang="en-US" sz="1200">
                <a:latin typeface="IBM Plex Sans" panose="020B0503050203000203" pitchFamily="34" charset="0"/>
                <a:ea typeface="Calibri" pitchFamily="34" charset="-122"/>
                <a:cs typeface="Calibri" pitchFamily="34" charset="-120"/>
              </a:rPr>
              <a:t>NJ Residents</a:t>
            </a:r>
            <a:endParaRPr lang="en-US" sz="1200">
              <a:latin typeface="IBM Plex Sans" panose="020B0503050203000203" pitchFamily="34" charset="0"/>
            </a:endParaRPr>
          </a:p>
          <a:p>
            <a:pPr marL="0" indent="0" algn="ctr">
              <a:buNone/>
            </a:pPr>
            <a:r>
              <a:rPr lang="en-US" sz="1200">
                <a:latin typeface="IBM Plex Sans" panose="020B0503050203000203" pitchFamily="34" charset="0"/>
                <a:ea typeface="Calibri" pitchFamily="34" charset="-122"/>
                <a:cs typeface="Calibri" pitchFamily="34" charset="-120"/>
              </a:rPr>
              <a:t>on Medicaid</a:t>
            </a:r>
            <a:endParaRPr lang="en-US" sz="1200">
              <a:latin typeface="IBM Plex Sans" panose="020B0503050203000203" pitchFamily="34" charset="0"/>
            </a:endParaRPr>
          </a:p>
        </p:txBody>
      </p:sp>
      <p:sp>
        <p:nvSpPr>
          <p:cNvPr id="9" name="Shape 7"/>
          <p:cNvSpPr/>
          <p:nvPr/>
        </p:nvSpPr>
        <p:spPr>
          <a:xfrm>
            <a:off x="2468879" y="1738989"/>
            <a:ext cx="2011680" cy="1920240"/>
          </a:xfrm>
          <a:prstGeom prst="roundRect">
            <a:avLst>
              <a:gd name="adj" fmla="val 4762"/>
            </a:avLst>
          </a:prstGeom>
          <a:solidFill>
            <a:srgbClr val="FFFFFF"/>
          </a:solidFill>
          <a:ln w="12700">
            <a:solidFill>
              <a:srgbClr val="E8EDF3"/>
            </a:solidFill>
            <a:prstDash val="solid"/>
          </a:ln>
          <a:effectLst>
            <a:outerShdw blurRad="101600" dist="38100" dir="2700000" algn="bl" rotWithShape="0">
              <a:srgbClr val="000000">
                <a:alpha val="10000"/>
              </a:srgbClr>
            </a:outerShdw>
          </a:effectLst>
        </p:spPr>
        <p:txBody>
          <a:bodyPr/>
          <a:lstStyle/>
          <a:p>
            <a:endParaRPr lang="en-US"/>
          </a:p>
        </p:txBody>
      </p:sp>
      <p:sp>
        <p:nvSpPr>
          <p:cNvPr id="10" name="Shape 8"/>
          <p:cNvSpPr/>
          <p:nvPr/>
        </p:nvSpPr>
        <p:spPr>
          <a:xfrm>
            <a:off x="2468879" y="1738989"/>
            <a:ext cx="2011680" cy="320040"/>
          </a:xfrm>
          <a:prstGeom prst="rect">
            <a:avLst/>
          </a:prstGeom>
          <a:solidFill>
            <a:schemeClr val="accent1"/>
          </a:solidFill>
          <a:ln w="12700">
            <a:solidFill>
              <a:schemeClr val="accent1"/>
            </a:solidFill>
            <a:prstDash val="solid"/>
          </a:ln>
        </p:spPr>
        <p:txBody>
          <a:bodyPr/>
          <a:lstStyle/>
          <a:p>
            <a:endParaRPr lang="en-US"/>
          </a:p>
        </p:txBody>
      </p:sp>
      <p:sp>
        <p:nvSpPr>
          <p:cNvPr id="11" name="Text 9"/>
          <p:cNvSpPr/>
          <p:nvPr/>
        </p:nvSpPr>
        <p:spPr>
          <a:xfrm>
            <a:off x="2560319" y="2197521"/>
            <a:ext cx="1828800" cy="777240"/>
          </a:xfrm>
          <a:prstGeom prst="rect">
            <a:avLst/>
          </a:prstGeom>
          <a:noFill/>
          <a:ln/>
        </p:spPr>
        <p:txBody>
          <a:bodyPr wrap="square" rtlCol="0" anchor="ctr"/>
          <a:lstStyle/>
          <a:p>
            <a:pPr marL="0" indent="0" algn="ctr">
              <a:buNone/>
            </a:pPr>
            <a:r>
              <a:rPr lang="en-US" sz="3600" b="1">
                <a:solidFill>
                  <a:schemeClr val="accent1"/>
                </a:solidFill>
                <a:latin typeface="Aleo" pitchFamily="2" charset="0"/>
                <a:ea typeface="Cambria" pitchFamily="34" charset="-122"/>
                <a:cs typeface="Cambria" pitchFamily="34" charset="-120"/>
              </a:rPr>
              <a:t>1 in 5</a:t>
            </a:r>
            <a:endParaRPr lang="en-US" sz="3600">
              <a:solidFill>
                <a:schemeClr val="accent1"/>
              </a:solidFill>
              <a:latin typeface="Aleo" pitchFamily="2" charset="0"/>
            </a:endParaRPr>
          </a:p>
        </p:txBody>
      </p:sp>
      <p:sp>
        <p:nvSpPr>
          <p:cNvPr id="12" name="Text 10"/>
          <p:cNvSpPr/>
          <p:nvPr/>
        </p:nvSpPr>
        <p:spPr>
          <a:xfrm>
            <a:off x="2560319" y="2909421"/>
            <a:ext cx="1828800" cy="640080"/>
          </a:xfrm>
          <a:prstGeom prst="rect">
            <a:avLst/>
          </a:prstGeom>
          <a:noFill/>
          <a:ln/>
        </p:spPr>
        <p:txBody>
          <a:bodyPr wrap="square" rtlCol="0" anchor="ctr"/>
          <a:lstStyle/>
          <a:p>
            <a:pPr marL="0" indent="0" algn="ctr">
              <a:buNone/>
            </a:pPr>
            <a:r>
              <a:rPr lang="en-US" sz="1200">
                <a:latin typeface="IBM Plex Sans" panose="020B0503050203000203" pitchFamily="34" charset="0"/>
                <a:ea typeface="Calibri" pitchFamily="34" charset="-122"/>
                <a:cs typeface="Calibri" pitchFamily="34" charset="-120"/>
              </a:rPr>
              <a:t>NJ Residents</a:t>
            </a:r>
            <a:endParaRPr lang="en-US" sz="1200">
              <a:latin typeface="IBM Plex Sans" panose="020B0503050203000203" pitchFamily="34" charset="0"/>
            </a:endParaRPr>
          </a:p>
          <a:p>
            <a:pPr marL="0" indent="0" algn="ctr">
              <a:buNone/>
            </a:pPr>
            <a:r>
              <a:rPr lang="en-US" sz="1200">
                <a:latin typeface="IBM Plex Sans" panose="020B0503050203000203" pitchFamily="34" charset="0"/>
                <a:ea typeface="Calibri" pitchFamily="34" charset="-122"/>
                <a:cs typeface="Calibri" pitchFamily="34" charset="-120"/>
              </a:rPr>
              <a:t>are covered</a:t>
            </a:r>
            <a:endParaRPr lang="en-US" sz="1200">
              <a:latin typeface="IBM Plex Sans" panose="020B0503050203000203" pitchFamily="34" charset="0"/>
            </a:endParaRPr>
          </a:p>
        </p:txBody>
      </p:sp>
      <p:sp>
        <p:nvSpPr>
          <p:cNvPr id="13" name="Shape 11"/>
          <p:cNvSpPr/>
          <p:nvPr/>
        </p:nvSpPr>
        <p:spPr>
          <a:xfrm>
            <a:off x="4663439" y="1738989"/>
            <a:ext cx="2011680" cy="1920240"/>
          </a:xfrm>
          <a:prstGeom prst="roundRect">
            <a:avLst>
              <a:gd name="adj" fmla="val 4762"/>
            </a:avLst>
          </a:prstGeom>
          <a:solidFill>
            <a:srgbClr val="FFFFFF"/>
          </a:solidFill>
          <a:ln w="12700">
            <a:solidFill>
              <a:srgbClr val="E8EDF3"/>
            </a:solidFill>
            <a:prstDash val="solid"/>
          </a:ln>
          <a:effectLst>
            <a:outerShdw blurRad="101600" dist="38100" dir="2700000" algn="bl" rotWithShape="0">
              <a:srgbClr val="000000">
                <a:alpha val="10000"/>
              </a:srgbClr>
            </a:outerShdw>
          </a:effectLst>
        </p:spPr>
        <p:txBody>
          <a:bodyPr/>
          <a:lstStyle/>
          <a:p>
            <a:endParaRPr lang="en-US"/>
          </a:p>
        </p:txBody>
      </p:sp>
      <p:sp>
        <p:nvSpPr>
          <p:cNvPr id="14" name="Shape 12"/>
          <p:cNvSpPr/>
          <p:nvPr/>
        </p:nvSpPr>
        <p:spPr>
          <a:xfrm>
            <a:off x="4663439" y="1738989"/>
            <a:ext cx="2011680" cy="320040"/>
          </a:xfrm>
          <a:prstGeom prst="rect">
            <a:avLst/>
          </a:prstGeom>
          <a:solidFill>
            <a:schemeClr val="accent3"/>
          </a:solidFill>
          <a:ln w="12700">
            <a:solidFill>
              <a:schemeClr val="accent3"/>
            </a:solidFill>
            <a:prstDash val="solid"/>
          </a:ln>
        </p:spPr>
        <p:txBody>
          <a:bodyPr/>
          <a:lstStyle/>
          <a:p>
            <a:endParaRPr lang="en-US"/>
          </a:p>
        </p:txBody>
      </p:sp>
      <p:sp>
        <p:nvSpPr>
          <p:cNvPr id="15" name="Text 13"/>
          <p:cNvSpPr/>
          <p:nvPr/>
        </p:nvSpPr>
        <p:spPr>
          <a:xfrm>
            <a:off x="4754879" y="2197521"/>
            <a:ext cx="1828800" cy="777240"/>
          </a:xfrm>
          <a:prstGeom prst="rect">
            <a:avLst/>
          </a:prstGeom>
          <a:noFill/>
          <a:ln/>
        </p:spPr>
        <p:txBody>
          <a:bodyPr wrap="square" rtlCol="0" anchor="ctr"/>
          <a:lstStyle/>
          <a:p>
            <a:pPr marL="0" indent="0" algn="ctr">
              <a:buNone/>
            </a:pPr>
            <a:r>
              <a:rPr lang="en-US" sz="3600" b="1">
                <a:solidFill>
                  <a:schemeClr val="accent3"/>
                </a:solidFill>
                <a:latin typeface="Aleo" pitchFamily="2" charset="0"/>
                <a:ea typeface="Cambria" pitchFamily="34" charset="-122"/>
                <a:cs typeface="Cambria" pitchFamily="34" charset="-120"/>
              </a:rPr>
              <a:t>829K</a:t>
            </a:r>
            <a:endParaRPr lang="en-US" sz="3600">
              <a:solidFill>
                <a:schemeClr val="accent3"/>
              </a:solidFill>
              <a:latin typeface="Aleo" pitchFamily="2" charset="0"/>
            </a:endParaRPr>
          </a:p>
        </p:txBody>
      </p:sp>
      <p:sp>
        <p:nvSpPr>
          <p:cNvPr id="16" name="Text 14"/>
          <p:cNvSpPr/>
          <p:nvPr/>
        </p:nvSpPr>
        <p:spPr>
          <a:xfrm>
            <a:off x="4754879" y="2909421"/>
            <a:ext cx="1828800" cy="640080"/>
          </a:xfrm>
          <a:prstGeom prst="rect">
            <a:avLst/>
          </a:prstGeom>
          <a:noFill/>
          <a:ln/>
        </p:spPr>
        <p:txBody>
          <a:bodyPr wrap="square" rtlCol="0" anchor="ctr"/>
          <a:lstStyle/>
          <a:p>
            <a:pPr marL="0" indent="0" algn="ctr">
              <a:buNone/>
            </a:pPr>
            <a:r>
              <a:rPr lang="en-US" sz="1200">
                <a:latin typeface="IBM Plex Sans" panose="020B0503050203000203" pitchFamily="34" charset="0"/>
                <a:ea typeface="Calibri" pitchFamily="34" charset="-122"/>
                <a:cs typeface="Calibri" pitchFamily="34" charset="-120"/>
              </a:rPr>
              <a:t>Children</a:t>
            </a:r>
            <a:endParaRPr lang="en-US" sz="1200">
              <a:latin typeface="IBM Plex Sans" panose="020B0503050203000203" pitchFamily="34" charset="0"/>
            </a:endParaRPr>
          </a:p>
          <a:p>
            <a:pPr marL="0" indent="0" algn="ctr">
              <a:buNone/>
            </a:pPr>
            <a:r>
              <a:rPr lang="en-US" sz="1200">
                <a:latin typeface="IBM Plex Sans" panose="020B0503050203000203" pitchFamily="34" charset="0"/>
                <a:ea typeface="Calibri" pitchFamily="34" charset="-122"/>
                <a:cs typeface="Calibri" pitchFamily="34" charset="-120"/>
              </a:rPr>
              <a:t>covered</a:t>
            </a:r>
            <a:endParaRPr lang="en-US" sz="1200">
              <a:latin typeface="IBM Plex Sans" panose="020B0503050203000203" pitchFamily="34" charset="0"/>
            </a:endParaRPr>
          </a:p>
        </p:txBody>
      </p:sp>
      <p:sp>
        <p:nvSpPr>
          <p:cNvPr id="17" name="Shape 15"/>
          <p:cNvSpPr/>
          <p:nvPr/>
        </p:nvSpPr>
        <p:spPr>
          <a:xfrm>
            <a:off x="6857999" y="1738989"/>
            <a:ext cx="2011680" cy="1920240"/>
          </a:xfrm>
          <a:prstGeom prst="roundRect">
            <a:avLst>
              <a:gd name="adj" fmla="val 4762"/>
            </a:avLst>
          </a:prstGeom>
          <a:solidFill>
            <a:srgbClr val="FFFFFF"/>
          </a:solidFill>
          <a:ln w="12700">
            <a:solidFill>
              <a:srgbClr val="E8EDF3"/>
            </a:solidFill>
            <a:prstDash val="solid"/>
          </a:ln>
          <a:effectLst>
            <a:outerShdw blurRad="101600" dist="38100" dir="2700000" algn="bl" rotWithShape="0">
              <a:srgbClr val="000000">
                <a:alpha val="10000"/>
              </a:srgbClr>
            </a:outerShdw>
          </a:effectLst>
        </p:spPr>
        <p:txBody>
          <a:bodyPr/>
          <a:lstStyle/>
          <a:p>
            <a:endParaRPr lang="en-US"/>
          </a:p>
        </p:txBody>
      </p:sp>
      <p:sp>
        <p:nvSpPr>
          <p:cNvPr id="18" name="Shape 16"/>
          <p:cNvSpPr/>
          <p:nvPr/>
        </p:nvSpPr>
        <p:spPr>
          <a:xfrm>
            <a:off x="6857999" y="1738989"/>
            <a:ext cx="2011680" cy="320040"/>
          </a:xfrm>
          <a:prstGeom prst="rect">
            <a:avLst/>
          </a:prstGeom>
          <a:solidFill>
            <a:schemeClr val="accent2"/>
          </a:solidFill>
          <a:ln w="12700">
            <a:solidFill>
              <a:schemeClr val="accent2"/>
            </a:solidFill>
            <a:prstDash val="solid"/>
          </a:ln>
        </p:spPr>
        <p:txBody>
          <a:bodyPr/>
          <a:lstStyle/>
          <a:p>
            <a:endParaRPr lang="en-US"/>
          </a:p>
        </p:txBody>
      </p:sp>
      <p:sp>
        <p:nvSpPr>
          <p:cNvPr id="19" name="Text 17"/>
          <p:cNvSpPr/>
          <p:nvPr/>
        </p:nvSpPr>
        <p:spPr>
          <a:xfrm>
            <a:off x="6949439" y="2197521"/>
            <a:ext cx="1828800" cy="777240"/>
          </a:xfrm>
          <a:prstGeom prst="rect">
            <a:avLst/>
          </a:prstGeom>
          <a:noFill/>
          <a:ln/>
        </p:spPr>
        <p:txBody>
          <a:bodyPr wrap="square" rtlCol="0" anchor="ctr"/>
          <a:lstStyle/>
          <a:p>
            <a:pPr marL="0" indent="0" algn="ctr">
              <a:buNone/>
            </a:pPr>
            <a:r>
              <a:rPr lang="en-US" sz="3600" b="1">
                <a:solidFill>
                  <a:schemeClr val="accent2"/>
                </a:solidFill>
                <a:latin typeface="Aleo" pitchFamily="2" charset="0"/>
                <a:ea typeface="Cambria" pitchFamily="34" charset="-122"/>
                <a:cs typeface="Cambria" pitchFamily="34" charset="-120"/>
              </a:rPr>
              <a:t>800K</a:t>
            </a:r>
            <a:endParaRPr lang="en-US" sz="3600">
              <a:solidFill>
                <a:schemeClr val="accent2"/>
              </a:solidFill>
              <a:latin typeface="Aleo" pitchFamily="2" charset="0"/>
            </a:endParaRPr>
          </a:p>
        </p:txBody>
      </p:sp>
      <p:sp>
        <p:nvSpPr>
          <p:cNvPr id="20" name="Text 18"/>
          <p:cNvSpPr/>
          <p:nvPr/>
        </p:nvSpPr>
        <p:spPr>
          <a:xfrm>
            <a:off x="6949439" y="2909421"/>
            <a:ext cx="1828800" cy="640080"/>
          </a:xfrm>
          <a:prstGeom prst="rect">
            <a:avLst/>
          </a:prstGeom>
          <a:noFill/>
          <a:ln/>
        </p:spPr>
        <p:txBody>
          <a:bodyPr wrap="square" rtlCol="0" anchor="ctr"/>
          <a:lstStyle/>
          <a:p>
            <a:pPr marL="0" indent="0" algn="ctr">
              <a:buNone/>
            </a:pPr>
            <a:r>
              <a:rPr lang="en-US" sz="1200">
                <a:latin typeface="IBM Plex Sans" panose="020B0503050203000203" pitchFamily="34" charset="0"/>
                <a:ea typeface="Calibri" pitchFamily="34" charset="-122"/>
                <a:cs typeface="Calibri" pitchFamily="34" charset="-120"/>
              </a:rPr>
              <a:t>Residents may</a:t>
            </a:r>
            <a:endParaRPr lang="en-US" sz="1200">
              <a:latin typeface="IBM Plex Sans" panose="020B0503050203000203" pitchFamily="34" charset="0"/>
            </a:endParaRPr>
          </a:p>
          <a:p>
            <a:pPr marL="0" indent="0" algn="ctr">
              <a:buNone/>
            </a:pPr>
            <a:r>
              <a:rPr lang="en-US" sz="1200">
                <a:latin typeface="IBM Plex Sans" panose="020B0503050203000203" pitchFamily="34" charset="0"/>
                <a:ea typeface="Calibri" pitchFamily="34" charset="-122"/>
                <a:cs typeface="Calibri" pitchFamily="34" charset="-120"/>
              </a:rPr>
              <a:t>lose Medicaid or ACA Marketplace coverage by 2028</a:t>
            </a:r>
            <a:endParaRPr lang="en-US" sz="1200">
              <a:latin typeface="IBM Plex Sans" panose="020B0503050203000203" pitchFamily="34" charset="0"/>
            </a:endParaRPr>
          </a:p>
        </p:txBody>
      </p:sp>
      <p:sp>
        <p:nvSpPr>
          <p:cNvPr id="21" name="Text 19"/>
          <p:cNvSpPr/>
          <p:nvPr/>
        </p:nvSpPr>
        <p:spPr>
          <a:xfrm>
            <a:off x="457199" y="4823460"/>
            <a:ext cx="8229600" cy="320040"/>
          </a:xfrm>
          <a:prstGeom prst="rect">
            <a:avLst/>
          </a:prstGeom>
          <a:noFill/>
          <a:ln/>
        </p:spPr>
        <p:txBody>
          <a:bodyPr wrap="square" rtlCol="0" anchor="ctr"/>
          <a:lstStyle/>
          <a:p>
            <a:pPr marL="0" indent="0">
              <a:buNone/>
            </a:pPr>
            <a:r>
              <a:rPr lang="en-US" sz="1000" i="1">
                <a:solidFill>
                  <a:srgbClr val="64748B"/>
                </a:solidFill>
                <a:latin typeface="Calibri" pitchFamily="34" charset="0"/>
                <a:ea typeface="Calibri" pitchFamily="34" charset="-122"/>
                <a:cs typeface="Calibri" pitchFamily="34" charset="-120"/>
              </a:rPr>
              <a:t>Sources: NJ FamilyCare (November 2025), KFF, US Census 2024</a:t>
            </a:r>
            <a:endParaRPr lang="en-US" sz="1000"/>
          </a:p>
        </p:txBody>
      </p:sp>
      <p:sp>
        <p:nvSpPr>
          <p:cNvPr id="22" name="Shape 20"/>
          <p:cNvSpPr/>
          <p:nvPr/>
        </p:nvSpPr>
        <p:spPr>
          <a:xfrm>
            <a:off x="274318" y="3936492"/>
            <a:ext cx="8595361" cy="777240"/>
          </a:xfrm>
          <a:prstGeom prst="roundRect">
            <a:avLst>
              <a:gd name="adj" fmla="val 9412"/>
            </a:avLst>
          </a:prstGeom>
          <a:solidFill>
            <a:srgbClr val="FEF5E7"/>
          </a:solidFill>
          <a:ln w="12700">
            <a:solidFill>
              <a:srgbClr val="E8A020"/>
            </a:solidFill>
            <a:prstDash val="solid"/>
          </a:ln>
        </p:spPr>
        <p:txBody>
          <a:bodyPr/>
          <a:lstStyle/>
          <a:p>
            <a:endParaRPr lang="en-US"/>
          </a:p>
        </p:txBody>
      </p:sp>
      <p:sp>
        <p:nvSpPr>
          <p:cNvPr id="23" name="Text 21"/>
          <p:cNvSpPr/>
          <p:nvPr/>
        </p:nvSpPr>
        <p:spPr>
          <a:xfrm>
            <a:off x="411478" y="3936492"/>
            <a:ext cx="8408505" cy="777240"/>
          </a:xfrm>
          <a:prstGeom prst="rect">
            <a:avLst/>
          </a:prstGeom>
          <a:noFill/>
          <a:ln/>
        </p:spPr>
        <p:txBody>
          <a:bodyPr wrap="square" rtlCol="0" anchor="ctr"/>
          <a:lstStyle/>
          <a:p>
            <a:pPr marL="0" indent="0">
              <a:buNone/>
            </a:pPr>
            <a:r>
              <a:rPr lang="en-US" sz="1500">
                <a:solidFill>
                  <a:srgbClr val="7A4400"/>
                </a:solidFill>
                <a:latin typeface="IBM Plex Sans" panose="020B0503050203000203" pitchFamily="34" charset="0"/>
                <a:ea typeface="Calibri" pitchFamily="34" charset="-122"/>
                <a:cs typeface="Calibri" pitchFamily="34" charset="-120"/>
              </a:rPr>
              <a:t>⚠  Already, 69,000 people have left the ACA Marketplace since January 2026. These changes are happening now.</a:t>
            </a:r>
            <a:endParaRPr lang="en-US" sz="1500">
              <a:latin typeface="IBM Plex Sans" panose="020B0503050203000203" pitchFamily="34" charset="0"/>
            </a:endParaRPr>
          </a:p>
        </p:txBody>
      </p:sp>
      <p:sp>
        <p:nvSpPr>
          <p:cNvPr id="24" name="Title 23">
            <a:extLst>
              <a:ext uri="{FF2B5EF4-FFF2-40B4-BE49-F238E27FC236}">
                <a16:creationId xmlns:a16="http://schemas.microsoft.com/office/drawing/2014/main" id="{52720D68-C874-EE80-E863-F53336DDA800}"/>
              </a:ext>
            </a:extLst>
          </p:cNvPr>
          <p:cNvSpPr>
            <a:spLocks noGrp="1"/>
          </p:cNvSpPr>
          <p:nvPr>
            <p:ph type="title"/>
          </p:nvPr>
        </p:nvSpPr>
        <p:spPr>
          <a:xfrm>
            <a:off x="457200" y="53259"/>
            <a:ext cx="8229599" cy="830369"/>
          </a:xfrm>
        </p:spPr>
        <p:txBody>
          <a:bodyPr>
            <a:normAutofit/>
          </a:bodyPr>
          <a:lstStyle/>
          <a:p>
            <a:pPr algn="l"/>
            <a:r>
              <a:rPr lang="en-US" sz="3600" b="1">
                <a:latin typeface="Aleo" pitchFamily="2" charset="0"/>
                <a:ea typeface="Calibri" pitchFamily="34" charset="-122"/>
                <a:cs typeface="Calibri" pitchFamily="34" charset="-120"/>
              </a:rPr>
              <a:t>Medicaid in New Jersey: The scale</a:t>
            </a:r>
            <a:endParaRPr lang="en-US" sz="3600">
              <a:latin typeface="Aleo" pitchFamily="2" charset="0"/>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CC0AB5-1E6D-A3C7-36B2-5DFAF313742A}"/>
            </a:ext>
          </a:extLst>
        </p:cNvPr>
        <p:cNvGrpSpPr/>
        <p:nvPr/>
      </p:nvGrpSpPr>
      <p:grpSpPr>
        <a:xfrm>
          <a:off x="0" y="0"/>
          <a:ext cx="0" cy="0"/>
          <a:chOff x="0" y="0"/>
          <a:chExt cx="0" cy="0"/>
        </a:xfrm>
      </p:grpSpPr>
      <p:sp>
        <p:nvSpPr>
          <p:cNvPr id="4" name="Text 2">
            <a:extLst>
              <a:ext uri="{FF2B5EF4-FFF2-40B4-BE49-F238E27FC236}">
                <a16:creationId xmlns:a16="http://schemas.microsoft.com/office/drawing/2014/main" id="{0AF293CA-33FB-513F-A132-AF908C7C8459}"/>
              </a:ext>
            </a:extLst>
          </p:cNvPr>
          <p:cNvSpPr/>
          <p:nvPr/>
        </p:nvSpPr>
        <p:spPr>
          <a:xfrm>
            <a:off x="0" y="1098423"/>
            <a:ext cx="8412480" cy="292608"/>
          </a:xfrm>
          <a:prstGeom prst="rect">
            <a:avLst/>
          </a:prstGeom>
          <a:noFill/>
          <a:ln/>
        </p:spPr>
        <p:txBody>
          <a:bodyPr wrap="square" rtlCol="0" anchor="ctr"/>
          <a:lstStyle/>
          <a:p>
            <a:pPr marL="0" indent="0">
              <a:buNone/>
            </a:pPr>
            <a:r>
              <a:rPr lang="en-US" sz="1200" i="1">
                <a:solidFill>
                  <a:srgbClr val="64748B"/>
                </a:solidFill>
                <a:latin typeface="IBM Plex Sans" panose="020B0503050203000203" pitchFamily="34" charset="0"/>
                <a:ea typeface="Calibri" pitchFamily="34" charset="-122"/>
                <a:cs typeface="Calibri" pitchFamily="34" charset="-120"/>
              </a:rPr>
              <a:t>Today's training focuses on immigrants. But there is a second group you should know about.</a:t>
            </a:r>
            <a:endParaRPr lang="en-US" sz="1200">
              <a:latin typeface="IBM Plex Sans" panose="020B0503050203000203" pitchFamily="34" charset="0"/>
            </a:endParaRPr>
          </a:p>
        </p:txBody>
      </p:sp>
      <p:sp>
        <p:nvSpPr>
          <p:cNvPr id="23" name="Arrow: Chevron 22">
            <a:extLst>
              <a:ext uri="{FF2B5EF4-FFF2-40B4-BE49-F238E27FC236}">
                <a16:creationId xmlns:a16="http://schemas.microsoft.com/office/drawing/2014/main" id="{67FA239F-60B0-B6F0-B95D-0FA30E1AF5B9}"/>
              </a:ext>
            </a:extLst>
          </p:cNvPr>
          <p:cNvSpPr/>
          <p:nvPr/>
        </p:nvSpPr>
        <p:spPr>
          <a:xfrm>
            <a:off x="7106030" y="-341756"/>
            <a:ext cx="1664970" cy="1980056"/>
          </a:xfrm>
          <a:prstGeom prst="chevron">
            <a:avLst>
              <a:gd name="adj" fmla="val 58420"/>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4" name="Arrow: Chevron 23">
            <a:extLst>
              <a:ext uri="{FF2B5EF4-FFF2-40B4-BE49-F238E27FC236}">
                <a16:creationId xmlns:a16="http://schemas.microsoft.com/office/drawing/2014/main" id="{CDB1FC84-5353-F944-B76F-E4C123916ACB}"/>
              </a:ext>
            </a:extLst>
          </p:cNvPr>
          <p:cNvSpPr/>
          <p:nvPr/>
        </p:nvSpPr>
        <p:spPr>
          <a:xfrm>
            <a:off x="8020050" y="-332231"/>
            <a:ext cx="1664970" cy="1980056"/>
          </a:xfrm>
          <a:prstGeom prst="chevron">
            <a:avLst>
              <a:gd name="adj" fmla="val 58420"/>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5" name="Arrow: Chevron 24">
            <a:extLst>
              <a:ext uri="{FF2B5EF4-FFF2-40B4-BE49-F238E27FC236}">
                <a16:creationId xmlns:a16="http://schemas.microsoft.com/office/drawing/2014/main" id="{997AA547-29B5-738E-4C21-B22F7E4A3F3F}"/>
              </a:ext>
            </a:extLst>
          </p:cNvPr>
          <p:cNvSpPr/>
          <p:nvPr/>
        </p:nvSpPr>
        <p:spPr>
          <a:xfrm>
            <a:off x="6126480" y="-341756"/>
            <a:ext cx="1664970" cy="1980056"/>
          </a:xfrm>
          <a:prstGeom prst="chevron">
            <a:avLst>
              <a:gd name="adj" fmla="val 58420"/>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6" name="Rectangle 25">
            <a:extLst>
              <a:ext uri="{FF2B5EF4-FFF2-40B4-BE49-F238E27FC236}">
                <a16:creationId xmlns:a16="http://schemas.microsoft.com/office/drawing/2014/main" id="{D8FC238E-9EBB-48A2-C2C4-0218557A1A83}"/>
              </a:ext>
            </a:extLst>
          </p:cNvPr>
          <p:cNvSpPr/>
          <p:nvPr/>
        </p:nvSpPr>
        <p:spPr>
          <a:xfrm>
            <a:off x="-39624" y="165735"/>
            <a:ext cx="7145654" cy="9144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1">
            <a:extLst>
              <a:ext uri="{FF2B5EF4-FFF2-40B4-BE49-F238E27FC236}">
                <a16:creationId xmlns:a16="http://schemas.microsoft.com/office/drawing/2014/main" id="{EE38D243-C208-AFAE-2ABF-00D337D04340}"/>
              </a:ext>
            </a:extLst>
          </p:cNvPr>
          <p:cNvSpPr/>
          <p:nvPr/>
        </p:nvSpPr>
        <p:spPr>
          <a:xfrm>
            <a:off x="440055" y="165735"/>
            <a:ext cx="6262115" cy="891539"/>
          </a:xfrm>
          <a:prstGeom prst="rect">
            <a:avLst/>
          </a:prstGeom>
          <a:noFill/>
          <a:ln/>
        </p:spPr>
        <p:txBody>
          <a:bodyPr wrap="square" rtlCol="0" anchor="ctr"/>
          <a:lstStyle/>
          <a:p>
            <a:pPr marL="0" indent="0">
              <a:buNone/>
            </a:pPr>
            <a:r>
              <a:rPr lang="en-US" sz="2200" b="1">
                <a:solidFill>
                  <a:schemeClr val="bg1"/>
                </a:solidFill>
                <a:latin typeface="Aleo" pitchFamily="2" charset="0"/>
                <a:ea typeface="Calibri" pitchFamily="34" charset="-122"/>
                <a:cs typeface="Calibri" pitchFamily="34" charset="-120"/>
              </a:rPr>
              <a:t>On the horizon: Another HR1 change coming January 1, 2027</a:t>
            </a:r>
            <a:endParaRPr lang="en-US" sz="2200">
              <a:solidFill>
                <a:schemeClr val="bg1"/>
              </a:solidFill>
              <a:latin typeface="Aleo" pitchFamily="2" charset="0"/>
            </a:endParaRPr>
          </a:p>
        </p:txBody>
      </p:sp>
      <p:grpSp>
        <p:nvGrpSpPr>
          <p:cNvPr id="27" name="Group 26">
            <a:extLst>
              <a:ext uri="{FF2B5EF4-FFF2-40B4-BE49-F238E27FC236}">
                <a16:creationId xmlns:a16="http://schemas.microsoft.com/office/drawing/2014/main" id="{442B2406-771B-F6A3-C8C4-E01AEF022BDF}"/>
              </a:ext>
            </a:extLst>
          </p:cNvPr>
          <p:cNvGrpSpPr/>
          <p:nvPr/>
        </p:nvGrpSpPr>
        <p:grpSpPr>
          <a:xfrm>
            <a:off x="1586157" y="2000647"/>
            <a:ext cx="5519873" cy="2513295"/>
            <a:chOff x="365760" y="1005838"/>
            <a:chExt cx="4023360" cy="1831906"/>
          </a:xfrm>
        </p:grpSpPr>
        <p:sp>
          <p:nvSpPr>
            <p:cNvPr id="28" name="Shape 2">
              <a:extLst>
                <a:ext uri="{FF2B5EF4-FFF2-40B4-BE49-F238E27FC236}">
                  <a16:creationId xmlns:a16="http://schemas.microsoft.com/office/drawing/2014/main" id="{AB13F6F1-DFB9-5D87-CE7C-228EF5862801}"/>
                </a:ext>
              </a:extLst>
            </p:cNvPr>
            <p:cNvSpPr/>
            <p:nvPr/>
          </p:nvSpPr>
          <p:spPr>
            <a:xfrm>
              <a:off x="365760" y="1005838"/>
              <a:ext cx="4023360" cy="1831906"/>
            </a:xfrm>
            <a:prstGeom prst="roundRect">
              <a:avLst>
                <a:gd name="adj" fmla="val 5714"/>
              </a:avLst>
            </a:prstGeom>
            <a:solidFill>
              <a:srgbClr val="FFFFFF"/>
            </a:solidFill>
            <a:ln w="12700">
              <a:solidFill>
                <a:srgbClr val="E8EDF3"/>
              </a:solidFill>
              <a:prstDash val="solid"/>
            </a:ln>
            <a:effectLst>
              <a:outerShdw blurRad="101600" dist="38100" dir="2700000" algn="bl" rotWithShape="0">
                <a:srgbClr val="000000">
                  <a:alpha val="10000"/>
                </a:srgbClr>
              </a:outerShdw>
            </a:effectLst>
          </p:spPr>
          <p:txBody>
            <a:bodyPr/>
            <a:lstStyle/>
            <a:p>
              <a:endParaRPr lang="en-US">
                <a:latin typeface="IBM Plex Sans" panose="020B0503050203000203" pitchFamily="34" charset="0"/>
              </a:endParaRPr>
            </a:p>
          </p:txBody>
        </p:sp>
        <p:sp>
          <p:nvSpPr>
            <p:cNvPr id="29" name="Shape 3">
              <a:extLst>
                <a:ext uri="{FF2B5EF4-FFF2-40B4-BE49-F238E27FC236}">
                  <a16:creationId xmlns:a16="http://schemas.microsoft.com/office/drawing/2014/main" id="{9A19B96A-AA31-0008-BCB3-0C7E277A95DF}"/>
                </a:ext>
              </a:extLst>
            </p:cNvPr>
            <p:cNvSpPr/>
            <p:nvPr/>
          </p:nvSpPr>
          <p:spPr>
            <a:xfrm>
              <a:off x="365760" y="1005840"/>
              <a:ext cx="4023360" cy="384048"/>
            </a:xfrm>
            <a:prstGeom prst="rect">
              <a:avLst/>
            </a:prstGeom>
            <a:solidFill>
              <a:schemeClr val="accent2"/>
            </a:solidFill>
            <a:ln w="12700">
              <a:solidFill>
                <a:schemeClr val="accent2"/>
              </a:solidFill>
              <a:prstDash val="solid"/>
            </a:ln>
          </p:spPr>
          <p:txBody>
            <a:bodyPr/>
            <a:lstStyle/>
            <a:p>
              <a:endParaRPr lang="en-US">
                <a:latin typeface="IBM Plex Sans" panose="020B0503050203000203" pitchFamily="34" charset="0"/>
              </a:endParaRPr>
            </a:p>
          </p:txBody>
        </p:sp>
        <p:sp>
          <p:nvSpPr>
            <p:cNvPr id="30" name="Text 4">
              <a:extLst>
                <a:ext uri="{FF2B5EF4-FFF2-40B4-BE49-F238E27FC236}">
                  <a16:creationId xmlns:a16="http://schemas.microsoft.com/office/drawing/2014/main" id="{855293A9-D1A5-9B7C-2D44-0F13D5258464}"/>
                </a:ext>
              </a:extLst>
            </p:cNvPr>
            <p:cNvSpPr/>
            <p:nvPr/>
          </p:nvSpPr>
          <p:spPr>
            <a:xfrm>
              <a:off x="475488" y="1005840"/>
              <a:ext cx="3840480" cy="384048"/>
            </a:xfrm>
            <a:prstGeom prst="rect">
              <a:avLst/>
            </a:prstGeom>
            <a:noFill/>
            <a:ln/>
          </p:spPr>
          <p:txBody>
            <a:bodyPr wrap="square" rtlCol="0" anchor="ctr"/>
            <a:lstStyle/>
            <a:p>
              <a:pPr marL="0" indent="0">
                <a:buNone/>
              </a:pPr>
              <a:r>
                <a:rPr lang="en-US" sz="2600" b="1">
                  <a:solidFill>
                    <a:srgbClr val="FFFFFF"/>
                  </a:solidFill>
                  <a:latin typeface="IBM Plex Sans" panose="020B0503050203000203" pitchFamily="34" charset="0"/>
                  <a:ea typeface="Calibri" pitchFamily="34" charset="-122"/>
                  <a:cs typeface="Calibri" pitchFamily="34" charset="-120"/>
                </a:rPr>
                <a:t>Bottom line</a:t>
              </a:r>
              <a:endParaRPr lang="en-US" sz="2600">
                <a:latin typeface="IBM Plex Sans" panose="020B0503050203000203" pitchFamily="34" charset="0"/>
              </a:endParaRPr>
            </a:p>
          </p:txBody>
        </p:sp>
        <p:sp>
          <p:nvSpPr>
            <p:cNvPr id="31" name="Text 5">
              <a:extLst>
                <a:ext uri="{FF2B5EF4-FFF2-40B4-BE49-F238E27FC236}">
                  <a16:creationId xmlns:a16="http://schemas.microsoft.com/office/drawing/2014/main" id="{27224E8F-9A3F-4E2F-5ABA-F5CF7FE5F6E6}"/>
                </a:ext>
              </a:extLst>
            </p:cNvPr>
            <p:cNvSpPr/>
            <p:nvPr/>
          </p:nvSpPr>
          <p:spPr>
            <a:xfrm>
              <a:off x="502920" y="1463039"/>
              <a:ext cx="3749040" cy="1036210"/>
            </a:xfrm>
            <a:prstGeom prst="rect">
              <a:avLst/>
            </a:prstGeom>
            <a:noFill/>
            <a:ln/>
          </p:spPr>
          <p:txBody>
            <a:bodyPr wrap="square" rtlCol="0" anchor="t"/>
            <a:lstStyle/>
            <a:p>
              <a:pPr marL="0" indent="0">
                <a:buNone/>
              </a:pPr>
              <a:r>
                <a:rPr lang="en-US">
                  <a:latin typeface="IBM Plex Sans" panose="020B0503050203000203" pitchFamily="34" charset="0"/>
                  <a:ea typeface="Calibri" pitchFamily="34" charset="-122"/>
                  <a:cs typeface="Calibri" pitchFamily="34" charset="-120"/>
                </a:rPr>
                <a:t>Put this on your radar. We are not advising clients on specifics yet because the rules are still evolving and litigation is expected. Watch for updates from NJ DMAHS and your Regional Health Hub/RHH. A separate training will follow when guidance is finalized.</a:t>
              </a:r>
              <a:endParaRPr lang="en-US">
                <a:latin typeface="IBM Plex Sans" panose="020B0503050203000203" pitchFamily="34" charset="0"/>
              </a:endParaRPr>
            </a:p>
          </p:txBody>
        </p:sp>
      </p:grpSp>
    </p:spTree>
    <p:extLst>
      <p:ext uri="{BB962C8B-B14F-4D97-AF65-F5344CB8AC3E}">
        <p14:creationId xmlns:p14="http://schemas.microsoft.com/office/powerpoint/2010/main" val="52986547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5D54D8-CBBD-C368-C5AD-16A478E9307F}"/>
            </a:ext>
          </a:extLst>
        </p:cNvPr>
        <p:cNvGrpSpPr/>
        <p:nvPr/>
      </p:nvGrpSpPr>
      <p:grpSpPr>
        <a:xfrm>
          <a:off x="0" y="0"/>
          <a:ext cx="0" cy="0"/>
          <a:chOff x="0" y="0"/>
          <a:chExt cx="0" cy="0"/>
        </a:xfrm>
      </p:grpSpPr>
      <p:sp>
        <p:nvSpPr>
          <p:cNvPr id="3" name="Text 1">
            <a:extLst>
              <a:ext uri="{FF2B5EF4-FFF2-40B4-BE49-F238E27FC236}">
                <a16:creationId xmlns:a16="http://schemas.microsoft.com/office/drawing/2014/main" id="{78266ADB-CEC9-BE5D-B24A-9D0D4D8D92B1}"/>
              </a:ext>
            </a:extLst>
          </p:cNvPr>
          <p:cNvSpPr/>
          <p:nvPr/>
        </p:nvSpPr>
        <p:spPr>
          <a:xfrm>
            <a:off x="344614" y="123444"/>
            <a:ext cx="8229600" cy="594360"/>
          </a:xfrm>
          <a:prstGeom prst="rect">
            <a:avLst/>
          </a:prstGeom>
          <a:noFill/>
          <a:ln/>
        </p:spPr>
        <p:txBody>
          <a:bodyPr wrap="square" rtlCol="0" anchor="ctr"/>
          <a:lstStyle/>
          <a:p>
            <a:pPr marL="0" indent="0">
              <a:buNone/>
            </a:pPr>
            <a:r>
              <a:rPr lang="en-US" sz="3200" b="1">
                <a:solidFill>
                  <a:srgbClr val="1B3A6B"/>
                </a:solidFill>
                <a:latin typeface="Aleo" pitchFamily="2" charset="0"/>
                <a:ea typeface="Calibri" pitchFamily="34" charset="-122"/>
                <a:cs typeface="Calibri" pitchFamily="34" charset="-120"/>
              </a:rPr>
              <a:t>5 steps for immigrants to keep Medicaid</a:t>
            </a:r>
            <a:endParaRPr lang="en-US" sz="3200">
              <a:latin typeface="Aleo" pitchFamily="2" charset="0"/>
            </a:endParaRPr>
          </a:p>
        </p:txBody>
      </p:sp>
      <p:sp>
        <p:nvSpPr>
          <p:cNvPr id="63" name="Shape 6">
            <a:extLst>
              <a:ext uri="{FF2B5EF4-FFF2-40B4-BE49-F238E27FC236}">
                <a16:creationId xmlns:a16="http://schemas.microsoft.com/office/drawing/2014/main" id="{C820CB89-F88A-1FA9-571C-5AEB74D1ECD2}"/>
              </a:ext>
            </a:extLst>
          </p:cNvPr>
          <p:cNvSpPr/>
          <p:nvPr/>
        </p:nvSpPr>
        <p:spPr>
          <a:xfrm>
            <a:off x="452628" y="1219194"/>
            <a:ext cx="3949065" cy="1064008"/>
          </a:xfrm>
          <a:prstGeom prst="roundRect">
            <a:avLst>
              <a:gd name="adj" fmla="val 4444"/>
            </a:avLst>
          </a:prstGeom>
          <a:solidFill>
            <a:srgbClr val="FFFFFF"/>
          </a:solidFill>
          <a:ln w="12700">
            <a:solidFill>
              <a:srgbClr val="E8EDF3"/>
            </a:solidFill>
            <a:prstDash val="solid"/>
          </a:ln>
          <a:effectLst>
            <a:outerShdw blurRad="50800" dist="76200" dir="2700000" algn="tl" rotWithShape="0">
              <a:schemeClr val="bg2">
                <a:lumMod val="75000"/>
                <a:alpha val="40000"/>
              </a:schemeClr>
            </a:outerShdw>
          </a:effectLst>
        </p:spPr>
        <p:txBody>
          <a:bodyPr/>
          <a:lstStyle/>
          <a:p>
            <a:endParaRPr lang="en-US"/>
          </a:p>
        </p:txBody>
      </p:sp>
      <p:sp>
        <p:nvSpPr>
          <p:cNvPr id="64" name="Text 9">
            <a:extLst>
              <a:ext uri="{FF2B5EF4-FFF2-40B4-BE49-F238E27FC236}">
                <a16:creationId xmlns:a16="http://schemas.microsoft.com/office/drawing/2014/main" id="{DC1A1268-98BD-27BF-0CD0-5F91D3FD87A3}"/>
              </a:ext>
            </a:extLst>
          </p:cNvPr>
          <p:cNvSpPr/>
          <p:nvPr/>
        </p:nvSpPr>
        <p:spPr>
          <a:xfrm>
            <a:off x="1009078" y="1219194"/>
            <a:ext cx="3400141" cy="1082230"/>
          </a:xfrm>
          <a:prstGeom prst="rect">
            <a:avLst/>
          </a:prstGeom>
          <a:noFill/>
          <a:ln/>
        </p:spPr>
        <p:txBody>
          <a:bodyPr wrap="square" rtlCol="0" anchor="ctr"/>
          <a:lstStyle/>
          <a:p>
            <a:pPr marL="0" indent="0">
              <a:spcBef>
                <a:spcPts val="600"/>
              </a:spcBef>
              <a:buNone/>
            </a:pPr>
            <a:r>
              <a:rPr lang="en-US" sz="1300" b="1">
                <a:latin typeface="IBM Plex Sans" panose="020B0503050203000203" pitchFamily="34" charset="0"/>
                <a:ea typeface="Calibri" pitchFamily="34" charset="-122"/>
                <a:cs typeface="Calibri" pitchFamily="34" charset="-120"/>
              </a:rPr>
              <a:t>Information is changing fast</a:t>
            </a:r>
          </a:p>
          <a:p>
            <a:pPr marL="0" indent="0">
              <a:spcBef>
                <a:spcPts val="600"/>
              </a:spcBef>
              <a:buNone/>
            </a:pPr>
            <a:r>
              <a:rPr lang="en-US" sz="1100">
                <a:latin typeface="IBM Plex Sans" panose="020B0503050203000203" pitchFamily="34" charset="0"/>
                <a:ea typeface="Calibri" pitchFamily="34" charset="-122"/>
                <a:cs typeface="Calibri" pitchFamily="34" charset="-120"/>
              </a:rPr>
              <a:t>Treat this like COVID: act urgently, and update your information as things change. Don't wait for the perfect answer — share what you know now.</a:t>
            </a:r>
          </a:p>
        </p:txBody>
      </p:sp>
      <p:sp>
        <p:nvSpPr>
          <p:cNvPr id="65" name="Oval 64">
            <a:extLst>
              <a:ext uri="{FF2B5EF4-FFF2-40B4-BE49-F238E27FC236}">
                <a16:creationId xmlns:a16="http://schemas.microsoft.com/office/drawing/2014/main" id="{64E2C2B5-1421-1EBC-130C-60554886789C}"/>
              </a:ext>
            </a:extLst>
          </p:cNvPr>
          <p:cNvSpPr/>
          <p:nvPr/>
        </p:nvSpPr>
        <p:spPr>
          <a:xfrm>
            <a:off x="163068" y="1127753"/>
            <a:ext cx="736282" cy="736282"/>
          </a:xfrm>
          <a:prstGeom prst="ellipse">
            <a:avLst/>
          </a:prstGeom>
          <a:solidFill>
            <a:schemeClr val="bg1"/>
          </a:solidFill>
          <a:ln>
            <a:solidFill>
              <a:schemeClr val="bg1"/>
            </a:solidFill>
          </a:ln>
          <a:effectLst>
            <a:outerShdw blurRad="50800" dist="38100" algn="l" rotWithShape="0">
              <a:schemeClr val="tx1">
                <a:alpha val="4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Shape 6">
            <a:extLst>
              <a:ext uri="{FF2B5EF4-FFF2-40B4-BE49-F238E27FC236}">
                <a16:creationId xmlns:a16="http://schemas.microsoft.com/office/drawing/2014/main" id="{159D71FC-FF8B-606E-5B3E-2B632F01A42A}"/>
              </a:ext>
            </a:extLst>
          </p:cNvPr>
          <p:cNvSpPr/>
          <p:nvPr/>
        </p:nvSpPr>
        <p:spPr>
          <a:xfrm>
            <a:off x="452628" y="2485513"/>
            <a:ext cx="3949065" cy="1064008"/>
          </a:xfrm>
          <a:prstGeom prst="roundRect">
            <a:avLst>
              <a:gd name="adj" fmla="val 4444"/>
            </a:avLst>
          </a:prstGeom>
          <a:solidFill>
            <a:srgbClr val="FFFFFF"/>
          </a:solidFill>
          <a:ln w="12700">
            <a:solidFill>
              <a:srgbClr val="E8EDF3"/>
            </a:solidFill>
            <a:prstDash val="solid"/>
          </a:ln>
          <a:effectLst>
            <a:outerShdw blurRad="50800" dist="76200" dir="2700000" algn="tl" rotWithShape="0">
              <a:schemeClr val="tx1">
                <a:lumMod val="75000"/>
                <a:alpha val="40000"/>
              </a:schemeClr>
            </a:outerShdw>
          </a:effectLst>
        </p:spPr>
        <p:txBody>
          <a:bodyPr/>
          <a:lstStyle/>
          <a:p>
            <a:endParaRPr lang="en-US"/>
          </a:p>
        </p:txBody>
      </p:sp>
      <p:sp>
        <p:nvSpPr>
          <p:cNvPr id="68" name="Text 9">
            <a:extLst>
              <a:ext uri="{FF2B5EF4-FFF2-40B4-BE49-F238E27FC236}">
                <a16:creationId xmlns:a16="http://schemas.microsoft.com/office/drawing/2014/main" id="{B353FA2C-EAD2-B6C4-0C6A-6CBA9E6E85C0}"/>
              </a:ext>
            </a:extLst>
          </p:cNvPr>
          <p:cNvSpPr/>
          <p:nvPr/>
        </p:nvSpPr>
        <p:spPr>
          <a:xfrm>
            <a:off x="1009078" y="2485513"/>
            <a:ext cx="3400141" cy="1082230"/>
          </a:xfrm>
          <a:prstGeom prst="rect">
            <a:avLst/>
          </a:prstGeom>
          <a:noFill/>
          <a:ln/>
        </p:spPr>
        <p:txBody>
          <a:bodyPr wrap="square" lIns="91440" tIns="45720" rIns="91440" bIns="45720" rtlCol="0" anchor="ctr"/>
          <a:lstStyle/>
          <a:p>
            <a:pPr marL="0" indent="0">
              <a:spcBef>
                <a:spcPts val="600"/>
              </a:spcBef>
              <a:buNone/>
            </a:pPr>
            <a:r>
              <a:rPr lang="en-US" sz="1300" b="1">
                <a:latin typeface="IBM Plex Sans" panose="020B0503050203000203" pitchFamily="34" charset="0"/>
                <a:ea typeface="Calibri" pitchFamily="34" charset="-122"/>
                <a:cs typeface="Calibri" pitchFamily="34" charset="-120"/>
              </a:rPr>
              <a:t>Help people respond to notices</a:t>
            </a:r>
          </a:p>
          <a:p>
            <a:pPr>
              <a:spcBef>
                <a:spcPts val="600"/>
              </a:spcBef>
            </a:pPr>
            <a:r>
              <a:rPr lang="en-US" sz="1100">
                <a:latin typeface="IBM Plex Sans"/>
                <a:ea typeface="Calibri"/>
                <a:cs typeface="Calibri"/>
              </a:rPr>
              <a:t>The most important action is responding to Medicaid notices with documents. Help clients do this. If they don't know their status, connect them to legal aid to learn what documents to submit.</a:t>
            </a:r>
          </a:p>
        </p:txBody>
      </p:sp>
      <p:sp>
        <p:nvSpPr>
          <p:cNvPr id="69" name="Oval 68">
            <a:extLst>
              <a:ext uri="{FF2B5EF4-FFF2-40B4-BE49-F238E27FC236}">
                <a16:creationId xmlns:a16="http://schemas.microsoft.com/office/drawing/2014/main" id="{9B107278-3443-B7EB-1897-6BAB821B0A55}"/>
              </a:ext>
            </a:extLst>
          </p:cNvPr>
          <p:cNvSpPr/>
          <p:nvPr/>
        </p:nvSpPr>
        <p:spPr>
          <a:xfrm>
            <a:off x="163068" y="2394072"/>
            <a:ext cx="736282" cy="736282"/>
          </a:xfrm>
          <a:prstGeom prst="ellipse">
            <a:avLst/>
          </a:prstGeom>
          <a:solidFill>
            <a:schemeClr val="bg1"/>
          </a:solidFill>
          <a:ln>
            <a:solidFill>
              <a:schemeClr val="bg1"/>
            </a:solidFill>
          </a:ln>
          <a:effectLst>
            <a:outerShdw blurRad="50800" dist="38100" algn="l" rotWithShape="0">
              <a:schemeClr val="tx1">
                <a:alpha val="4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Shape 6">
            <a:extLst>
              <a:ext uri="{FF2B5EF4-FFF2-40B4-BE49-F238E27FC236}">
                <a16:creationId xmlns:a16="http://schemas.microsoft.com/office/drawing/2014/main" id="{833C7CEA-40F0-2B9B-FBC8-441656607A66}"/>
              </a:ext>
            </a:extLst>
          </p:cNvPr>
          <p:cNvSpPr/>
          <p:nvPr/>
        </p:nvSpPr>
        <p:spPr>
          <a:xfrm>
            <a:off x="452628" y="3751832"/>
            <a:ext cx="3949065" cy="1064008"/>
          </a:xfrm>
          <a:prstGeom prst="roundRect">
            <a:avLst>
              <a:gd name="adj" fmla="val 4444"/>
            </a:avLst>
          </a:prstGeom>
          <a:solidFill>
            <a:srgbClr val="FFFFFF"/>
          </a:solidFill>
          <a:ln w="12700">
            <a:solidFill>
              <a:srgbClr val="E8EDF3"/>
            </a:solidFill>
            <a:prstDash val="solid"/>
          </a:ln>
          <a:effectLst>
            <a:outerShdw blurRad="50800" dist="76200" dir="2700000" algn="tl" rotWithShape="0">
              <a:schemeClr val="accent2">
                <a:lumMod val="75000"/>
                <a:alpha val="40000"/>
              </a:schemeClr>
            </a:outerShdw>
          </a:effectLst>
        </p:spPr>
        <p:txBody>
          <a:bodyPr/>
          <a:lstStyle/>
          <a:p>
            <a:endParaRPr lang="en-US"/>
          </a:p>
        </p:txBody>
      </p:sp>
      <p:sp>
        <p:nvSpPr>
          <p:cNvPr id="71" name="Text 9">
            <a:extLst>
              <a:ext uri="{FF2B5EF4-FFF2-40B4-BE49-F238E27FC236}">
                <a16:creationId xmlns:a16="http://schemas.microsoft.com/office/drawing/2014/main" id="{82E3FBDF-5402-9AF2-3B24-A80D61442EBF}"/>
              </a:ext>
            </a:extLst>
          </p:cNvPr>
          <p:cNvSpPr/>
          <p:nvPr/>
        </p:nvSpPr>
        <p:spPr>
          <a:xfrm>
            <a:off x="1009077" y="3751832"/>
            <a:ext cx="3400141" cy="1082230"/>
          </a:xfrm>
          <a:prstGeom prst="rect">
            <a:avLst/>
          </a:prstGeom>
          <a:noFill/>
          <a:ln/>
        </p:spPr>
        <p:txBody>
          <a:bodyPr wrap="square" rtlCol="0" anchor="ctr"/>
          <a:lstStyle/>
          <a:p>
            <a:pPr marL="0" indent="0">
              <a:spcBef>
                <a:spcPts val="600"/>
              </a:spcBef>
              <a:buNone/>
            </a:pPr>
            <a:r>
              <a:rPr lang="en-US" sz="1300" b="1">
                <a:latin typeface="IBM Plex Sans" panose="020B0503050203000203" pitchFamily="34" charset="0"/>
                <a:ea typeface="Calibri" pitchFamily="34" charset="-122"/>
                <a:cs typeface="Calibri" pitchFamily="34" charset="-120"/>
              </a:rPr>
              <a:t>Don't share false reassurances</a:t>
            </a:r>
          </a:p>
          <a:p>
            <a:pPr marL="0" indent="0">
              <a:spcBef>
                <a:spcPts val="600"/>
              </a:spcBef>
              <a:buNone/>
            </a:pPr>
            <a:r>
              <a:rPr lang="en-US" sz="1100">
                <a:latin typeface="IBM Plex Sans" panose="020B0503050203000203" pitchFamily="34" charset="0"/>
                <a:ea typeface="Calibri" pitchFamily="34" charset="-122"/>
                <a:cs typeface="Calibri" pitchFamily="34" charset="-120"/>
              </a:rPr>
              <a:t>Avoid telling immigrants their data is 100% safe or that there is no risk. Be honest about what is known and unknown. Trust is built on accurate information.</a:t>
            </a:r>
          </a:p>
        </p:txBody>
      </p:sp>
      <p:sp>
        <p:nvSpPr>
          <p:cNvPr id="72" name="Oval 71">
            <a:extLst>
              <a:ext uri="{FF2B5EF4-FFF2-40B4-BE49-F238E27FC236}">
                <a16:creationId xmlns:a16="http://schemas.microsoft.com/office/drawing/2014/main" id="{479FB3EA-EE3E-21C6-EF03-C1071BBE1172}"/>
              </a:ext>
            </a:extLst>
          </p:cNvPr>
          <p:cNvSpPr/>
          <p:nvPr/>
        </p:nvSpPr>
        <p:spPr>
          <a:xfrm>
            <a:off x="163068" y="3660391"/>
            <a:ext cx="736282" cy="736282"/>
          </a:xfrm>
          <a:prstGeom prst="ellipse">
            <a:avLst/>
          </a:prstGeom>
          <a:solidFill>
            <a:schemeClr val="bg1"/>
          </a:solidFill>
          <a:ln>
            <a:solidFill>
              <a:schemeClr val="bg1"/>
            </a:solidFill>
          </a:ln>
          <a:effectLst>
            <a:outerShdw blurRad="50800" dist="38100" algn="l" rotWithShape="0">
              <a:schemeClr val="tx1">
                <a:alpha val="4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Shape 6">
            <a:extLst>
              <a:ext uri="{FF2B5EF4-FFF2-40B4-BE49-F238E27FC236}">
                <a16:creationId xmlns:a16="http://schemas.microsoft.com/office/drawing/2014/main" id="{BB031314-FD44-DAB4-D479-119D14FD0363}"/>
              </a:ext>
            </a:extLst>
          </p:cNvPr>
          <p:cNvSpPr/>
          <p:nvPr/>
        </p:nvSpPr>
        <p:spPr>
          <a:xfrm>
            <a:off x="4977004" y="1219194"/>
            <a:ext cx="3949065" cy="1064008"/>
          </a:xfrm>
          <a:prstGeom prst="roundRect">
            <a:avLst>
              <a:gd name="adj" fmla="val 4444"/>
            </a:avLst>
          </a:prstGeom>
          <a:solidFill>
            <a:srgbClr val="FFFFFF"/>
          </a:solidFill>
          <a:ln w="12700">
            <a:solidFill>
              <a:srgbClr val="E8EDF3"/>
            </a:solidFill>
            <a:prstDash val="solid"/>
          </a:ln>
          <a:effectLst>
            <a:outerShdw blurRad="50800" dist="76200" dir="2700000" algn="tl" rotWithShape="0">
              <a:schemeClr val="accent3">
                <a:lumMod val="75000"/>
                <a:alpha val="40000"/>
              </a:schemeClr>
            </a:outerShdw>
          </a:effectLst>
        </p:spPr>
        <p:txBody>
          <a:bodyPr/>
          <a:lstStyle/>
          <a:p>
            <a:endParaRPr lang="en-US"/>
          </a:p>
        </p:txBody>
      </p:sp>
      <p:sp>
        <p:nvSpPr>
          <p:cNvPr id="74" name="Text 9">
            <a:extLst>
              <a:ext uri="{FF2B5EF4-FFF2-40B4-BE49-F238E27FC236}">
                <a16:creationId xmlns:a16="http://schemas.microsoft.com/office/drawing/2014/main" id="{4AFE5A3D-05C6-E9D9-47AA-AD67B7D0F6BD}"/>
              </a:ext>
            </a:extLst>
          </p:cNvPr>
          <p:cNvSpPr/>
          <p:nvPr/>
        </p:nvSpPr>
        <p:spPr>
          <a:xfrm>
            <a:off x="5533454" y="1219194"/>
            <a:ext cx="3392615" cy="1064008"/>
          </a:xfrm>
          <a:prstGeom prst="rect">
            <a:avLst/>
          </a:prstGeom>
          <a:noFill/>
          <a:ln/>
        </p:spPr>
        <p:txBody>
          <a:bodyPr wrap="square" rtlCol="0" anchor="ctr"/>
          <a:lstStyle/>
          <a:p>
            <a:pPr marL="0" indent="0">
              <a:spcBef>
                <a:spcPts val="600"/>
              </a:spcBef>
              <a:buNone/>
            </a:pPr>
            <a:r>
              <a:rPr lang="en-US" sz="1300" b="1">
                <a:latin typeface="IBM Plex Sans" panose="020B0503050203000203" pitchFamily="34" charset="0"/>
                <a:ea typeface="Calibri" pitchFamily="34" charset="-122"/>
                <a:cs typeface="Calibri" pitchFamily="34" charset="-120"/>
              </a:rPr>
              <a:t>Children and pregnant people are protected</a:t>
            </a:r>
          </a:p>
          <a:p>
            <a:r>
              <a:rPr lang="en-US" sz="1100">
                <a:latin typeface="IBM Plex Sans" panose="020B0503050203000203" pitchFamily="34" charset="0"/>
              </a:rPr>
              <a:t>Remind every family: children's eligibility is NOT affected. Pregnant people remain covered. If you are pregnant and you get a notice, submit the documents to let NJ FamilyCare know. </a:t>
            </a:r>
          </a:p>
        </p:txBody>
      </p:sp>
      <p:sp>
        <p:nvSpPr>
          <p:cNvPr id="75" name="Oval 74">
            <a:extLst>
              <a:ext uri="{FF2B5EF4-FFF2-40B4-BE49-F238E27FC236}">
                <a16:creationId xmlns:a16="http://schemas.microsoft.com/office/drawing/2014/main" id="{CE85F0F2-4DAA-311B-0DE0-C612D6B9F048}"/>
              </a:ext>
            </a:extLst>
          </p:cNvPr>
          <p:cNvSpPr/>
          <p:nvPr/>
        </p:nvSpPr>
        <p:spPr>
          <a:xfrm>
            <a:off x="4687444" y="1127753"/>
            <a:ext cx="736282" cy="736282"/>
          </a:xfrm>
          <a:prstGeom prst="ellipse">
            <a:avLst/>
          </a:prstGeom>
          <a:solidFill>
            <a:schemeClr val="bg1"/>
          </a:solidFill>
          <a:ln>
            <a:solidFill>
              <a:schemeClr val="bg1"/>
            </a:solidFill>
          </a:ln>
          <a:effectLst>
            <a:outerShdw blurRad="50800" dist="38100" algn="l" rotWithShape="0">
              <a:schemeClr val="tx1">
                <a:alpha val="4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Shape 6">
            <a:extLst>
              <a:ext uri="{FF2B5EF4-FFF2-40B4-BE49-F238E27FC236}">
                <a16:creationId xmlns:a16="http://schemas.microsoft.com/office/drawing/2014/main" id="{22C0AC26-E2D3-304A-4230-8965BF424F2D}"/>
              </a:ext>
            </a:extLst>
          </p:cNvPr>
          <p:cNvSpPr/>
          <p:nvPr/>
        </p:nvSpPr>
        <p:spPr>
          <a:xfrm>
            <a:off x="4977004" y="2485513"/>
            <a:ext cx="3949065" cy="1064008"/>
          </a:xfrm>
          <a:prstGeom prst="roundRect">
            <a:avLst>
              <a:gd name="adj" fmla="val 4444"/>
            </a:avLst>
          </a:prstGeom>
          <a:solidFill>
            <a:srgbClr val="FFFFFF"/>
          </a:solidFill>
          <a:ln w="12700">
            <a:solidFill>
              <a:srgbClr val="E8EDF3"/>
            </a:solidFill>
            <a:prstDash val="solid"/>
          </a:ln>
          <a:effectLst>
            <a:outerShdw blurRad="50800" dist="76200" dir="2700000" algn="tl" rotWithShape="0">
              <a:schemeClr val="accent1">
                <a:lumMod val="75000"/>
                <a:alpha val="40000"/>
              </a:schemeClr>
            </a:outerShdw>
          </a:effectLst>
        </p:spPr>
        <p:txBody>
          <a:bodyPr/>
          <a:lstStyle/>
          <a:p>
            <a:endParaRPr lang="en-US"/>
          </a:p>
        </p:txBody>
      </p:sp>
      <p:sp>
        <p:nvSpPr>
          <p:cNvPr id="77" name="Text 9">
            <a:extLst>
              <a:ext uri="{FF2B5EF4-FFF2-40B4-BE49-F238E27FC236}">
                <a16:creationId xmlns:a16="http://schemas.microsoft.com/office/drawing/2014/main" id="{122C2A0E-0140-1DF3-22B3-2C3229086A29}"/>
              </a:ext>
            </a:extLst>
          </p:cNvPr>
          <p:cNvSpPr/>
          <p:nvPr/>
        </p:nvSpPr>
        <p:spPr>
          <a:xfrm>
            <a:off x="5533454" y="2485513"/>
            <a:ext cx="3392615" cy="1064008"/>
          </a:xfrm>
          <a:prstGeom prst="rect">
            <a:avLst/>
          </a:prstGeom>
          <a:noFill/>
          <a:ln/>
        </p:spPr>
        <p:txBody>
          <a:bodyPr wrap="square" lIns="91440" tIns="45720" rIns="91440" bIns="45720" rtlCol="0" anchor="ctr"/>
          <a:lstStyle/>
          <a:p>
            <a:pPr marL="0" indent="0">
              <a:spcBef>
                <a:spcPts val="600"/>
              </a:spcBef>
              <a:buNone/>
            </a:pPr>
            <a:r>
              <a:rPr lang="en-US" sz="1300" b="1">
                <a:latin typeface="IBM Plex Sans" panose="020B0503050203000203" pitchFamily="34" charset="0"/>
                <a:ea typeface="Calibri" pitchFamily="34" charset="-122"/>
                <a:cs typeface="Calibri" pitchFamily="34" charset="-120"/>
              </a:rPr>
              <a:t>You are not alone in this</a:t>
            </a:r>
          </a:p>
          <a:p>
            <a:pPr marL="0" indent="0">
              <a:spcBef>
                <a:spcPts val="600"/>
              </a:spcBef>
              <a:buNone/>
            </a:pPr>
            <a:r>
              <a:rPr lang="en-US" sz="1100">
                <a:latin typeface="IBM Plex Sans"/>
                <a:ea typeface="Calibri"/>
                <a:cs typeface="Calibri"/>
              </a:rPr>
              <a:t>Connect with partners — legal aid, community health workers, health plans, and HMS. You don't have to have all the answers. Know who to call.</a:t>
            </a:r>
          </a:p>
        </p:txBody>
      </p:sp>
      <p:sp>
        <p:nvSpPr>
          <p:cNvPr id="78" name="Oval 77">
            <a:extLst>
              <a:ext uri="{FF2B5EF4-FFF2-40B4-BE49-F238E27FC236}">
                <a16:creationId xmlns:a16="http://schemas.microsoft.com/office/drawing/2014/main" id="{46F101A2-C9D5-4399-0083-1E649BD3866F}"/>
              </a:ext>
            </a:extLst>
          </p:cNvPr>
          <p:cNvSpPr/>
          <p:nvPr/>
        </p:nvSpPr>
        <p:spPr>
          <a:xfrm>
            <a:off x="4687444" y="2394072"/>
            <a:ext cx="736282" cy="736282"/>
          </a:xfrm>
          <a:prstGeom prst="ellipse">
            <a:avLst/>
          </a:prstGeom>
          <a:solidFill>
            <a:schemeClr val="bg1"/>
          </a:solidFill>
          <a:ln>
            <a:solidFill>
              <a:schemeClr val="bg1"/>
            </a:solidFill>
          </a:ln>
          <a:effectLst>
            <a:outerShdw blurRad="50800" dist="38100" algn="l" rotWithShape="0">
              <a:schemeClr val="tx1">
                <a:alpha val="4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Title 81">
            <a:extLst>
              <a:ext uri="{FF2B5EF4-FFF2-40B4-BE49-F238E27FC236}">
                <a16:creationId xmlns:a16="http://schemas.microsoft.com/office/drawing/2014/main" id="{18A342B3-6657-9687-50B2-9F9D04B4FA28}"/>
              </a:ext>
            </a:extLst>
          </p:cNvPr>
          <p:cNvSpPr>
            <a:spLocks noGrp="1"/>
          </p:cNvSpPr>
          <p:nvPr>
            <p:ph type="title"/>
          </p:nvPr>
        </p:nvSpPr>
        <p:spPr>
          <a:xfrm>
            <a:off x="252603" y="49793"/>
            <a:ext cx="8799386" cy="830369"/>
          </a:xfrm>
        </p:spPr>
        <p:txBody>
          <a:bodyPr>
            <a:noAutofit/>
          </a:bodyPr>
          <a:lstStyle/>
          <a:p>
            <a:pPr algn="l"/>
            <a:r>
              <a:rPr lang="en-US" sz="2800" b="1">
                <a:latin typeface="Aleo" pitchFamily="2" charset="0"/>
                <a:ea typeface="Calibri" pitchFamily="34" charset="-122"/>
                <a:cs typeface="Calibri" pitchFamily="34" charset="-120"/>
              </a:rPr>
              <a:t>Key reminders for healthcare &amp; social care workers</a:t>
            </a:r>
          </a:p>
        </p:txBody>
      </p:sp>
      <p:sp>
        <p:nvSpPr>
          <p:cNvPr id="2" name="Shape 6">
            <a:extLst>
              <a:ext uri="{FF2B5EF4-FFF2-40B4-BE49-F238E27FC236}">
                <a16:creationId xmlns:a16="http://schemas.microsoft.com/office/drawing/2014/main" id="{D41EA3D8-AF6A-AB25-72D9-99FC040184D6}"/>
              </a:ext>
            </a:extLst>
          </p:cNvPr>
          <p:cNvSpPr/>
          <p:nvPr/>
        </p:nvSpPr>
        <p:spPr>
          <a:xfrm>
            <a:off x="4977005" y="3751832"/>
            <a:ext cx="3949065" cy="1064008"/>
          </a:xfrm>
          <a:prstGeom prst="roundRect">
            <a:avLst>
              <a:gd name="adj" fmla="val 4444"/>
            </a:avLst>
          </a:prstGeom>
          <a:solidFill>
            <a:srgbClr val="FFFFFF"/>
          </a:solidFill>
          <a:ln w="12700">
            <a:solidFill>
              <a:srgbClr val="E8EDF3"/>
            </a:solidFill>
            <a:prstDash val="solid"/>
          </a:ln>
          <a:effectLst>
            <a:outerShdw blurRad="50800" dist="76200" dir="2700000" algn="tl" rotWithShape="0">
              <a:schemeClr val="tx2">
                <a:lumMod val="75000"/>
                <a:alpha val="40000"/>
              </a:schemeClr>
            </a:outerShdw>
          </a:effectLst>
        </p:spPr>
        <p:txBody>
          <a:bodyPr/>
          <a:lstStyle/>
          <a:p>
            <a:endParaRPr lang="en-US"/>
          </a:p>
        </p:txBody>
      </p:sp>
      <p:sp>
        <p:nvSpPr>
          <p:cNvPr id="4" name="Text 9">
            <a:extLst>
              <a:ext uri="{FF2B5EF4-FFF2-40B4-BE49-F238E27FC236}">
                <a16:creationId xmlns:a16="http://schemas.microsoft.com/office/drawing/2014/main" id="{9A201E28-EB66-109C-0CA5-9CCA4D383135}"/>
              </a:ext>
            </a:extLst>
          </p:cNvPr>
          <p:cNvSpPr/>
          <p:nvPr/>
        </p:nvSpPr>
        <p:spPr>
          <a:xfrm>
            <a:off x="5533454" y="3751832"/>
            <a:ext cx="3400141" cy="1082230"/>
          </a:xfrm>
          <a:prstGeom prst="rect">
            <a:avLst/>
          </a:prstGeom>
          <a:noFill/>
          <a:ln/>
        </p:spPr>
        <p:txBody>
          <a:bodyPr wrap="square" rtlCol="0" anchor="ctr"/>
          <a:lstStyle/>
          <a:p>
            <a:pPr marL="0" indent="0">
              <a:spcBef>
                <a:spcPts val="600"/>
              </a:spcBef>
              <a:buNone/>
            </a:pPr>
            <a:r>
              <a:rPr lang="en-US" sz="1300" b="1">
                <a:latin typeface="IBM Plex Sans" panose="020B0503050203000203" pitchFamily="34" charset="0"/>
                <a:ea typeface="Calibri" pitchFamily="34" charset="-122"/>
                <a:cs typeface="Calibri" pitchFamily="34" charset="-120"/>
              </a:rPr>
              <a:t>This training is a starting point</a:t>
            </a:r>
          </a:p>
          <a:p>
            <a:pPr marL="0" indent="0">
              <a:spcBef>
                <a:spcPts val="600"/>
              </a:spcBef>
              <a:buNone/>
            </a:pPr>
            <a:r>
              <a:rPr lang="en-US" sz="1100">
                <a:latin typeface="IBM Plex Sans" panose="020B0503050203000203" pitchFamily="34" charset="0"/>
                <a:ea typeface="Calibri" pitchFamily="34" charset="-122"/>
                <a:cs typeface="Calibri" pitchFamily="34" charset="-120"/>
              </a:rPr>
              <a:t>Guidance is still evolving. Check the NJ Medicaid website for updates. Come back with questions. We'll keep updating this training as things change.</a:t>
            </a:r>
          </a:p>
        </p:txBody>
      </p:sp>
      <p:sp>
        <p:nvSpPr>
          <p:cNvPr id="5" name="Oval 4">
            <a:extLst>
              <a:ext uri="{FF2B5EF4-FFF2-40B4-BE49-F238E27FC236}">
                <a16:creationId xmlns:a16="http://schemas.microsoft.com/office/drawing/2014/main" id="{192B3D55-14B8-0333-B4FA-DC85924CFDAA}"/>
              </a:ext>
            </a:extLst>
          </p:cNvPr>
          <p:cNvSpPr/>
          <p:nvPr/>
        </p:nvSpPr>
        <p:spPr>
          <a:xfrm>
            <a:off x="4687445" y="3660391"/>
            <a:ext cx="736282" cy="736282"/>
          </a:xfrm>
          <a:prstGeom prst="ellipse">
            <a:avLst/>
          </a:prstGeom>
          <a:solidFill>
            <a:schemeClr val="bg1"/>
          </a:solidFill>
          <a:ln>
            <a:solidFill>
              <a:schemeClr val="bg1"/>
            </a:solidFill>
          </a:ln>
          <a:effectLst>
            <a:outerShdw blurRad="50800" dist="38100" algn="l" rotWithShape="0">
              <a:schemeClr val="tx1">
                <a:alpha val="4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Graphic 7">
            <a:extLst>
              <a:ext uri="{FF2B5EF4-FFF2-40B4-BE49-F238E27FC236}">
                <a16:creationId xmlns:a16="http://schemas.microsoft.com/office/drawing/2014/main" id="{B4253D8A-399F-3809-E935-647B473A1E66}"/>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10405" y="3715795"/>
            <a:ext cx="625473" cy="625473"/>
          </a:xfrm>
          <a:prstGeom prst="rect">
            <a:avLst/>
          </a:prstGeom>
        </p:spPr>
      </p:pic>
      <p:pic>
        <p:nvPicPr>
          <p:cNvPr id="10" name="Graphic 9">
            <a:extLst>
              <a:ext uri="{FF2B5EF4-FFF2-40B4-BE49-F238E27FC236}">
                <a16:creationId xmlns:a16="http://schemas.microsoft.com/office/drawing/2014/main" id="{CD682E1F-B96C-4EB5-C7F2-51D420DFEC44}"/>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798253" y="1236534"/>
            <a:ext cx="514664" cy="514664"/>
          </a:xfrm>
          <a:prstGeom prst="rect">
            <a:avLst/>
          </a:prstGeom>
        </p:spPr>
      </p:pic>
      <p:pic>
        <p:nvPicPr>
          <p:cNvPr id="12" name="Graphic 11">
            <a:extLst>
              <a:ext uri="{FF2B5EF4-FFF2-40B4-BE49-F238E27FC236}">
                <a16:creationId xmlns:a16="http://schemas.microsoft.com/office/drawing/2014/main" id="{9A582EAC-047F-5FEE-BCC1-3E69F231CEEE}"/>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776109" y="2511964"/>
            <a:ext cx="558952" cy="558952"/>
          </a:xfrm>
          <a:prstGeom prst="rect">
            <a:avLst/>
          </a:prstGeom>
        </p:spPr>
      </p:pic>
      <p:pic>
        <p:nvPicPr>
          <p:cNvPr id="14" name="Graphic 13">
            <a:extLst>
              <a:ext uri="{FF2B5EF4-FFF2-40B4-BE49-F238E27FC236}">
                <a16:creationId xmlns:a16="http://schemas.microsoft.com/office/drawing/2014/main" id="{D259C425-C801-3B54-D2EF-313397812C84}"/>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4798254" y="3771200"/>
            <a:ext cx="514664" cy="514664"/>
          </a:xfrm>
          <a:prstGeom prst="rect">
            <a:avLst/>
          </a:prstGeom>
        </p:spPr>
      </p:pic>
      <p:pic>
        <p:nvPicPr>
          <p:cNvPr id="16" name="Graphic 15">
            <a:extLst>
              <a:ext uri="{FF2B5EF4-FFF2-40B4-BE49-F238E27FC236}">
                <a16:creationId xmlns:a16="http://schemas.microsoft.com/office/drawing/2014/main" id="{DE1CFD34-F420-62AE-75F3-875581BDC615}"/>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273877" y="2511964"/>
            <a:ext cx="514664" cy="514664"/>
          </a:xfrm>
          <a:prstGeom prst="rect">
            <a:avLst/>
          </a:prstGeom>
        </p:spPr>
      </p:pic>
      <p:pic>
        <p:nvPicPr>
          <p:cNvPr id="17" name="Graphic 16">
            <a:extLst>
              <a:ext uri="{FF2B5EF4-FFF2-40B4-BE49-F238E27FC236}">
                <a16:creationId xmlns:a16="http://schemas.microsoft.com/office/drawing/2014/main" id="{A104D5C3-C2E4-D127-8353-5A8F96287770}"/>
              </a:ext>
            </a:extLst>
          </p:cNvPr>
          <p:cNvPicPr>
            <a:picLocks noChangeAspect="1"/>
          </p:cNvPicPr>
          <p:nvPr/>
        </p:nvPicPr>
        <p:blipFill>
          <a:blip>
            <a:extLst>
              <a:ext uri="{96DAC541-7B7A-43D3-8B79-37D633B846F1}">
                <asvg:svgBlip xmlns:asvg="http://schemas.microsoft.com/office/drawing/2016/SVG/main" r:embed="rId8"/>
              </a:ext>
            </a:extLst>
          </a:blip>
          <a:srcRect/>
          <a:stretch/>
        </p:blipFill>
        <p:spPr>
          <a:xfrm>
            <a:off x="251733" y="1214390"/>
            <a:ext cx="558952" cy="558952"/>
          </a:xfrm>
          <a:prstGeom prst="rect">
            <a:avLst/>
          </a:prstGeom>
        </p:spPr>
      </p:pic>
    </p:spTree>
    <p:extLst>
      <p:ext uri="{BB962C8B-B14F-4D97-AF65-F5344CB8AC3E}">
        <p14:creationId xmlns:p14="http://schemas.microsoft.com/office/powerpoint/2010/main" val="217305893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6F8B45E7-A8DF-FDC0-0A1C-C6911947442E}"/>
            </a:ext>
          </a:extLst>
        </p:cNvPr>
        <p:cNvGrpSpPr/>
        <p:nvPr/>
      </p:nvGrpSpPr>
      <p:grpSpPr>
        <a:xfrm>
          <a:off x="0" y="0"/>
          <a:ext cx="0" cy="0"/>
          <a:chOff x="0" y="0"/>
          <a:chExt cx="0" cy="0"/>
        </a:xfrm>
      </p:grpSpPr>
      <p:sp>
        <p:nvSpPr>
          <p:cNvPr id="3" name="Text 1">
            <a:extLst>
              <a:ext uri="{FF2B5EF4-FFF2-40B4-BE49-F238E27FC236}">
                <a16:creationId xmlns:a16="http://schemas.microsoft.com/office/drawing/2014/main" id="{F5B5239E-1CD8-5939-C9CF-57781A1517B5}"/>
              </a:ext>
            </a:extLst>
          </p:cNvPr>
          <p:cNvSpPr/>
          <p:nvPr/>
        </p:nvSpPr>
        <p:spPr>
          <a:xfrm>
            <a:off x="640080" y="1188720"/>
            <a:ext cx="7315200" cy="411480"/>
          </a:xfrm>
          <a:prstGeom prst="rect">
            <a:avLst/>
          </a:prstGeom>
          <a:noFill/>
          <a:ln/>
        </p:spPr>
        <p:txBody>
          <a:bodyPr wrap="square" rtlCol="0" anchor="ctr"/>
          <a:lstStyle/>
          <a:p>
            <a:pPr marL="0" indent="0">
              <a:buNone/>
            </a:pPr>
            <a:r>
              <a:rPr lang="en-US" sz="1600" b="1" kern="0" spc="400">
                <a:solidFill>
                  <a:srgbClr val="E8A020"/>
                </a:solidFill>
                <a:latin typeface="IBM Plex Sans" panose="020B0503050203000203" pitchFamily="34" charset="0"/>
                <a:ea typeface="Calibri" pitchFamily="34" charset="-122"/>
                <a:cs typeface="Calibri" pitchFamily="34" charset="-120"/>
              </a:rPr>
              <a:t>ONLINE LIBRARY OF RESOURCES</a:t>
            </a:r>
            <a:endParaRPr lang="en-US" sz="1600">
              <a:latin typeface="IBM Plex Sans" panose="020B0503050203000203" pitchFamily="34" charset="0"/>
            </a:endParaRPr>
          </a:p>
        </p:txBody>
      </p:sp>
      <p:sp>
        <p:nvSpPr>
          <p:cNvPr id="4" name="Text 2">
            <a:extLst>
              <a:ext uri="{FF2B5EF4-FFF2-40B4-BE49-F238E27FC236}">
                <a16:creationId xmlns:a16="http://schemas.microsoft.com/office/drawing/2014/main" id="{04E4742C-1F7C-5A6B-44C3-C3DF13F76F55}"/>
              </a:ext>
            </a:extLst>
          </p:cNvPr>
          <p:cNvSpPr/>
          <p:nvPr/>
        </p:nvSpPr>
        <p:spPr>
          <a:xfrm>
            <a:off x="640080" y="1600200"/>
            <a:ext cx="8503920" cy="1188720"/>
          </a:xfrm>
          <a:prstGeom prst="rect">
            <a:avLst/>
          </a:prstGeom>
          <a:noFill/>
          <a:ln/>
        </p:spPr>
        <p:txBody>
          <a:bodyPr wrap="square" rtlCol="0" anchor="ctr"/>
          <a:lstStyle/>
          <a:p>
            <a:pPr marL="0" indent="0">
              <a:buNone/>
            </a:pPr>
            <a:r>
              <a:rPr lang="en-US" sz="5000" b="1">
                <a:solidFill>
                  <a:srgbClr val="FFFFFF"/>
                </a:solidFill>
                <a:latin typeface="Aleo" pitchFamily="2" charset="0"/>
                <a:ea typeface="Calibri" pitchFamily="34" charset="-122"/>
                <a:cs typeface="Calibri" pitchFamily="34" charset="-120"/>
              </a:rPr>
              <a:t>CamdenHealth.org</a:t>
            </a:r>
            <a:endParaRPr lang="en-US" sz="5000">
              <a:latin typeface="Aleo" pitchFamily="2" charset="0"/>
            </a:endParaRPr>
          </a:p>
        </p:txBody>
      </p:sp>
      <p:sp>
        <p:nvSpPr>
          <p:cNvPr id="5" name="Text 3">
            <a:extLst>
              <a:ext uri="{FF2B5EF4-FFF2-40B4-BE49-F238E27FC236}">
                <a16:creationId xmlns:a16="http://schemas.microsoft.com/office/drawing/2014/main" id="{ED85D280-253A-105D-8A56-24B43E377BD1}"/>
              </a:ext>
            </a:extLst>
          </p:cNvPr>
          <p:cNvSpPr/>
          <p:nvPr/>
        </p:nvSpPr>
        <p:spPr>
          <a:xfrm>
            <a:off x="640080" y="2926080"/>
            <a:ext cx="4985657" cy="548640"/>
          </a:xfrm>
          <a:prstGeom prst="rect">
            <a:avLst/>
          </a:prstGeom>
          <a:noFill/>
          <a:ln/>
        </p:spPr>
        <p:txBody>
          <a:bodyPr wrap="square" rtlCol="0" anchor="ctr"/>
          <a:lstStyle/>
          <a:p>
            <a:pPr marL="0" indent="0">
              <a:buNone/>
            </a:pPr>
            <a:r>
              <a:rPr lang="en-US" sz="2000" i="1">
                <a:solidFill>
                  <a:srgbClr val="D0EFED"/>
                </a:solidFill>
                <a:latin typeface="IBM Plex Sans" panose="020B0503050203000203" pitchFamily="34" charset="0"/>
                <a:ea typeface="Calibri" pitchFamily="34" charset="-122"/>
                <a:cs typeface="Calibri" pitchFamily="34" charset="-120"/>
              </a:rPr>
              <a:t>Scan the QR code to access resources and information about HR1 changes</a:t>
            </a:r>
            <a:endParaRPr lang="en-US" sz="2000">
              <a:latin typeface="IBM Plex Sans" panose="020B0503050203000203" pitchFamily="34" charset="0"/>
            </a:endParaRPr>
          </a:p>
        </p:txBody>
      </p:sp>
      <p:pic>
        <p:nvPicPr>
          <p:cNvPr id="6" name="Picture 5">
            <a:extLst>
              <a:ext uri="{FF2B5EF4-FFF2-40B4-BE49-F238E27FC236}">
                <a16:creationId xmlns:a16="http://schemas.microsoft.com/office/drawing/2014/main" id="{556F02CE-CE46-978D-B6B0-91733A655999}"/>
              </a:ext>
            </a:extLst>
          </p:cNvPr>
          <p:cNvPicPr>
            <a:picLocks noChangeAspect="1"/>
          </p:cNvPicPr>
          <p:nvPr/>
        </p:nvPicPr>
        <p:blipFill>
          <a:blip r:embed="rId3"/>
          <a:stretch>
            <a:fillRect/>
          </a:stretch>
        </p:blipFill>
        <p:spPr>
          <a:xfrm>
            <a:off x="6782342" y="2788920"/>
            <a:ext cx="2185037" cy="2185037"/>
          </a:xfrm>
          <a:prstGeom prst="rect">
            <a:avLst/>
          </a:prstGeom>
        </p:spPr>
      </p:pic>
    </p:spTree>
    <p:extLst>
      <p:ext uri="{BB962C8B-B14F-4D97-AF65-F5344CB8AC3E}">
        <p14:creationId xmlns:p14="http://schemas.microsoft.com/office/powerpoint/2010/main" val="243623572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68D802-CFC4-C76C-B214-FEC45365DBBA}"/>
            </a:ext>
          </a:extLst>
        </p:cNvPr>
        <p:cNvGrpSpPr/>
        <p:nvPr/>
      </p:nvGrpSpPr>
      <p:grpSpPr>
        <a:xfrm>
          <a:off x="0" y="0"/>
          <a:ext cx="0" cy="0"/>
          <a:chOff x="0" y="0"/>
          <a:chExt cx="0" cy="0"/>
        </a:xfrm>
      </p:grpSpPr>
      <p:sp>
        <p:nvSpPr>
          <p:cNvPr id="3" name="Text 1">
            <a:extLst>
              <a:ext uri="{FF2B5EF4-FFF2-40B4-BE49-F238E27FC236}">
                <a16:creationId xmlns:a16="http://schemas.microsoft.com/office/drawing/2014/main" id="{6A7DE9AA-9DB5-9276-F859-10320C7BDF5E}"/>
              </a:ext>
            </a:extLst>
          </p:cNvPr>
          <p:cNvSpPr/>
          <p:nvPr/>
        </p:nvSpPr>
        <p:spPr>
          <a:xfrm>
            <a:off x="144780" y="83814"/>
            <a:ext cx="8229600" cy="640080"/>
          </a:xfrm>
          <a:prstGeom prst="rect">
            <a:avLst/>
          </a:prstGeom>
          <a:noFill/>
          <a:ln/>
        </p:spPr>
        <p:txBody>
          <a:bodyPr wrap="square" rtlCol="0" anchor="ctr"/>
          <a:lstStyle/>
          <a:p>
            <a:pPr marL="0" indent="0" algn="l">
              <a:buNone/>
            </a:pPr>
            <a:r>
              <a:rPr lang="en-US" sz="4000" b="1">
                <a:solidFill>
                  <a:srgbClr val="1B3A6B"/>
                </a:solidFill>
                <a:latin typeface="Aleo" pitchFamily="2" charset="0"/>
                <a:ea typeface="Calibri" pitchFamily="34" charset="-122"/>
                <a:cs typeface="Calibri" pitchFamily="34" charset="-120"/>
              </a:rPr>
              <a:t>Questions and discussion</a:t>
            </a:r>
            <a:endParaRPr lang="en-US" sz="4000">
              <a:latin typeface="Aleo" pitchFamily="2" charset="0"/>
            </a:endParaRPr>
          </a:p>
        </p:txBody>
      </p:sp>
      <p:sp>
        <p:nvSpPr>
          <p:cNvPr id="8" name="Text 6">
            <a:extLst>
              <a:ext uri="{FF2B5EF4-FFF2-40B4-BE49-F238E27FC236}">
                <a16:creationId xmlns:a16="http://schemas.microsoft.com/office/drawing/2014/main" id="{A65926D6-297F-0260-87DF-1756A5BBCC43}"/>
              </a:ext>
            </a:extLst>
          </p:cNvPr>
          <p:cNvSpPr/>
          <p:nvPr/>
        </p:nvSpPr>
        <p:spPr>
          <a:xfrm>
            <a:off x="1036320" y="1424940"/>
            <a:ext cx="7338060" cy="594360"/>
          </a:xfrm>
          <a:prstGeom prst="rect">
            <a:avLst/>
          </a:prstGeom>
          <a:noFill/>
          <a:ln/>
        </p:spPr>
        <p:txBody>
          <a:bodyPr wrap="square" rtlCol="0" anchor="ctr"/>
          <a:lstStyle/>
          <a:p>
            <a:r>
              <a:rPr lang="en-US" b="1">
                <a:latin typeface="IBM Plex Sans" panose="020B0503050203000203" pitchFamily="34" charset="0"/>
                <a:ea typeface="Calibri" pitchFamily="34" charset="-122"/>
                <a:cs typeface="Calibri" pitchFamily="34" charset="-120"/>
              </a:rPr>
              <a:t>What questions do you have about eligibility for specific immigration statuses?</a:t>
            </a:r>
            <a:endParaRPr lang="en-US">
              <a:latin typeface="IBM Plex Sans" panose="020B0503050203000203" pitchFamily="34" charset="0"/>
            </a:endParaRPr>
          </a:p>
        </p:txBody>
      </p:sp>
      <p:sp>
        <p:nvSpPr>
          <p:cNvPr id="2" name="Isosceles Triangle 1">
            <a:extLst>
              <a:ext uri="{FF2B5EF4-FFF2-40B4-BE49-F238E27FC236}">
                <a16:creationId xmlns:a16="http://schemas.microsoft.com/office/drawing/2014/main" id="{B26D7C7D-B17C-78FA-37F7-D75054A203EB}"/>
              </a:ext>
            </a:extLst>
          </p:cNvPr>
          <p:cNvSpPr/>
          <p:nvPr/>
        </p:nvSpPr>
        <p:spPr>
          <a:xfrm>
            <a:off x="0" y="1234441"/>
            <a:ext cx="4305300" cy="3909060"/>
          </a:xfrm>
          <a:prstGeom prst="triangle">
            <a:avLst>
              <a:gd name="adj" fmla="val 0"/>
            </a:avLst>
          </a:prstGeom>
          <a:solidFill>
            <a:schemeClr val="tx1"/>
          </a:solidFill>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6" name="Shape 4">
            <a:extLst>
              <a:ext uri="{FF2B5EF4-FFF2-40B4-BE49-F238E27FC236}">
                <a16:creationId xmlns:a16="http://schemas.microsoft.com/office/drawing/2014/main" id="{8F7F7081-B1BD-B189-BE1B-62DD859428F3}"/>
              </a:ext>
            </a:extLst>
          </p:cNvPr>
          <p:cNvSpPr/>
          <p:nvPr/>
        </p:nvSpPr>
        <p:spPr>
          <a:xfrm>
            <a:off x="304800" y="1424940"/>
            <a:ext cx="594360" cy="594360"/>
          </a:xfrm>
          <a:prstGeom prst="ellipse">
            <a:avLst/>
          </a:prstGeom>
          <a:solidFill>
            <a:schemeClr val="bg1">
              <a:lumMod val="95000"/>
            </a:schemeClr>
          </a:solidFill>
          <a:ln w="12700">
            <a:noFill/>
            <a:prstDash val="solid"/>
          </a:ln>
        </p:spPr>
        <p:txBody>
          <a:bodyPr/>
          <a:lstStyle/>
          <a:p>
            <a:endParaRPr lang="en-US"/>
          </a:p>
        </p:txBody>
      </p:sp>
      <p:sp>
        <p:nvSpPr>
          <p:cNvPr id="43" name="Text 6">
            <a:extLst>
              <a:ext uri="{FF2B5EF4-FFF2-40B4-BE49-F238E27FC236}">
                <a16:creationId xmlns:a16="http://schemas.microsoft.com/office/drawing/2014/main" id="{BB147715-A6DE-1620-A78D-CB81118A9477}"/>
              </a:ext>
            </a:extLst>
          </p:cNvPr>
          <p:cNvSpPr/>
          <p:nvPr/>
        </p:nvSpPr>
        <p:spPr>
          <a:xfrm>
            <a:off x="1933576" y="2309434"/>
            <a:ext cx="6524623" cy="612439"/>
          </a:xfrm>
          <a:prstGeom prst="rect">
            <a:avLst/>
          </a:prstGeom>
          <a:noFill/>
          <a:ln/>
        </p:spPr>
        <p:txBody>
          <a:bodyPr wrap="square" rtlCol="0" anchor="ctr"/>
          <a:lstStyle/>
          <a:p>
            <a:r>
              <a:rPr lang="en-US" b="1">
                <a:latin typeface="IBM Plex Sans" panose="020B0503050203000203" pitchFamily="34" charset="0"/>
                <a:ea typeface="Calibri" pitchFamily="34" charset="-122"/>
                <a:cs typeface="Calibri" pitchFamily="34" charset="-120"/>
              </a:rPr>
              <a:t>What tools or support do you need to help your clients/patients with this?</a:t>
            </a:r>
          </a:p>
        </p:txBody>
      </p:sp>
      <p:sp>
        <p:nvSpPr>
          <p:cNvPr id="44" name="Shape 4">
            <a:extLst>
              <a:ext uri="{FF2B5EF4-FFF2-40B4-BE49-F238E27FC236}">
                <a16:creationId xmlns:a16="http://schemas.microsoft.com/office/drawing/2014/main" id="{1074B946-2099-0FA9-9187-1695AC0FEBC5}"/>
              </a:ext>
            </a:extLst>
          </p:cNvPr>
          <p:cNvSpPr/>
          <p:nvPr/>
        </p:nvSpPr>
        <p:spPr>
          <a:xfrm>
            <a:off x="1202057" y="2310031"/>
            <a:ext cx="594360" cy="594360"/>
          </a:xfrm>
          <a:prstGeom prst="ellipse">
            <a:avLst/>
          </a:prstGeom>
          <a:solidFill>
            <a:schemeClr val="bg1">
              <a:lumMod val="95000"/>
            </a:schemeClr>
          </a:solidFill>
          <a:ln w="12700">
            <a:noFill/>
            <a:prstDash val="solid"/>
          </a:ln>
        </p:spPr>
        <p:txBody>
          <a:bodyPr/>
          <a:lstStyle/>
          <a:p>
            <a:endParaRPr lang="en-US"/>
          </a:p>
        </p:txBody>
      </p:sp>
      <p:sp>
        <p:nvSpPr>
          <p:cNvPr id="45" name="Text 6">
            <a:extLst>
              <a:ext uri="{FF2B5EF4-FFF2-40B4-BE49-F238E27FC236}">
                <a16:creationId xmlns:a16="http://schemas.microsoft.com/office/drawing/2014/main" id="{27EFFA53-536A-215F-50DE-174F9CD341D2}"/>
              </a:ext>
            </a:extLst>
          </p:cNvPr>
          <p:cNvSpPr/>
          <p:nvPr/>
        </p:nvSpPr>
        <p:spPr>
          <a:xfrm>
            <a:off x="2975611" y="3258489"/>
            <a:ext cx="5810250" cy="594360"/>
          </a:xfrm>
          <a:prstGeom prst="rect">
            <a:avLst/>
          </a:prstGeom>
          <a:noFill/>
          <a:ln/>
        </p:spPr>
        <p:txBody>
          <a:bodyPr wrap="square" rtlCol="0" anchor="ctr"/>
          <a:lstStyle/>
          <a:p>
            <a:r>
              <a:rPr lang="en-US" b="1">
                <a:latin typeface="IBM Plex Sans" panose="020B0503050203000203" pitchFamily="34" charset="0"/>
                <a:ea typeface="Calibri" pitchFamily="34" charset="-122"/>
                <a:cs typeface="Calibri" pitchFamily="34" charset="-120"/>
              </a:rPr>
              <a:t>What situations are you already seeing in your work with immigrant communities?</a:t>
            </a:r>
          </a:p>
        </p:txBody>
      </p:sp>
      <p:sp>
        <p:nvSpPr>
          <p:cNvPr id="46" name="Shape 4">
            <a:extLst>
              <a:ext uri="{FF2B5EF4-FFF2-40B4-BE49-F238E27FC236}">
                <a16:creationId xmlns:a16="http://schemas.microsoft.com/office/drawing/2014/main" id="{AA858AEB-0DBC-32FB-5DEE-C2F54587CD0F}"/>
              </a:ext>
            </a:extLst>
          </p:cNvPr>
          <p:cNvSpPr/>
          <p:nvPr/>
        </p:nvSpPr>
        <p:spPr>
          <a:xfrm>
            <a:off x="2244091" y="3238308"/>
            <a:ext cx="594360" cy="594360"/>
          </a:xfrm>
          <a:prstGeom prst="ellipse">
            <a:avLst/>
          </a:prstGeom>
          <a:solidFill>
            <a:schemeClr val="bg1">
              <a:lumMod val="95000"/>
            </a:schemeClr>
          </a:solidFill>
          <a:ln w="12700">
            <a:noFill/>
            <a:prstDash val="solid"/>
          </a:ln>
        </p:spPr>
        <p:txBody>
          <a:bodyPr/>
          <a:lstStyle/>
          <a:p>
            <a:endParaRPr lang="en-US"/>
          </a:p>
        </p:txBody>
      </p:sp>
      <p:sp>
        <p:nvSpPr>
          <p:cNvPr id="49" name="Text 6">
            <a:extLst>
              <a:ext uri="{FF2B5EF4-FFF2-40B4-BE49-F238E27FC236}">
                <a16:creationId xmlns:a16="http://schemas.microsoft.com/office/drawing/2014/main" id="{A28AE0CC-DF03-4355-B775-F5D1DCC557FF}"/>
              </a:ext>
            </a:extLst>
          </p:cNvPr>
          <p:cNvSpPr/>
          <p:nvPr/>
        </p:nvSpPr>
        <p:spPr>
          <a:xfrm>
            <a:off x="4065273" y="4244898"/>
            <a:ext cx="4834887" cy="594360"/>
          </a:xfrm>
          <a:prstGeom prst="rect">
            <a:avLst/>
          </a:prstGeom>
          <a:noFill/>
          <a:ln/>
        </p:spPr>
        <p:txBody>
          <a:bodyPr wrap="square" rtlCol="0" anchor="ctr"/>
          <a:lstStyle/>
          <a:p>
            <a:r>
              <a:rPr lang="en-US" b="1">
                <a:latin typeface="IBM Plex Sans" panose="020B0503050203000203" pitchFamily="34" charset="0"/>
                <a:ea typeface="Calibri" pitchFamily="34" charset="-122"/>
                <a:cs typeface="Calibri" pitchFamily="34" charset="-120"/>
              </a:rPr>
              <a:t>What would make it easier for immigrants you work with to take action?</a:t>
            </a:r>
            <a:endParaRPr lang="en-US">
              <a:latin typeface="IBM Plex Sans" panose="020B0503050203000203" pitchFamily="34" charset="0"/>
            </a:endParaRPr>
          </a:p>
        </p:txBody>
      </p:sp>
      <p:sp>
        <p:nvSpPr>
          <p:cNvPr id="50" name="Shape 4">
            <a:extLst>
              <a:ext uri="{FF2B5EF4-FFF2-40B4-BE49-F238E27FC236}">
                <a16:creationId xmlns:a16="http://schemas.microsoft.com/office/drawing/2014/main" id="{1BBA6CF3-9192-9F39-5514-50F145859684}"/>
              </a:ext>
            </a:extLst>
          </p:cNvPr>
          <p:cNvSpPr/>
          <p:nvPr/>
        </p:nvSpPr>
        <p:spPr>
          <a:xfrm>
            <a:off x="3333753" y="4224717"/>
            <a:ext cx="594360" cy="594360"/>
          </a:xfrm>
          <a:prstGeom prst="ellipse">
            <a:avLst/>
          </a:prstGeom>
          <a:solidFill>
            <a:schemeClr val="bg1">
              <a:lumMod val="95000"/>
            </a:schemeClr>
          </a:solidFill>
          <a:ln w="12700">
            <a:noFill/>
            <a:prstDash val="solid"/>
          </a:ln>
        </p:spPr>
        <p:txBody>
          <a:bodyPr/>
          <a:lstStyle/>
          <a:p>
            <a:endParaRPr lang="en-US"/>
          </a:p>
        </p:txBody>
      </p:sp>
      <p:sp>
        <p:nvSpPr>
          <p:cNvPr id="51" name="TextBox 50">
            <a:extLst>
              <a:ext uri="{FF2B5EF4-FFF2-40B4-BE49-F238E27FC236}">
                <a16:creationId xmlns:a16="http://schemas.microsoft.com/office/drawing/2014/main" id="{286DE1B7-1B90-714F-A1A2-DCA4F455DC17}"/>
              </a:ext>
            </a:extLst>
          </p:cNvPr>
          <p:cNvSpPr txBox="1"/>
          <p:nvPr/>
        </p:nvSpPr>
        <p:spPr>
          <a:xfrm>
            <a:off x="440436" y="1445121"/>
            <a:ext cx="323088" cy="553998"/>
          </a:xfrm>
          <a:prstGeom prst="rect">
            <a:avLst/>
          </a:prstGeom>
          <a:noFill/>
        </p:spPr>
        <p:txBody>
          <a:bodyPr wrap="square">
            <a:spAutoFit/>
          </a:bodyPr>
          <a:lstStyle/>
          <a:p>
            <a:r>
              <a:rPr lang="en-US" sz="3000">
                <a:latin typeface="Segoe UI Black" panose="020B0A02040204020203" pitchFamily="34" charset="0"/>
                <a:ea typeface="Segoe UI Black" panose="020B0A02040204020203" pitchFamily="34" charset="0"/>
              </a:rPr>
              <a:t>?</a:t>
            </a:r>
            <a:endParaRPr lang="en-US" sz="3000"/>
          </a:p>
        </p:txBody>
      </p:sp>
      <p:sp>
        <p:nvSpPr>
          <p:cNvPr id="53" name="TextBox 52">
            <a:extLst>
              <a:ext uri="{FF2B5EF4-FFF2-40B4-BE49-F238E27FC236}">
                <a16:creationId xmlns:a16="http://schemas.microsoft.com/office/drawing/2014/main" id="{F7753B3C-3E78-E9F1-A48C-5C35DE356E49}"/>
              </a:ext>
            </a:extLst>
          </p:cNvPr>
          <p:cNvSpPr txBox="1"/>
          <p:nvPr/>
        </p:nvSpPr>
        <p:spPr>
          <a:xfrm>
            <a:off x="1343789" y="2325248"/>
            <a:ext cx="452628" cy="553998"/>
          </a:xfrm>
          <a:prstGeom prst="rect">
            <a:avLst/>
          </a:prstGeom>
          <a:noFill/>
        </p:spPr>
        <p:txBody>
          <a:bodyPr wrap="square">
            <a:spAutoFit/>
          </a:bodyPr>
          <a:lstStyle/>
          <a:p>
            <a:r>
              <a:rPr lang="en-US" sz="3000">
                <a:latin typeface="Segoe UI Black" panose="020B0A02040204020203" pitchFamily="34" charset="0"/>
                <a:ea typeface="Segoe UI Black" panose="020B0A02040204020203" pitchFamily="34" charset="0"/>
              </a:rPr>
              <a:t>?</a:t>
            </a:r>
            <a:endParaRPr lang="en-US" sz="3000"/>
          </a:p>
        </p:txBody>
      </p:sp>
      <p:sp>
        <p:nvSpPr>
          <p:cNvPr id="54" name="TextBox 53">
            <a:extLst>
              <a:ext uri="{FF2B5EF4-FFF2-40B4-BE49-F238E27FC236}">
                <a16:creationId xmlns:a16="http://schemas.microsoft.com/office/drawing/2014/main" id="{A2BD1AF8-FF75-E0C5-83AA-FF0A4053AF6A}"/>
              </a:ext>
            </a:extLst>
          </p:cNvPr>
          <p:cNvSpPr txBox="1"/>
          <p:nvPr/>
        </p:nvSpPr>
        <p:spPr>
          <a:xfrm>
            <a:off x="2385823" y="3258489"/>
            <a:ext cx="452628" cy="553998"/>
          </a:xfrm>
          <a:prstGeom prst="rect">
            <a:avLst/>
          </a:prstGeom>
          <a:noFill/>
        </p:spPr>
        <p:txBody>
          <a:bodyPr wrap="square">
            <a:spAutoFit/>
          </a:bodyPr>
          <a:lstStyle/>
          <a:p>
            <a:r>
              <a:rPr lang="en-US" sz="3000">
                <a:latin typeface="Segoe UI Black" panose="020B0A02040204020203" pitchFamily="34" charset="0"/>
                <a:ea typeface="Segoe UI Black" panose="020B0A02040204020203" pitchFamily="34" charset="0"/>
              </a:rPr>
              <a:t>?</a:t>
            </a:r>
            <a:endParaRPr lang="en-US" sz="3000"/>
          </a:p>
        </p:txBody>
      </p:sp>
      <p:sp>
        <p:nvSpPr>
          <p:cNvPr id="56" name="TextBox 55">
            <a:extLst>
              <a:ext uri="{FF2B5EF4-FFF2-40B4-BE49-F238E27FC236}">
                <a16:creationId xmlns:a16="http://schemas.microsoft.com/office/drawing/2014/main" id="{E3774964-02E9-9155-42DA-D27E752122DF}"/>
              </a:ext>
            </a:extLst>
          </p:cNvPr>
          <p:cNvSpPr txBox="1"/>
          <p:nvPr/>
        </p:nvSpPr>
        <p:spPr>
          <a:xfrm>
            <a:off x="3458718" y="4244898"/>
            <a:ext cx="452628" cy="553998"/>
          </a:xfrm>
          <a:prstGeom prst="rect">
            <a:avLst/>
          </a:prstGeom>
          <a:noFill/>
        </p:spPr>
        <p:txBody>
          <a:bodyPr wrap="square">
            <a:spAutoFit/>
          </a:bodyPr>
          <a:lstStyle/>
          <a:p>
            <a:r>
              <a:rPr lang="en-US" sz="3000">
                <a:latin typeface="Segoe UI Black" panose="020B0A02040204020203" pitchFamily="34" charset="0"/>
                <a:ea typeface="Segoe UI Black" panose="020B0A02040204020203" pitchFamily="34" charset="0"/>
              </a:rPr>
              <a:t>?</a:t>
            </a:r>
            <a:endParaRPr lang="en-US" sz="3000"/>
          </a:p>
        </p:txBody>
      </p:sp>
      <p:sp>
        <p:nvSpPr>
          <p:cNvPr id="7" name="Text 2">
            <a:extLst>
              <a:ext uri="{FF2B5EF4-FFF2-40B4-BE49-F238E27FC236}">
                <a16:creationId xmlns:a16="http://schemas.microsoft.com/office/drawing/2014/main" id="{46FB6CDB-9A59-E4FA-19C9-DE5B3675222D}"/>
              </a:ext>
            </a:extLst>
          </p:cNvPr>
          <p:cNvSpPr/>
          <p:nvPr/>
        </p:nvSpPr>
        <p:spPr>
          <a:xfrm>
            <a:off x="144780" y="678174"/>
            <a:ext cx="8229600" cy="379093"/>
          </a:xfrm>
          <a:prstGeom prst="rect">
            <a:avLst/>
          </a:prstGeom>
          <a:noFill/>
          <a:ln/>
        </p:spPr>
        <p:txBody>
          <a:bodyPr wrap="square" rtlCol="0" anchor="ctr"/>
          <a:lstStyle/>
          <a:p>
            <a:pPr marL="0" indent="0" algn="l">
              <a:buNone/>
            </a:pPr>
            <a:r>
              <a:rPr lang="en-US" i="1">
                <a:solidFill>
                  <a:srgbClr val="64748B"/>
                </a:solidFill>
                <a:latin typeface="IBM Plex Sans" panose="020B0503050203000203" pitchFamily="34" charset="0"/>
                <a:ea typeface="Calibri" pitchFamily="34" charset="-122"/>
                <a:cs typeface="Calibri" pitchFamily="34" charset="-120"/>
              </a:rPr>
              <a:t>30 minutes — your questions, comments, and experiences matter.</a:t>
            </a:r>
          </a:p>
        </p:txBody>
      </p:sp>
      <p:cxnSp>
        <p:nvCxnSpPr>
          <p:cNvPr id="9" name="Straight Connector 8">
            <a:extLst>
              <a:ext uri="{FF2B5EF4-FFF2-40B4-BE49-F238E27FC236}">
                <a16:creationId xmlns:a16="http://schemas.microsoft.com/office/drawing/2014/main" id="{84B688BF-B287-F176-F2C9-996AA3CB3FB6}"/>
              </a:ext>
            </a:extLst>
          </p:cNvPr>
          <p:cNvCxnSpPr/>
          <p:nvPr/>
        </p:nvCxnSpPr>
        <p:spPr>
          <a:xfrm>
            <a:off x="230886" y="1036125"/>
            <a:ext cx="6455664" cy="0"/>
          </a:xfrm>
          <a:prstGeom prst="line">
            <a:avLst/>
          </a:prstGeom>
          <a:ln w="19050"/>
        </p:spPr>
        <p:style>
          <a:lnRef idx="1">
            <a:schemeClr val="accent6"/>
          </a:lnRef>
          <a:fillRef idx="0">
            <a:schemeClr val="accent6"/>
          </a:fillRef>
          <a:effectRef idx="0">
            <a:schemeClr val="accent6"/>
          </a:effectRef>
          <a:fontRef idx="minor">
            <a:schemeClr val="tx1"/>
          </a:fontRef>
        </p:style>
      </p:cxnSp>
    </p:spTree>
    <p:extLst>
      <p:ext uri="{BB962C8B-B14F-4D97-AF65-F5344CB8AC3E}">
        <p14:creationId xmlns:p14="http://schemas.microsoft.com/office/powerpoint/2010/main" val="32786196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4" name="Shape 2"/>
          <p:cNvSpPr/>
          <p:nvPr/>
        </p:nvSpPr>
        <p:spPr>
          <a:xfrm>
            <a:off x="360375" y="1375781"/>
            <a:ext cx="4023360" cy="1619968"/>
          </a:xfrm>
          <a:prstGeom prst="roundRect">
            <a:avLst>
              <a:gd name="adj" fmla="val 5714"/>
            </a:avLst>
          </a:prstGeom>
          <a:solidFill>
            <a:srgbClr val="FFFFFF"/>
          </a:solidFill>
          <a:ln w="12700">
            <a:solidFill>
              <a:srgbClr val="E8EDF3"/>
            </a:solidFill>
            <a:prstDash val="solid"/>
          </a:ln>
          <a:effectLst>
            <a:outerShdw blurRad="101600" dist="38100" dir="2700000" algn="bl" rotWithShape="0">
              <a:srgbClr val="000000">
                <a:alpha val="10000"/>
              </a:srgbClr>
            </a:outerShdw>
          </a:effectLst>
        </p:spPr>
        <p:txBody>
          <a:bodyPr/>
          <a:lstStyle/>
          <a:p>
            <a:endParaRPr lang="en-US">
              <a:latin typeface="IBM Plex Sans" panose="020B0503050203000203" pitchFamily="34" charset="0"/>
            </a:endParaRPr>
          </a:p>
        </p:txBody>
      </p:sp>
      <p:sp>
        <p:nvSpPr>
          <p:cNvPr id="5" name="Shape 3"/>
          <p:cNvSpPr/>
          <p:nvPr/>
        </p:nvSpPr>
        <p:spPr>
          <a:xfrm>
            <a:off x="350520" y="1362065"/>
            <a:ext cx="4023360" cy="384048"/>
          </a:xfrm>
          <a:prstGeom prst="rect">
            <a:avLst/>
          </a:prstGeom>
          <a:solidFill>
            <a:schemeClr val="bg2"/>
          </a:solidFill>
          <a:ln w="12700">
            <a:solidFill>
              <a:schemeClr val="bg2"/>
            </a:solidFill>
            <a:prstDash val="solid"/>
          </a:ln>
        </p:spPr>
        <p:txBody>
          <a:bodyPr/>
          <a:lstStyle/>
          <a:p>
            <a:endParaRPr lang="en-US">
              <a:latin typeface="IBM Plex Sans" panose="020B0503050203000203" pitchFamily="34" charset="0"/>
            </a:endParaRPr>
          </a:p>
        </p:txBody>
      </p:sp>
      <p:sp>
        <p:nvSpPr>
          <p:cNvPr id="6" name="Text 4"/>
          <p:cNvSpPr/>
          <p:nvPr/>
        </p:nvSpPr>
        <p:spPr>
          <a:xfrm>
            <a:off x="460248" y="1362065"/>
            <a:ext cx="3840480" cy="384048"/>
          </a:xfrm>
          <a:prstGeom prst="rect">
            <a:avLst/>
          </a:prstGeom>
          <a:noFill/>
          <a:ln/>
        </p:spPr>
        <p:txBody>
          <a:bodyPr wrap="square" rtlCol="0" anchor="ctr"/>
          <a:lstStyle/>
          <a:p>
            <a:pPr marL="0" indent="0">
              <a:buNone/>
            </a:pPr>
            <a:r>
              <a:rPr lang="en-US" sz="1400" b="1">
                <a:solidFill>
                  <a:srgbClr val="FFFFFF"/>
                </a:solidFill>
                <a:latin typeface="IBM Plex Sans" panose="020B0503050203000203" pitchFamily="34" charset="0"/>
                <a:ea typeface="Calibri" pitchFamily="34" charset="-122"/>
                <a:cs typeface="Calibri" pitchFamily="34" charset="-120"/>
              </a:rPr>
              <a:t>The law</a:t>
            </a:r>
            <a:endParaRPr lang="en-US" sz="1400">
              <a:latin typeface="IBM Plex Sans" panose="020B0503050203000203" pitchFamily="34" charset="0"/>
            </a:endParaRPr>
          </a:p>
        </p:txBody>
      </p:sp>
      <p:sp>
        <p:nvSpPr>
          <p:cNvPr id="7" name="Text 5"/>
          <p:cNvSpPr/>
          <p:nvPr/>
        </p:nvSpPr>
        <p:spPr>
          <a:xfrm>
            <a:off x="487680" y="1819265"/>
            <a:ext cx="3749040" cy="1051560"/>
          </a:xfrm>
          <a:prstGeom prst="rect">
            <a:avLst/>
          </a:prstGeom>
          <a:noFill/>
          <a:ln/>
        </p:spPr>
        <p:txBody>
          <a:bodyPr wrap="square" rtlCol="0" anchor="t"/>
          <a:lstStyle/>
          <a:p>
            <a:pPr marL="0" indent="0">
              <a:buNone/>
            </a:pPr>
            <a:r>
              <a:rPr lang="en-US" sz="1250">
                <a:solidFill>
                  <a:srgbClr val="1E293B"/>
                </a:solidFill>
                <a:latin typeface="IBM Plex Sans" panose="020B0503050203000203" pitchFamily="34" charset="0"/>
                <a:ea typeface="Calibri" pitchFamily="34" charset="-122"/>
                <a:cs typeface="Calibri" pitchFamily="34" charset="-120"/>
              </a:rPr>
              <a:t>HR1 is a new federal law — also called the</a:t>
            </a:r>
            <a:r>
              <a:rPr lang="en-US" sz="1250">
                <a:latin typeface="IBM Plex Sans" panose="020B0503050203000203" pitchFamily="34" charset="0"/>
              </a:rPr>
              <a:t> </a:t>
            </a:r>
            <a:r>
              <a:rPr lang="en-US" sz="1250">
                <a:solidFill>
                  <a:srgbClr val="1E293B"/>
                </a:solidFill>
                <a:latin typeface="IBM Plex Sans" panose="020B0503050203000203" pitchFamily="34" charset="0"/>
                <a:ea typeface="Calibri" pitchFamily="34" charset="-122"/>
                <a:cs typeface="Calibri" pitchFamily="34" charset="-120"/>
              </a:rPr>
              <a:t>"One Big Beautiful Bill Act" (OBBBA).</a:t>
            </a:r>
            <a:r>
              <a:rPr lang="en-US" sz="1250">
                <a:latin typeface="IBM Plex Sans" panose="020B0503050203000203" pitchFamily="34" charset="0"/>
              </a:rPr>
              <a:t> </a:t>
            </a:r>
            <a:r>
              <a:rPr lang="en-US" sz="1250">
                <a:solidFill>
                  <a:srgbClr val="1E293B"/>
                </a:solidFill>
                <a:latin typeface="IBM Plex Sans" panose="020B0503050203000203" pitchFamily="34" charset="0"/>
                <a:ea typeface="Calibri" pitchFamily="34" charset="-122"/>
                <a:cs typeface="Calibri" pitchFamily="34" charset="-120"/>
              </a:rPr>
              <a:t>It was made by Congress in Washington, D.C. and was intentionally designed to reduce the number of people on Medicaid</a:t>
            </a:r>
            <a:endParaRPr lang="en-US" sz="1250">
              <a:latin typeface="IBM Plex Sans" panose="020B0503050203000203" pitchFamily="34" charset="0"/>
            </a:endParaRPr>
          </a:p>
        </p:txBody>
      </p:sp>
      <p:sp>
        <p:nvSpPr>
          <p:cNvPr id="8" name="Shape 6"/>
          <p:cNvSpPr/>
          <p:nvPr/>
        </p:nvSpPr>
        <p:spPr>
          <a:xfrm>
            <a:off x="4602480" y="1362065"/>
            <a:ext cx="4023360" cy="1619968"/>
          </a:xfrm>
          <a:prstGeom prst="roundRect">
            <a:avLst>
              <a:gd name="adj" fmla="val 5714"/>
            </a:avLst>
          </a:prstGeom>
          <a:solidFill>
            <a:srgbClr val="FFFFFF"/>
          </a:solidFill>
          <a:ln w="12700">
            <a:solidFill>
              <a:srgbClr val="E8EDF3"/>
            </a:solidFill>
            <a:prstDash val="solid"/>
          </a:ln>
          <a:effectLst>
            <a:outerShdw blurRad="101600" dist="38100" dir="2700000" algn="bl" rotWithShape="0">
              <a:srgbClr val="000000">
                <a:alpha val="10000"/>
              </a:srgbClr>
            </a:outerShdw>
          </a:effectLst>
        </p:spPr>
        <p:txBody>
          <a:bodyPr/>
          <a:lstStyle/>
          <a:p>
            <a:endParaRPr lang="en-US">
              <a:latin typeface="IBM Plex Sans" panose="020B0503050203000203" pitchFamily="34" charset="0"/>
            </a:endParaRPr>
          </a:p>
        </p:txBody>
      </p:sp>
      <p:sp>
        <p:nvSpPr>
          <p:cNvPr id="9" name="Shape 7"/>
          <p:cNvSpPr/>
          <p:nvPr/>
        </p:nvSpPr>
        <p:spPr>
          <a:xfrm>
            <a:off x="4602480" y="1362065"/>
            <a:ext cx="4023360" cy="384048"/>
          </a:xfrm>
          <a:prstGeom prst="rect">
            <a:avLst/>
          </a:prstGeom>
          <a:solidFill>
            <a:schemeClr val="accent1"/>
          </a:solidFill>
          <a:ln w="12700">
            <a:solidFill>
              <a:schemeClr val="accent1"/>
            </a:solidFill>
            <a:prstDash val="solid"/>
          </a:ln>
        </p:spPr>
        <p:txBody>
          <a:bodyPr/>
          <a:lstStyle/>
          <a:p>
            <a:endParaRPr lang="en-US">
              <a:latin typeface="IBM Plex Sans" panose="020B0503050203000203" pitchFamily="34" charset="0"/>
            </a:endParaRPr>
          </a:p>
        </p:txBody>
      </p:sp>
      <p:sp>
        <p:nvSpPr>
          <p:cNvPr id="10" name="Text 8"/>
          <p:cNvSpPr/>
          <p:nvPr/>
        </p:nvSpPr>
        <p:spPr>
          <a:xfrm>
            <a:off x="4712208" y="1362065"/>
            <a:ext cx="3840480" cy="384048"/>
          </a:xfrm>
          <a:prstGeom prst="rect">
            <a:avLst/>
          </a:prstGeom>
          <a:noFill/>
          <a:ln/>
        </p:spPr>
        <p:txBody>
          <a:bodyPr wrap="square" rtlCol="0" anchor="ctr"/>
          <a:lstStyle/>
          <a:p>
            <a:pPr marL="0" indent="0">
              <a:buNone/>
            </a:pPr>
            <a:r>
              <a:rPr lang="en-US" sz="1400" b="1">
                <a:solidFill>
                  <a:srgbClr val="FFFFFF"/>
                </a:solidFill>
                <a:latin typeface="IBM Plex Sans" panose="020B0503050203000203" pitchFamily="34" charset="0"/>
                <a:ea typeface="Calibri" pitchFamily="34" charset="-122"/>
                <a:cs typeface="Calibri" pitchFamily="34" charset="-120"/>
              </a:rPr>
              <a:t>Medicaid in NJ</a:t>
            </a:r>
            <a:endParaRPr lang="en-US" sz="1400">
              <a:latin typeface="IBM Plex Sans" panose="020B0503050203000203" pitchFamily="34" charset="0"/>
            </a:endParaRPr>
          </a:p>
        </p:txBody>
      </p:sp>
      <p:sp>
        <p:nvSpPr>
          <p:cNvPr id="11" name="Text 9"/>
          <p:cNvSpPr/>
          <p:nvPr/>
        </p:nvSpPr>
        <p:spPr>
          <a:xfrm>
            <a:off x="4739640" y="1819265"/>
            <a:ext cx="3749040" cy="1051560"/>
          </a:xfrm>
          <a:prstGeom prst="rect">
            <a:avLst/>
          </a:prstGeom>
          <a:noFill/>
          <a:ln/>
        </p:spPr>
        <p:txBody>
          <a:bodyPr wrap="square" rtlCol="0" anchor="t"/>
          <a:lstStyle/>
          <a:p>
            <a:pPr marL="0" indent="0">
              <a:buNone/>
            </a:pPr>
            <a:r>
              <a:rPr lang="en-US" sz="1250">
                <a:solidFill>
                  <a:srgbClr val="1E293B"/>
                </a:solidFill>
                <a:latin typeface="IBM Plex Sans" panose="020B0503050203000203" pitchFamily="34" charset="0"/>
                <a:ea typeface="Calibri" pitchFamily="34" charset="-122"/>
                <a:cs typeface="Calibri" pitchFamily="34" charset="-120"/>
              </a:rPr>
              <a:t>In New Jersey, Medicaid is called</a:t>
            </a:r>
            <a:r>
              <a:rPr lang="en-US" sz="1250">
                <a:latin typeface="IBM Plex Sans" panose="020B0503050203000203" pitchFamily="34" charset="0"/>
              </a:rPr>
              <a:t> </a:t>
            </a:r>
            <a:r>
              <a:rPr lang="en-US" sz="1250">
                <a:solidFill>
                  <a:srgbClr val="1E293B"/>
                </a:solidFill>
                <a:latin typeface="IBM Plex Sans" panose="020B0503050203000203" pitchFamily="34" charset="0"/>
                <a:ea typeface="Calibri" pitchFamily="34" charset="-122"/>
                <a:cs typeface="Calibri" pitchFamily="34" charset="-120"/>
              </a:rPr>
              <a:t>NJ FamilyCare. The state has to follow</a:t>
            </a:r>
            <a:r>
              <a:rPr lang="en-US" sz="1250">
                <a:latin typeface="IBM Plex Sans" panose="020B0503050203000203" pitchFamily="34" charset="0"/>
              </a:rPr>
              <a:t> </a:t>
            </a:r>
            <a:r>
              <a:rPr lang="en-US" sz="1250">
                <a:solidFill>
                  <a:srgbClr val="1E293B"/>
                </a:solidFill>
                <a:latin typeface="IBM Plex Sans" panose="020B0503050203000203" pitchFamily="34" charset="0"/>
                <a:ea typeface="Calibri" pitchFamily="34" charset="-122"/>
                <a:cs typeface="Calibri" pitchFamily="34" charset="-120"/>
              </a:rPr>
              <a:t>the new rules set by the federal government.</a:t>
            </a:r>
            <a:endParaRPr lang="en-US" sz="1250">
              <a:latin typeface="IBM Plex Sans" panose="020B0503050203000203" pitchFamily="34" charset="0"/>
            </a:endParaRPr>
          </a:p>
        </p:txBody>
      </p:sp>
      <p:sp>
        <p:nvSpPr>
          <p:cNvPr id="12" name="Shape 10"/>
          <p:cNvSpPr/>
          <p:nvPr/>
        </p:nvSpPr>
        <p:spPr>
          <a:xfrm>
            <a:off x="365760" y="3170954"/>
            <a:ext cx="4023360" cy="1619968"/>
          </a:xfrm>
          <a:prstGeom prst="roundRect">
            <a:avLst>
              <a:gd name="adj" fmla="val 5714"/>
            </a:avLst>
          </a:prstGeom>
          <a:solidFill>
            <a:srgbClr val="FFFFFF"/>
          </a:solidFill>
          <a:ln w="12700">
            <a:solidFill>
              <a:srgbClr val="E8EDF3"/>
            </a:solidFill>
            <a:prstDash val="solid"/>
          </a:ln>
          <a:effectLst>
            <a:outerShdw blurRad="101600" dist="38100" dir="2700000" algn="bl" rotWithShape="0">
              <a:srgbClr val="000000">
                <a:alpha val="10000"/>
              </a:srgbClr>
            </a:outerShdw>
          </a:effectLst>
        </p:spPr>
        <p:txBody>
          <a:bodyPr/>
          <a:lstStyle/>
          <a:p>
            <a:endParaRPr lang="en-US">
              <a:latin typeface="IBM Plex Sans" panose="020B0503050203000203" pitchFamily="34" charset="0"/>
            </a:endParaRPr>
          </a:p>
        </p:txBody>
      </p:sp>
      <p:sp>
        <p:nvSpPr>
          <p:cNvPr id="13" name="Shape 11"/>
          <p:cNvSpPr/>
          <p:nvPr/>
        </p:nvSpPr>
        <p:spPr>
          <a:xfrm>
            <a:off x="365760" y="3170954"/>
            <a:ext cx="4023360" cy="384048"/>
          </a:xfrm>
          <a:prstGeom prst="rect">
            <a:avLst/>
          </a:prstGeom>
          <a:solidFill>
            <a:schemeClr val="tx2"/>
          </a:solidFill>
          <a:ln w="12700">
            <a:solidFill>
              <a:schemeClr val="tx2"/>
            </a:solidFill>
            <a:prstDash val="solid"/>
          </a:ln>
        </p:spPr>
        <p:txBody>
          <a:bodyPr/>
          <a:lstStyle/>
          <a:p>
            <a:endParaRPr lang="en-US">
              <a:latin typeface="IBM Plex Sans" panose="020B0503050203000203" pitchFamily="34" charset="0"/>
            </a:endParaRPr>
          </a:p>
        </p:txBody>
      </p:sp>
      <p:sp>
        <p:nvSpPr>
          <p:cNvPr id="14" name="Text 12"/>
          <p:cNvSpPr/>
          <p:nvPr/>
        </p:nvSpPr>
        <p:spPr>
          <a:xfrm>
            <a:off x="475488" y="3170954"/>
            <a:ext cx="3840480" cy="384048"/>
          </a:xfrm>
          <a:prstGeom prst="rect">
            <a:avLst/>
          </a:prstGeom>
          <a:noFill/>
          <a:ln/>
        </p:spPr>
        <p:txBody>
          <a:bodyPr wrap="square" rtlCol="0" anchor="ctr"/>
          <a:lstStyle/>
          <a:p>
            <a:pPr marL="0" indent="0">
              <a:buNone/>
            </a:pPr>
            <a:r>
              <a:rPr lang="en-US" sz="1400" b="1">
                <a:solidFill>
                  <a:srgbClr val="FFFFFF"/>
                </a:solidFill>
                <a:latin typeface="IBM Plex Sans" panose="020B0503050203000203" pitchFamily="34" charset="0"/>
                <a:ea typeface="Calibri" pitchFamily="34" charset="-122"/>
                <a:cs typeface="Calibri" pitchFamily="34" charset="-120"/>
              </a:rPr>
              <a:t>What changes</a:t>
            </a:r>
            <a:endParaRPr lang="en-US" sz="1400">
              <a:latin typeface="IBM Plex Sans" panose="020B0503050203000203" pitchFamily="34" charset="0"/>
            </a:endParaRPr>
          </a:p>
        </p:txBody>
      </p:sp>
      <p:sp>
        <p:nvSpPr>
          <p:cNvPr id="15" name="Text 13"/>
          <p:cNvSpPr/>
          <p:nvPr/>
        </p:nvSpPr>
        <p:spPr>
          <a:xfrm>
            <a:off x="502920" y="3628154"/>
            <a:ext cx="3749040" cy="1051560"/>
          </a:xfrm>
          <a:prstGeom prst="rect">
            <a:avLst/>
          </a:prstGeom>
          <a:noFill/>
          <a:ln/>
        </p:spPr>
        <p:txBody>
          <a:bodyPr wrap="square" rtlCol="0" anchor="t"/>
          <a:lstStyle/>
          <a:p>
            <a:pPr marL="0" indent="0">
              <a:buNone/>
            </a:pPr>
            <a:r>
              <a:rPr lang="en-US" sz="1250">
                <a:solidFill>
                  <a:srgbClr val="1E293B"/>
                </a:solidFill>
                <a:latin typeface="IBM Plex Sans" panose="020B0503050203000203" pitchFamily="34" charset="0"/>
                <a:ea typeface="Calibri" pitchFamily="34" charset="-122"/>
                <a:cs typeface="Calibri" pitchFamily="34" charset="-120"/>
              </a:rPr>
              <a:t>Starting </a:t>
            </a:r>
            <a:r>
              <a:rPr lang="en-US" sz="1250" b="1">
                <a:solidFill>
                  <a:srgbClr val="1E293B"/>
                </a:solidFill>
                <a:latin typeface="IBM Plex Sans" panose="020B0503050203000203" pitchFamily="34" charset="0"/>
                <a:ea typeface="Calibri" pitchFamily="34" charset="-122"/>
                <a:cs typeface="Calibri" pitchFamily="34" charset="-120"/>
              </a:rPr>
              <a:t>October 2026</a:t>
            </a:r>
            <a:r>
              <a:rPr lang="en-US" sz="1250">
                <a:solidFill>
                  <a:srgbClr val="1E293B"/>
                </a:solidFill>
                <a:latin typeface="IBM Plex Sans" panose="020B0503050203000203" pitchFamily="34" charset="0"/>
                <a:ea typeface="Calibri" pitchFamily="34" charset="-122"/>
                <a:cs typeface="Calibri" pitchFamily="34" charset="-120"/>
              </a:rPr>
              <a:t>, some adults</a:t>
            </a:r>
            <a:r>
              <a:rPr lang="en-US" sz="1250">
                <a:latin typeface="IBM Plex Sans" panose="020B0503050203000203" pitchFamily="34" charset="0"/>
              </a:rPr>
              <a:t> </a:t>
            </a:r>
            <a:r>
              <a:rPr lang="en-US" sz="1250">
                <a:solidFill>
                  <a:srgbClr val="1E293B"/>
                </a:solidFill>
                <a:latin typeface="IBM Plex Sans" panose="020B0503050203000203" pitchFamily="34" charset="0"/>
                <a:ea typeface="Calibri" pitchFamily="34" charset="-122"/>
                <a:cs typeface="Calibri" pitchFamily="34" charset="-120"/>
              </a:rPr>
              <a:t>will no longer qualify for Medicaid.</a:t>
            </a:r>
            <a:r>
              <a:rPr lang="en-US" sz="1250">
                <a:latin typeface="IBM Plex Sans" panose="020B0503050203000203" pitchFamily="34" charset="0"/>
              </a:rPr>
              <a:t> NJ FamilyCare is sending letters to 25,000 adults asking them to submit paperwork to show they still qualify. </a:t>
            </a:r>
            <a:r>
              <a:rPr lang="en-US" sz="1250">
                <a:solidFill>
                  <a:srgbClr val="1E293B"/>
                </a:solidFill>
                <a:latin typeface="IBM Plex Sans" panose="020B0503050203000203" pitchFamily="34" charset="0"/>
                <a:ea typeface="Calibri" pitchFamily="34" charset="-122"/>
                <a:cs typeface="Calibri" pitchFamily="34" charset="-120"/>
              </a:rPr>
              <a:t>This training focuses on immigrants.</a:t>
            </a:r>
            <a:endParaRPr lang="en-US" sz="1250">
              <a:latin typeface="IBM Plex Sans" panose="020B0503050203000203" pitchFamily="34" charset="0"/>
            </a:endParaRPr>
          </a:p>
        </p:txBody>
      </p:sp>
      <p:sp>
        <p:nvSpPr>
          <p:cNvPr id="16" name="Shape 14"/>
          <p:cNvSpPr/>
          <p:nvPr/>
        </p:nvSpPr>
        <p:spPr>
          <a:xfrm>
            <a:off x="4645152" y="3170954"/>
            <a:ext cx="4023360" cy="1619968"/>
          </a:xfrm>
          <a:prstGeom prst="roundRect">
            <a:avLst>
              <a:gd name="adj" fmla="val 5714"/>
            </a:avLst>
          </a:prstGeom>
          <a:solidFill>
            <a:srgbClr val="FFFFFF"/>
          </a:solidFill>
          <a:ln w="12700">
            <a:solidFill>
              <a:srgbClr val="E8EDF3"/>
            </a:solidFill>
            <a:prstDash val="solid"/>
          </a:ln>
          <a:effectLst>
            <a:outerShdw blurRad="101600" dist="38100" dir="2700000" algn="bl" rotWithShape="0">
              <a:srgbClr val="000000">
                <a:alpha val="10000"/>
              </a:srgbClr>
            </a:outerShdw>
          </a:effectLst>
        </p:spPr>
        <p:txBody>
          <a:bodyPr/>
          <a:lstStyle/>
          <a:p>
            <a:endParaRPr lang="en-US">
              <a:latin typeface="IBM Plex Sans" panose="020B0503050203000203" pitchFamily="34" charset="0"/>
            </a:endParaRPr>
          </a:p>
        </p:txBody>
      </p:sp>
      <p:sp>
        <p:nvSpPr>
          <p:cNvPr id="17" name="Shape 15"/>
          <p:cNvSpPr/>
          <p:nvPr/>
        </p:nvSpPr>
        <p:spPr>
          <a:xfrm>
            <a:off x="4645152" y="3170954"/>
            <a:ext cx="4023360" cy="384048"/>
          </a:xfrm>
          <a:prstGeom prst="rect">
            <a:avLst/>
          </a:prstGeom>
          <a:solidFill>
            <a:schemeClr val="accent3"/>
          </a:solidFill>
          <a:ln w="12700">
            <a:solidFill>
              <a:schemeClr val="accent3"/>
            </a:solidFill>
            <a:prstDash val="solid"/>
          </a:ln>
        </p:spPr>
        <p:txBody>
          <a:bodyPr/>
          <a:lstStyle/>
          <a:p>
            <a:endParaRPr lang="en-US">
              <a:latin typeface="IBM Plex Sans" panose="020B0503050203000203" pitchFamily="34" charset="0"/>
            </a:endParaRPr>
          </a:p>
        </p:txBody>
      </p:sp>
      <p:sp>
        <p:nvSpPr>
          <p:cNvPr id="18" name="Text 16"/>
          <p:cNvSpPr/>
          <p:nvPr/>
        </p:nvSpPr>
        <p:spPr>
          <a:xfrm>
            <a:off x="4754880" y="3170954"/>
            <a:ext cx="3840480" cy="384048"/>
          </a:xfrm>
          <a:prstGeom prst="rect">
            <a:avLst/>
          </a:prstGeom>
          <a:noFill/>
          <a:ln/>
        </p:spPr>
        <p:txBody>
          <a:bodyPr wrap="square" rtlCol="0" anchor="ctr"/>
          <a:lstStyle/>
          <a:p>
            <a:pPr marL="0" indent="0">
              <a:buNone/>
            </a:pPr>
            <a:r>
              <a:rPr lang="en-US" sz="1400" b="1">
                <a:solidFill>
                  <a:srgbClr val="FFFFFF"/>
                </a:solidFill>
                <a:latin typeface="IBM Plex Sans" panose="020B0503050203000203" pitchFamily="34" charset="0"/>
                <a:ea typeface="Calibri" pitchFamily="34" charset="-122"/>
                <a:cs typeface="Calibri" pitchFamily="34" charset="-120"/>
              </a:rPr>
              <a:t>What stays the same</a:t>
            </a:r>
            <a:endParaRPr lang="en-US" sz="1400">
              <a:latin typeface="IBM Plex Sans" panose="020B0503050203000203" pitchFamily="34" charset="0"/>
            </a:endParaRPr>
          </a:p>
        </p:txBody>
      </p:sp>
      <p:sp>
        <p:nvSpPr>
          <p:cNvPr id="19" name="Text 17"/>
          <p:cNvSpPr/>
          <p:nvPr/>
        </p:nvSpPr>
        <p:spPr>
          <a:xfrm>
            <a:off x="4782312" y="3628154"/>
            <a:ext cx="3749040" cy="1051560"/>
          </a:xfrm>
          <a:prstGeom prst="rect">
            <a:avLst/>
          </a:prstGeom>
          <a:noFill/>
          <a:ln/>
        </p:spPr>
        <p:txBody>
          <a:bodyPr wrap="square" rtlCol="0" anchor="t"/>
          <a:lstStyle/>
          <a:p>
            <a:pPr marL="0" indent="0">
              <a:buNone/>
            </a:pPr>
            <a:r>
              <a:rPr lang="en-US" sz="1250">
                <a:solidFill>
                  <a:srgbClr val="1E293B"/>
                </a:solidFill>
                <a:latin typeface="IBM Plex Sans" panose="020B0503050203000203" pitchFamily="34" charset="0"/>
                <a:ea typeface="Calibri" pitchFamily="34" charset="-122"/>
                <a:cs typeface="Calibri" pitchFamily="34" charset="-120"/>
              </a:rPr>
              <a:t>Children and lawfully present</a:t>
            </a:r>
            <a:endParaRPr lang="en-US" sz="1250">
              <a:latin typeface="IBM Plex Sans" panose="020B0503050203000203" pitchFamily="34" charset="0"/>
            </a:endParaRPr>
          </a:p>
          <a:p>
            <a:pPr marL="0" indent="0">
              <a:buNone/>
            </a:pPr>
            <a:r>
              <a:rPr lang="en-US" sz="1250">
                <a:solidFill>
                  <a:srgbClr val="1E293B"/>
                </a:solidFill>
                <a:latin typeface="IBM Plex Sans" panose="020B0503050203000203" pitchFamily="34" charset="0"/>
                <a:ea typeface="Calibri" pitchFamily="34" charset="-122"/>
                <a:cs typeface="Calibri" pitchFamily="34" charset="-120"/>
              </a:rPr>
              <a:t>pregnant people are protected. This</a:t>
            </a:r>
            <a:endParaRPr lang="en-US" sz="1250">
              <a:latin typeface="IBM Plex Sans" panose="020B0503050203000203" pitchFamily="34" charset="0"/>
            </a:endParaRPr>
          </a:p>
          <a:p>
            <a:pPr marL="0" indent="0">
              <a:buNone/>
            </a:pPr>
            <a:r>
              <a:rPr lang="en-US" sz="1250">
                <a:solidFill>
                  <a:srgbClr val="1E293B"/>
                </a:solidFill>
                <a:latin typeface="IBM Plex Sans" panose="020B0503050203000203" pitchFamily="34" charset="0"/>
                <a:ea typeface="Calibri" pitchFamily="34" charset="-122"/>
                <a:cs typeface="Calibri" pitchFamily="34" charset="-120"/>
              </a:rPr>
              <a:t>training explains who is — and isn't — affected.</a:t>
            </a:r>
            <a:endParaRPr lang="en-US" sz="1250">
              <a:latin typeface="IBM Plex Sans" panose="020B0503050203000203" pitchFamily="34" charset="0"/>
            </a:endParaRPr>
          </a:p>
        </p:txBody>
      </p:sp>
      <p:sp>
        <p:nvSpPr>
          <p:cNvPr id="20" name="Title 19">
            <a:extLst>
              <a:ext uri="{FF2B5EF4-FFF2-40B4-BE49-F238E27FC236}">
                <a16:creationId xmlns:a16="http://schemas.microsoft.com/office/drawing/2014/main" id="{94C88796-CDE5-1FCC-2042-2A5758F8FD64}"/>
              </a:ext>
            </a:extLst>
          </p:cNvPr>
          <p:cNvSpPr>
            <a:spLocks noGrp="1"/>
          </p:cNvSpPr>
          <p:nvPr>
            <p:ph type="title"/>
          </p:nvPr>
        </p:nvSpPr>
        <p:spPr>
          <a:xfrm>
            <a:off x="475488" y="53259"/>
            <a:ext cx="7903581" cy="830369"/>
          </a:xfrm>
        </p:spPr>
        <p:txBody>
          <a:bodyPr>
            <a:normAutofit/>
          </a:bodyPr>
          <a:lstStyle/>
          <a:p>
            <a:pPr algn="l"/>
            <a:r>
              <a:rPr lang="en-US" sz="3600" b="1">
                <a:latin typeface="Aleo" pitchFamily="2" charset="0"/>
                <a:ea typeface="Calibri" pitchFamily="34" charset="-122"/>
                <a:cs typeface="Calibri" pitchFamily="34" charset="-120"/>
              </a:rPr>
              <a:t>What is HR1?</a:t>
            </a:r>
            <a:endParaRPr lang="en-US" sz="3600">
              <a:latin typeface="Aleo" pitchFamily="2"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chemeClr val="tx1"/>
        </a:solidFill>
        <a:effectLst/>
      </p:bgPr>
    </p:bg>
    <p:spTree>
      <p:nvGrpSpPr>
        <p:cNvPr id="1" name=""/>
        <p:cNvGrpSpPr/>
        <p:nvPr/>
      </p:nvGrpSpPr>
      <p:grpSpPr>
        <a:xfrm>
          <a:off x="0" y="0"/>
          <a:ext cx="0" cy="0"/>
          <a:chOff x="0" y="0"/>
          <a:chExt cx="0" cy="0"/>
        </a:xfrm>
      </p:grpSpPr>
      <p:sp>
        <p:nvSpPr>
          <p:cNvPr id="3" name="Text 1"/>
          <p:cNvSpPr/>
          <p:nvPr/>
        </p:nvSpPr>
        <p:spPr>
          <a:xfrm>
            <a:off x="640080" y="1188720"/>
            <a:ext cx="7315200" cy="411480"/>
          </a:xfrm>
          <a:prstGeom prst="rect">
            <a:avLst/>
          </a:prstGeom>
          <a:noFill/>
          <a:ln/>
        </p:spPr>
        <p:txBody>
          <a:bodyPr wrap="square" rtlCol="0" anchor="ctr"/>
          <a:lstStyle/>
          <a:p>
            <a:pPr marL="0" indent="0">
              <a:buNone/>
            </a:pPr>
            <a:r>
              <a:rPr lang="en-US" sz="1600" b="1" kern="0" spc="400">
                <a:solidFill>
                  <a:srgbClr val="E8A020"/>
                </a:solidFill>
                <a:latin typeface="IBM Plex Sans" panose="020B0503050203000203" pitchFamily="34" charset="0"/>
                <a:ea typeface="Calibri" pitchFamily="34" charset="-122"/>
                <a:cs typeface="Calibri" pitchFamily="34" charset="-120"/>
              </a:rPr>
              <a:t>SECTION 2</a:t>
            </a:r>
            <a:endParaRPr lang="en-US" sz="1600">
              <a:latin typeface="IBM Plex Sans" panose="020B0503050203000203" pitchFamily="34" charset="0"/>
            </a:endParaRPr>
          </a:p>
        </p:txBody>
      </p:sp>
      <p:sp>
        <p:nvSpPr>
          <p:cNvPr id="4" name="Text 2"/>
          <p:cNvSpPr/>
          <p:nvPr/>
        </p:nvSpPr>
        <p:spPr>
          <a:xfrm>
            <a:off x="640080" y="1600200"/>
            <a:ext cx="7589520" cy="1188720"/>
          </a:xfrm>
          <a:prstGeom prst="rect">
            <a:avLst/>
          </a:prstGeom>
          <a:noFill/>
          <a:ln/>
        </p:spPr>
        <p:txBody>
          <a:bodyPr wrap="square" rtlCol="0" anchor="ctr"/>
          <a:lstStyle/>
          <a:p>
            <a:pPr marL="0" indent="0">
              <a:buNone/>
            </a:pPr>
            <a:r>
              <a:rPr lang="en-US" sz="5000" b="1">
                <a:solidFill>
                  <a:srgbClr val="FFFFFF"/>
                </a:solidFill>
                <a:latin typeface="Aleo" pitchFamily="2" charset="0"/>
                <a:ea typeface="Calibri" pitchFamily="34" charset="-122"/>
                <a:cs typeface="Calibri" pitchFamily="34" charset="-120"/>
              </a:rPr>
              <a:t>Immigrant eligibility</a:t>
            </a:r>
            <a:endParaRPr lang="en-US" sz="5000">
              <a:latin typeface="Aleo" pitchFamily="2" charset="0"/>
            </a:endParaRPr>
          </a:p>
        </p:txBody>
      </p:sp>
      <p:sp>
        <p:nvSpPr>
          <p:cNvPr id="5" name="Text 3"/>
          <p:cNvSpPr/>
          <p:nvPr/>
        </p:nvSpPr>
        <p:spPr>
          <a:xfrm>
            <a:off x="640080" y="2834640"/>
            <a:ext cx="7315200" cy="548640"/>
          </a:xfrm>
          <a:prstGeom prst="rect">
            <a:avLst/>
          </a:prstGeom>
          <a:noFill/>
          <a:ln/>
        </p:spPr>
        <p:txBody>
          <a:bodyPr wrap="square" rtlCol="0" anchor="ctr"/>
          <a:lstStyle/>
          <a:p>
            <a:pPr marL="0" indent="0">
              <a:buNone/>
            </a:pPr>
            <a:r>
              <a:rPr lang="en-US" sz="2000" i="1">
                <a:solidFill>
                  <a:srgbClr val="D0EFED"/>
                </a:solidFill>
                <a:latin typeface="IBM Plex Sans" panose="020B0503050203000203" pitchFamily="34" charset="0"/>
                <a:ea typeface="Calibri" pitchFamily="34" charset="-122"/>
                <a:cs typeface="Calibri" pitchFamily="34" charset="-120"/>
              </a:rPr>
              <a:t>Who keeps Medicaid — and who loses it?</a:t>
            </a:r>
            <a:endParaRPr lang="en-US" sz="2000">
              <a:latin typeface="IBM Plex Sans" panose="020B0503050203000203" pitchFamily="3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4" name="Text 2"/>
          <p:cNvSpPr/>
          <p:nvPr/>
        </p:nvSpPr>
        <p:spPr>
          <a:xfrm>
            <a:off x="274320" y="821600"/>
            <a:ext cx="8229600" cy="320040"/>
          </a:xfrm>
          <a:prstGeom prst="rect">
            <a:avLst/>
          </a:prstGeom>
          <a:noFill/>
          <a:ln/>
        </p:spPr>
        <p:txBody>
          <a:bodyPr wrap="square" rtlCol="0" anchor="ctr"/>
          <a:lstStyle/>
          <a:p>
            <a:pPr marL="0" indent="0">
              <a:buNone/>
            </a:pPr>
            <a:r>
              <a:rPr lang="en-US" sz="1250" i="1">
                <a:solidFill>
                  <a:srgbClr val="64748B"/>
                </a:solidFill>
                <a:latin typeface="Calibri" pitchFamily="34" charset="0"/>
                <a:ea typeface="Calibri" pitchFamily="34" charset="-122"/>
                <a:cs typeface="Calibri" pitchFamily="34" charset="-120"/>
              </a:rPr>
              <a:t>Understanding these words will help you follow along — and explain things to the people you work with.</a:t>
            </a:r>
            <a:endParaRPr lang="en-US" sz="1250"/>
          </a:p>
        </p:txBody>
      </p:sp>
      <p:sp>
        <p:nvSpPr>
          <p:cNvPr id="5" name="Shape 3"/>
          <p:cNvSpPr/>
          <p:nvPr/>
        </p:nvSpPr>
        <p:spPr>
          <a:xfrm>
            <a:off x="274320" y="1188720"/>
            <a:ext cx="4160520" cy="1216740"/>
          </a:xfrm>
          <a:prstGeom prst="roundRect">
            <a:avLst>
              <a:gd name="adj" fmla="val 7200"/>
            </a:avLst>
          </a:prstGeom>
          <a:solidFill>
            <a:srgbClr val="E4E8F4"/>
          </a:solidFill>
          <a:ln w="12700">
            <a:noFill/>
            <a:prstDash val="solid"/>
          </a:ln>
        </p:spPr>
        <p:txBody>
          <a:bodyPr/>
          <a:lstStyle/>
          <a:p>
            <a:endParaRPr lang="en-US">
              <a:latin typeface="IBM Plex Sans" panose="020B0503050203000203" pitchFamily="34" charset="0"/>
            </a:endParaRPr>
          </a:p>
        </p:txBody>
      </p:sp>
      <p:sp>
        <p:nvSpPr>
          <p:cNvPr id="6" name="Shape 4"/>
          <p:cNvSpPr/>
          <p:nvPr/>
        </p:nvSpPr>
        <p:spPr>
          <a:xfrm>
            <a:off x="274320" y="1188720"/>
            <a:ext cx="4160520" cy="274320"/>
          </a:xfrm>
          <a:prstGeom prst="rect">
            <a:avLst/>
          </a:prstGeom>
          <a:solidFill>
            <a:schemeClr val="tx1"/>
          </a:solidFill>
          <a:ln w="12700">
            <a:solidFill>
              <a:schemeClr val="tx1"/>
            </a:solidFill>
            <a:prstDash val="solid"/>
          </a:ln>
        </p:spPr>
        <p:txBody>
          <a:bodyPr/>
          <a:lstStyle/>
          <a:p>
            <a:endParaRPr lang="en-US">
              <a:latin typeface="IBM Plex Sans" panose="020B0503050203000203" pitchFamily="34" charset="0"/>
            </a:endParaRPr>
          </a:p>
        </p:txBody>
      </p:sp>
      <p:sp>
        <p:nvSpPr>
          <p:cNvPr id="7" name="Text 5"/>
          <p:cNvSpPr/>
          <p:nvPr/>
        </p:nvSpPr>
        <p:spPr>
          <a:xfrm>
            <a:off x="384048" y="1188720"/>
            <a:ext cx="3931920" cy="270534"/>
          </a:xfrm>
          <a:prstGeom prst="rect">
            <a:avLst/>
          </a:prstGeom>
          <a:noFill/>
          <a:ln/>
        </p:spPr>
        <p:txBody>
          <a:bodyPr wrap="square" rtlCol="0" anchor="ctr"/>
          <a:lstStyle/>
          <a:p>
            <a:pPr marL="0" indent="0">
              <a:buNone/>
            </a:pPr>
            <a:r>
              <a:rPr lang="en-US" sz="1200" b="1">
                <a:solidFill>
                  <a:srgbClr val="FFFFFF"/>
                </a:solidFill>
                <a:latin typeface="IBM Plex Sans" panose="020B0503050203000203" pitchFamily="34" charset="0"/>
                <a:ea typeface="Calibri" pitchFamily="34" charset="-122"/>
                <a:cs typeface="Calibri" pitchFamily="34" charset="-120"/>
              </a:rPr>
              <a:t>Undocumented</a:t>
            </a:r>
            <a:endParaRPr lang="en-US" sz="1200">
              <a:latin typeface="IBM Plex Sans" panose="020B0503050203000203" pitchFamily="34" charset="0"/>
            </a:endParaRPr>
          </a:p>
        </p:txBody>
      </p:sp>
      <p:sp>
        <p:nvSpPr>
          <p:cNvPr id="9" name="Text 7"/>
          <p:cNvSpPr/>
          <p:nvPr/>
        </p:nvSpPr>
        <p:spPr>
          <a:xfrm>
            <a:off x="384048" y="1565320"/>
            <a:ext cx="4050792" cy="839046"/>
          </a:xfrm>
          <a:prstGeom prst="rect">
            <a:avLst/>
          </a:prstGeom>
          <a:noFill/>
          <a:ln/>
        </p:spPr>
        <p:txBody>
          <a:bodyPr wrap="square" rtlCol="0" anchor="t"/>
          <a:lstStyle/>
          <a:p>
            <a:r>
              <a:rPr lang="en-US" sz="1100" b="1">
                <a:latin typeface="IBM Plex Sans" panose="020B0503050203000203" pitchFamily="34" charset="0"/>
                <a:ea typeface="Calibri" pitchFamily="34" charset="-122"/>
                <a:cs typeface="Calibri" pitchFamily="34" charset="-120"/>
              </a:rPr>
              <a:t>No legal immigration status</a:t>
            </a:r>
            <a:endParaRPr lang="en-US" sz="1100" b="1">
              <a:latin typeface="IBM Plex Sans" panose="020B0503050203000203" pitchFamily="34" charset="0"/>
            </a:endParaRPr>
          </a:p>
          <a:p>
            <a:pPr marL="0" indent="0">
              <a:buNone/>
            </a:pPr>
            <a:r>
              <a:rPr lang="en-US" sz="1000">
                <a:solidFill>
                  <a:srgbClr val="1E293B"/>
                </a:solidFill>
                <a:latin typeface="IBM Plex Sans" panose="020B0503050203000203" pitchFamily="34" charset="0"/>
                <a:ea typeface="Calibri" pitchFamily="34" charset="-122"/>
                <a:cs typeface="Calibri" pitchFamily="34" charset="-120"/>
              </a:rPr>
              <a:t>A person who is in the U.S. without official government permission. Also called undocumented immigrant or unauthorized immigrant. They do not have a visa, green card, or other legal status.</a:t>
            </a:r>
            <a:endParaRPr lang="en-US" sz="1000">
              <a:latin typeface="IBM Plex Sans" panose="020B0503050203000203" pitchFamily="34" charset="0"/>
            </a:endParaRPr>
          </a:p>
        </p:txBody>
      </p:sp>
      <p:sp>
        <p:nvSpPr>
          <p:cNvPr id="10" name="Shape 8"/>
          <p:cNvSpPr/>
          <p:nvPr/>
        </p:nvSpPr>
        <p:spPr>
          <a:xfrm>
            <a:off x="4663440" y="1188720"/>
            <a:ext cx="4160520" cy="1216740"/>
          </a:xfrm>
          <a:prstGeom prst="roundRect">
            <a:avLst>
              <a:gd name="adj" fmla="val 7200"/>
            </a:avLst>
          </a:prstGeom>
          <a:solidFill>
            <a:srgbClr val="E4E8F4"/>
          </a:solidFill>
          <a:ln w="12700">
            <a:noFill/>
            <a:prstDash val="solid"/>
          </a:ln>
        </p:spPr>
        <p:txBody>
          <a:bodyPr/>
          <a:lstStyle/>
          <a:p>
            <a:endParaRPr lang="en-US">
              <a:latin typeface="IBM Plex Sans" panose="020B0503050203000203" pitchFamily="34" charset="0"/>
            </a:endParaRPr>
          </a:p>
        </p:txBody>
      </p:sp>
      <p:sp>
        <p:nvSpPr>
          <p:cNvPr id="11" name="Shape 9"/>
          <p:cNvSpPr/>
          <p:nvPr/>
        </p:nvSpPr>
        <p:spPr>
          <a:xfrm>
            <a:off x="4663440" y="1188720"/>
            <a:ext cx="4160520" cy="274320"/>
          </a:xfrm>
          <a:prstGeom prst="rect">
            <a:avLst/>
          </a:prstGeom>
          <a:solidFill>
            <a:schemeClr val="tx1"/>
          </a:solidFill>
          <a:ln w="12700">
            <a:solidFill>
              <a:schemeClr val="tx1"/>
            </a:solidFill>
            <a:prstDash val="solid"/>
          </a:ln>
        </p:spPr>
        <p:txBody>
          <a:bodyPr/>
          <a:lstStyle/>
          <a:p>
            <a:endParaRPr lang="en-US">
              <a:latin typeface="IBM Plex Sans" panose="020B0503050203000203" pitchFamily="34" charset="0"/>
            </a:endParaRPr>
          </a:p>
        </p:txBody>
      </p:sp>
      <p:sp>
        <p:nvSpPr>
          <p:cNvPr id="12" name="Text 10"/>
          <p:cNvSpPr/>
          <p:nvPr/>
        </p:nvSpPr>
        <p:spPr>
          <a:xfrm>
            <a:off x="4773168" y="1188720"/>
            <a:ext cx="3931920" cy="270534"/>
          </a:xfrm>
          <a:prstGeom prst="rect">
            <a:avLst/>
          </a:prstGeom>
          <a:noFill/>
          <a:ln/>
        </p:spPr>
        <p:txBody>
          <a:bodyPr wrap="square" rtlCol="0" anchor="ctr"/>
          <a:lstStyle/>
          <a:p>
            <a:pPr marL="0" indent="0">
              <a:buNone/>
            </a:pPr>
            <a:r>
              <a:rPr lang="en-US" sz="1200" b="1">
                <a:solidFill>
                  <a:srgbClr val="FFFFFF"/>
                </a:solidFill>
                <a:latin typeface="IBM Plex Sans" panose="020B0503050203000203" pitchFamily="34" charset="0"/>
                <a:ea typeface="Calibri" pitchFamily="34" charset="-122"/>
                <a:cs typeface="Calibri" pitchFamily="34" charset="-120"/>
              </a:rPr>
              <a:t>Lawfully present</a:t>
            </a:r>
            <a:endParaRPr lang="en-US" sz="1200">
              <a:latin typeface="IBM Plex Sans" panose="020B0503050203000203" pitchFamily="34" charset="0"/>
            </a:endParaRPr>
          </a:p>
        </p:txBody>
      </p:sp>
      <p:sp>
        <p:nvSpPr>
          <p:cNvPr id="14" name="Text 12"/>
          <p:cNvSpPr/>
          <p:nvPr/>
        </p:nvSpPr>
        <p:spPr>
          <a:xfrm>
            <a:off x="4773168" y="1553792"/>
            <a:ext cx="4050792" cy="851668"/>
          </a:xfrm>
          <a:prstGeom prst="rect">
            <a:avLst/>
          </a:prstGeom>
          <a:noFill/>
          <a:ln/>
        </p:spPr>
        <p:txBody>
          <a:bodyPr wrap="square" lIns="91440" tIns="45720" rIns="91440" bIns="45720" rtlCol="0" anchor="t"/>
          <a:lstStyle/>
          <a:p>
            <a:r>
              <a:rPr lang="en-US" sz="1100" b="1">
                <a:latin typeface="IBM Plex Sans" panose="020B0503050203000203" pitchFamily="34" charset="0"/>
                <a:ea typeface="Calibri" pitchFamily="34" charset="-122"/>
                <a:cs typeface="Calibri" pitchFamily="34" charset="-120"/>
              </a:rPr>
              <a:t>In the U.S. with legal permission</a:t>
            </a:r>
            <a:endParaRPr lang="en-US" sz="1100">
              <a:latin typeface="IBM Plex Sans" panose="020B0503050203000203" pitchFamily="34" charset="0"/>
            </a:endParaRPr>
          </a:p>
          <a:p>
            <a:pPr marL="0" indent="0">
              <a:buNone/>
            </a:pPr>
            <a:r>
              <a:rPr lang="en-US" sz="1050">
                <a:solidFill>
                  <a:srgbClr val="1E293B"/>
                </a:solidFill>
                <a:latin typeface="IBM Plex Sans"/>
                <a:ea typeface="Calibri"/>
                <a:cs typeface="Calibri"/>
              </a:rPr>
              <a:t>A person who has permission from the government to be in the U.S. This includes many types of status — visas, parolee, asylum, refugee status, and more. Does NOT automatically mean they have a green card.</a:t>
            </a:r>
            <a:endParaRPr lang="en-US" sz="1050">
              <a:latin typeface="IBM Plex Sans"/>
              <a:ea typeface="Calibri"/>
              <a:cs typeface="Calibri"/>
            </a:endParaRPr>
          </a:p>
        </p:txBody>
      </p:sp>
      <p:sp>
        <p:nvSpPr>
          <p:cNvPr id="15" name="Shape 13"/>
          <p:cNvSpPr/>
          <p:nvPr/>
        </p:nvSpPr>
        <p:spPr>
          <a:xfrm>
            <a:off x="274320" y="2546160"/>
            <a:ext cx="4160520" cy="1216740"/>
          </a:xfrm>
          <a:prstGeom prst="roundRect">
            <a:avLst>
              <a:gd name="adj" fmla="val 7200"/>
            </a:avLst>
          </a:prstGeom>
          <a:solidFill>
            <a:srgbClr val="E4E8F4"/>
          </a:solidFill>
          <a:ln w="12700">
            <a:noFill/>
            <a:prstDash val="solid"/>
          </a:ln>
        </p:spPr>
        <p:txBody>
          <a:bodyPr/>
          <a:lstStyle/>
          <a:p>
            <a:endParaRPr lang="en-US">
              <a:latin typeface="IBM Plex Sans" panose="020B0503050203000203" pitchFamily="34" charset="0"/>
            </a:endParaRPr>
          </a:p>
        </p:txBody>
      </p:sp>
      <p:sp>
        <p:nvSpPr>
          <p:cNvPr id="16" name="Shape 14"/>
          <p:cNvSpPr/>
          <p:nvPr/>
        </p:nvSpPr>
        <p:spPr>
          <a:xfrm>
            <a:off x="274320" y="2546160"/>
            <a:ext cx="4160520" cy="274320"/>
          </a:xfrm>
          <a:prstGeom prst="rect">
            <a:avLst/>
          </a:prstGeom>
          <a:solidFill>
            <a:schemeClr val="tx1"/>
          </a:solidFill>
          <a:ln w="12700">
            <a:solidFill>
              <a:schemeClr val="tx1"/>
            </a:solidFill>
            <a:prstDash val="solid"/>
          </a:ln>
        </p:spPr>
        <p:txBody>
          <a:bodyPr/>
          <a:lstStyle/>
          <a:p>
            <a:endParaRPr lang="en-US">
              <a:latin typeface="IBM Plex Sans" panose="020B0503050203000203" pitchFamily="34" charset="0"/>
            </a:endParaRPr>
          </a:p>
        </p:txBody>
      </p:sp>
      <p:sp>
        <p:nvSpPr>
          <p:cNvPr id="17" name="Text 15"/>
          <p:cNvSpPr/>
          <p:nvPr/>
        </p:nvSpPr>
        <p:spPr>
          <a:xfrm>
            <a:off x="384048" y="2546160"/>
            <a:ext cx="3931920" cy="274320"/>
          </a:xfrm>
          <a:prstGeom prst="rect">
            <a:avLst/>
          </a:prstGeom>
          <a:noFill/>
          <a:ln/>
        </p:spPr>
        <p:txBody>
          <a:bodyPr wrap="square" rtlCol="0" anchor="ctr"/>
          <a:lstStyle/>
          <a:p>
            <a:pPr marL="0" indent="0">
              <a:buNone/>
            </a:pPr>
            <a:r>
              <a:rPr lang="en-US" sz="1200" b="1">
                <a:solidFill>
                  <a:srgbClr val="FFFFFF"/>
                </a:solidFill>
                <a:latin typeface="IBM Plex Sans" panose="020B0503050203000203" pitchFamily="34" charset="0"/>
                <a:ea typeface="Calibri" pitchFamily="34" charset="-122"/>
                <a:cs typeface="Calibri" pitchFamily="34" charset="-120"/>
              </a:rPr>
              <a:t>Lawful Permanent Resident (LPR)</a:t>
            </a:r>
            <a:endParaRPr lang="en-US" sz="1200">
              <a:latin typeface="IBM Plex Sans" panose="020B0503050203000203" pitchFamily="34" charset="0"/>
            </a:endParaRPr>
          </a:p>
        </p:txBody>
      </p:sp>
      <p:sp>
        <p:nvSpPr>
          <p:cNvPr id="19" name="Text 17"/>
          <p:cNvSpPr/>
          <p:nvPr/>
        </p:nvSpPr>
        <p:spPr>
          <a:xfrm>
            <a:off x="384048" y="2915726"/>
            <a:ext cx="4050792" cy="858057"/>
          </a:xfrm>
          <a:prstGeom prst="rect">
            <a:avLst/>
          </a:prstGeom>
          <a:noFill/>
          <a:ln/>
        </p:spPr>
        <p:txBody>
          <a:bodyPr wrap="square" lIns="91440" tIns="45720" rIns="91440" bIns="45720" rtlCol="0" anchor="t"/>
          <a:lstStyle/>
          <a:p>
            <a:r>
              <a:rPr lang="en-US" sz="1100" b="1">
                <a:latin typeface="IBM Plex Sans"/>
                <a:ea typeface="Calibri"/>
                <a:cs typeface="Calibri"/>
              </a:rPr>
              <a:t>Green card holder</a:t>
            </a:r>
          </a:p>
          <a:p>
            <a:pPr marL="0" indent="0">
              <a:buNone/>
            </a:pPr>
            <a:r>
              <a:rPr lang="en-US" sz="1050">
                <a:solidFill>
                  <a:srgbClr val="1E293B"/>
                </a:solidFill>
                <a:latin typeface="IBM Plex Sans" panose="020B0503050203000203" pitchFamily="34" charset="0"/>
                <a:ea typeface="Calibri" pitchFamily="34" charset="-122"/>
                <a:cs typeface="Calibri" pitchFamily="34" charset="-120"/>
              </a:rPr>
              <a:t>A person who has been given the right to live and work in the U.S. permanently. They have a green card as proof. LPR is the official legal term — green card holder is the everyday term. They are the same thing.</a:t>
            </a:r>
            <a:endParaRPr lang="en-US" sz="1050">
              <a:latin typeface="IBM Plex Sans" panose="020B0503050203000203" pitchFamily="34" charset="0"/>
            </a:endParaRPr>
          </a:p>
        </p:txBody>
      </p:sp>
      <p:sp>
        <p:nvSpPr>
          <p:cNvPr id="20" name="Shape 18"/>
          <p:cNvSpPr/>
          <p:nvPr/>
        </p:nvSpPr>
        <p:spPr>
          <a:xfrm>
            <a:off x="4663440" y="2546160"/>
            <a:ext cx="4160520" cy="1216740"/>
          </a:xfrm>
          <a:prstGeom prst="roundRect">
            <a:avLst>
              <a:gd name="adj" fmla="val 7200"/>
            </a:avLst>
          </a:prstGeom>
          <a:solidFill>
            <a:srgbClr val="E4E8F4"/>
          </a:solidFill>
          <a:ln w="12700">
            <a:noFill/>
            <a:prstDash val="solid"/>
          </a:ln>
        </p:spPr>
        <p:txBody>
          <a:bodyPr/>
          <a:lstStyle/>
          <a:p>
            <a:endParaRPr lang="en-US">
              <a:latin typeface="IBM Plex Sans" panose="020B0503050203000203" pitchFamily="34" charset="0"/>
            </a:endParaRPr>
          </a:p>
        </p:txBody>
      </p:sp>
      <p:sp>
        <p:nvSpPr>
          <p:cNvPr id="21" name="Shape 19"/>
          <p:cNvSpPr/>
          <p:nvPr/>
        </p:nvSpPr>
        <p:spPr>
          <a:xfrm>
            <a:off x="4663440" y="2546160"/>
            <a:ext cx="4160520" cy="274320"/>
          </a:xfrm>
          <a:prstGeom prst="rect">
            <a:avLst/>
          </a:prstGeom>
          <a:solidFill>
            <a:schemeClr val="tx1"/>
          </a:solidFill>
          <a:ln w="12700">
            <a:solidFill>
              <a:schemeClr val="tx1"/>
            </a:solidFill>
            <a:prstDash val="solid"/>
          </a:ln>
        </p:spPr>
        <p:txBody>
          <a:bodyPr/>
          <a:lstStyle/>
          <a:p>
            <a:endParaRPr lang="en-US">
              <a:latin typeface="IBM Plex Sans" panose="020B0503050203000203" pitchFamily="34" charset="0"/>
            </a:endParaRPr>
          </a:p>
        </p:txBody>
      </p:sp>
      <p:sp>
        <p:nvSpPr>
          <p:cNvPr id="22" name="Text 20"/>
          <p:cNvSpPr/>
          <p:nvPr/>
        </p:nvSpPr>
        <p:spPr>
          <a:xfrm>
            <a:off x="4773168" y="2546160"/>
            <a:ext cx="3931920" cy="274320"/>
          </a:xfrm>
          <a:prstGeom prst="rect">
            <a:avLst/>
          </a:prstGeom>
          <a:noFill/>
          <a:ln/>
        </p:spPr>
        <p:txBody>
          <a:bodyPr wrap="square" rtlCol="0" anchor="ctr"/>
          <a:lstStyle/>
          <a:p>
            <a:pPr marL="0" indent="0">
              <a:buNone/>
            </a:pPr>
            <a:r>
              <a:rPr lang="en-US" sz="1200" b="1">
                <a:solidFill>
                  <a:srgbClr val="FFFFFF"/>
                </a:solidFill>
                <a:latin typeface="IBM Plex Sans" panose="020B0503050203000203" pitchFamily="34" charset="0"/>
                <a:ea typeface="Calibri" pitchFamily="34" charset="-122"/>
                <a:cs typeface="Calibri" pitchFamily="34" charset="-120"/>
              </a:rPr>
              <a:t>Adjusted to LPR status</a:t>
            </a:r>
            <a:endParaRPr lang="en-US" sz="1200">
              <a:latin typeface="IBM Plex Sans" panose="020B0503050203000203" pitchFamily="34" charset="0"/>
            </a:endParaRPr>
          </a:p>
        </p:txBody>
      </p:sp>
      <p:sp>
        <p:nvSpPr>
          <p:cNvPr id="24" name="Text 22"/>
          <p:cNvSpPr/>
          <p:nvPr/>
        </p:nvSpPr>
        <p:spPr>
          <a:xfrm>
            <a:off x="4773168" y="2915726"/>
            <a:ext cx="4050792" cy="858057"/>
          </a:xfrm>
          <a:prstGeom prst="rect">
            <a:avLst/>
          </a:prstGeom>
          <a:noFill/>
          <a:ln/>
        </p:spPr>
        <p:txBody>
          <a:bodyPr wrap="square" rtlCol="0" anchor="t"/>
          <a:lstStyle/>
          <a:p>
            <a:r>
              <a:rPr lang="en-US" sz="1100" b="1">
                <a:latin typeface="IBM Plex Sans" panose="020B0503050203000203" pitchFamily="34" charset="0"/>
                <a:ea typeface="Calibri" pitchFamily="34" charset="-122"/>
                <a:cs typeface="Calibri" pitchFamily="34" charset="-120"/>
              </a:rPr>
              <a:t>Got their green card</a:t>
            </a:r>
            <a:endParaRPr lang="en-US" sz="1100">
              <a:latin typeface="IBM Plex Sans" panose="020B0503050203000203" pitchFamily="34" charset="0"/>
            </a:endParaRPr>
          </a:p>
          <a:p>
            <a:pPr marL="0" indent="0">
              <a:buNone/>
            </a:pPr>
            <a:r>
              <a:rPr lang="en-US" sz="1050">
                <a:solidFill>
                  <a:srgbClr val="1E293B"/>
                </a:solidFill>
                <a:latin typeface="IBM Plex Sans" panose="020B0503050203000203" pitchFamily="34" charset="0"/>
                <a:ea typeface="Calibri" pitchFamily="34" charset="-122"/>
                <a:cs typeface="Calibri" pitchFamily="34" charset="-120"/>
              </a:rPr>
              <a:t>When someone who had a different immigration status (like refugee or asylee) went through a process to become a green card holder. For example: a refugee who later applied for and received a green card has 'adjusted to LPR status.'</a:t>
            </a:r>
            <a:endParaRPr lang="en-US" sz="1050">
              <a:latin typeface="IBM Plex Sans" panose="020B0503050203000203" pitchFamily="34" charset="0"/>
            </a:endParaRPr>
          </a:p>
        </p:txBody>
      </p:sp>
      <p:sp>
        <p:nvSpPr>
          <p:cNvPr id="25" name="Shape 23"/>
          <p:cNvSpPr/>
          <p:nvPr/>
        </p:nvSpPr>
        <p:spPr>
          <a:xfrm>
            <a:off x="274320" y="3867944"/>
            <a:ext cx="4160520" cy="1216740"/>
          </a:xfrm>
          <a:prstGeom prst="roundRect">
            <a:avLst>
              <a:gd name="adj" fmla="val 7200"/>
            </a:avLst>
          </a:prstGeom>
          <a:solidFill>
            <a:srgbClr val="E4E8F4"/>
          </a:solidFill>
          <a:ln w="12700">
            <a:noFill/>
            <a:prstDash val="solid"/>
          </a:ln>
        </p:spPr>
        <p:txBody>
          <a:bodyPr/>
          <a:lstStyle/>
          <a:p>
            <a:endParaRPr lang="en-US">
              <a:latin typeface="IBM Plex Sans" panose="020B0503050203000203" pitchFamily="34" charset="0"/>
            </a:endParaRPr>
          </a:p>
        </p:txBody>
      </p:sp>
      <p:sp>
        <p:nvSpPr>
          <p:cNvPr id="26" name="Shape 24"/>
          <p:cNvSpPr/>
          <p:nvPr/>
        </p:nvSpPr>
        <p:spPr>
          <a:xfrm>
            <a:off x="274320" y="3867944"/>
            <a:ext cx="4160520" cy="274320"/>
          </a:xfrm>
          <a:prstGeom prst="rect">
            <a:avLst/>
          </a:prstGeom>
          <a:solidFill>
            <a:schemeClr val="tx1"/>
          </a:solidFill>
          <a:ln w="12700">
            <a:solidFill>
              <a:schemeClr val="tx1"/>
            </a:solidFill>
            <a:prstDash val="solid"/>
          </a:ln>
        </p:spPr>
        <p:txBody>
          <a:bodyPr/>
          <a:lstStyle/>
          <a:p>
            <a:endParaRPr lang="en-US">
              <a:latin typeface="IBM Plex Sans" panose="020B0503050203000203" pitchFamily="34" charset="0"/>
            </a:endParaRPr>
          </a:p>
        </p:txBody>
      </p:sp>
      <p:sp>
        <p:nvSpPr>
          <p:cNvPr id="27" name="Text 25"/>
          <p:cNvSpPr/>
          <p:nvPr/>
        </p:nvSpPr>
        <p:spPr>
          <a:xfrm>
            <a:off x="384048" y="3867944"/>
            <a:ext cx="3931920" cy="274320"/>
          </a:xfrm>
          <a:prstGeom prst="rect">
            <a:avLst/>
          </a:prstGeom>
          <a:noFill/>
          <a:ln/>
        </p:spPr>
        <p:txBody>
          <a:bodyPr wrap="square" rtlCol="0" anchor="ctr"/>
          <a:lstStyle/>
          <a:p>
            <a:pPr marL="0" indent="0">
              <a:buNone/>
            </a:pPr>
            <a:r>
              <a:rPr lang="en-US" sz="1200" b="1">
                <a:solidFill>
                  <a:srgbClr val="FFFFFF"/>
                </a:solidFill>
                <a:latin typeface="IBM Plex Sans" panose="020B0503050203000203" pitchFamily="34" charset="0"/>
                <a:ea typeface="Calibri" pitchFamily="34" charset="-122"/>
                <a:cs typeface="Calibri" pitchFamily="34" charset="-120"/>
              </a:rPr>
              <a:t>Parolee / Humanitarian parole</a:t>
            </a:r>
            <a:endParaRPr lang="en-US" sz="1200">
              <a:latin typeface="IBM Plex Sans" panose="020B0503050203000203" pitchFamily="34" charset="0"/>
            </a:endParaRPr>
          </a:p>
        </p:txBody>
      </p:sp>
      <p:sp>
        <p:nvSpPr>
          <p:cNvPr id="29" name="Text 27"/>
          <p:cNvSpPr/>
          <p:nvPr/>
        </p:nvSpPr>
        <p:spPr>
          <a:xfrm>
            <a:off x="384048" y="4236424"/>
            <a:ext cx="4050792" cy="848260"/>
          </a:xfrm>
          <a:prstGeom prst="rect">
            <a:avLst/>
          </a:prstGeom>
          <a:noFill/>
          <a:ln/>
        </p:spPr>
        <p:txBody>
          <a:bodyPr wrap="square" rtlCol="0" anchor="t"/>
          <a:lstStyle/>
          <a:p>
            <a:r>
              <a:rPr lang="en-US" sz="1100" b="1">
                <a:latin typeface="IBM Plex Sans" panose="020B0503050203000203" pitchFamily="34" charset="0"/>
                <a:ea typeface="Calibri" pitchFamily="34" charset="-122"/>
                <a:cs typeface="Calibri" pitchFamily="34" charset="-120"/>
              </a:rPr>
              <a:t>Allowed in temporarily for urgent reasons</a:t>
            </a:r>
            <a:endParaRPr lang="en-US" sz="1100">
              <a:latin typeface="IBM Plex Sans" panose="020B0503050203000203" pitchFamily="34" charset="0"/>
            </a:endParaRPr>
          </a:p>
          <a:p>
            <a:pPr marL="0" indent="0">
              <a:buNone/>
            </a:pPr>
            <a:r>
              <a:rPr lang="en-US" sz="1050">
                <a:solidFill>
                  <a:srgbClr val="1E293B"/>
                </a:solidFill>
                <a:latin typeface="IBM Plex Sans" panose="020B0503050203000203" pitchFamily="34" charset="0"/>
                <a:ea typeface="Calibri" pitchFamily="34" charset="-122"/>
                <a:cs typeface="Calibri" pitchFamily="34" charset="-120"/>
              </a:rPr>
              <a:t>A person allowed to enter or stay in the U.S. temporarily for urgent humanitarian reasons or public benefit. This is NOT a permanent status and does NOT automatically lead to a green card. Examples: some Cubans, Haitians, Afghans, Ukrainians.</a:t>
            </a:r>
            <a:endParaRPr lang="en-US" sz="1050">
              <a:latin typeface="IBM Plex Sans" panose="020B0503050203000203" pitchFamily="34" charset="0"/>
            </a:endParaRPr>
          </a:p>
        </p:txBody>
      </p:sp>
      <p:sp>
        <p:nvSpPr>
          <p:cNvPr id="30" name="Shape 28"/>
          <p:cNvSpPr/>
          <p:nvPr/>
        </p:nvSpPr>
        <p:spPr>
          <a:xfrm>
            <a:off x="4663440" y="3941684"/>
            <a:ext cx="4160520" cy="1143000"/>
          </a:xfrm>
          <a:prstGeom prst="roundRect">
            <a:avLst>
              <a:gd name="adj" fmla="val 7200"/>
            </a:avLst>
          </a:prstGeom>
          <a:solidFill>
            <a:srgbClr val="E4E8F4"/>
          </a:solidFill>
          <a:ln w="12700">
            <a:noFill/>
            <a:prstDash val="solid"/>
          </a:ln>
        </p:spPr>
        <p:txBody>
          <a:bodyPr/>
          <a:lstStyle/>
          <a:p>
            <a:endParaRPr lang="en-US">
              <a:latin typeface="IBM Plex Sans" panose="020B0503050203000203" pitchFamily="34" charset="0"/>
            </a:endParaRPr>
          </a:p>
        </p:txBody>
      </p:sp>
      <p:sp>
        <p:nvSpPr>
          <p:cNvPr id="31" name="Shape 29"/>
          <p:cNvSpPr/>
          <p:nvPr/>
        </p:nvSpPr>
        <p:spPr>
          <a:xfrm>
            <a:off x="4663440" y="3867944"/>
            <a:ext cx="4160520" cy="274320"/>
          </a:xfrm>
          <a:prstGeom prst="rect">
            <a:avLst/>
          </a:prstGeom>
          <a:solidFill>
            <a:schemeClr val="tx1"/>
          </a:solidFill>
          <a:ln w="12700">
            <a:solidFill>
              <a:schemeClr val="tx1"/>
            </a:solidFill>
            <a:prstDash val="solid"/>
          </a:ln>
        </p:spPr>
        <p:txBody>
          <a:bodyPr/>
          <a:lstStyle/>
          <a:p>
            <a:endParaRPr lang="en-US">
              <a:latin typeface="IBM Plex Sans" panose="020B0503050203000203" pitchFamily="34" charset="0"/>
            </a:endParaRPr>
          </a:p>
        </p:txBody>
      </p:sp>
      <p:sp>
        <p:nvSpPr>
          <p:cNvPr id="32" name="Text 30"/>
          <p:cNvSpPr/>
          <p:nvPr/>
        </p:nvSpPr>
        <p:spPr>
          <a:xfrm>
            <a:off x="4773168" y="3857060"/>
            <a:ext cx="3931920" cy="274320"/>
          </a:xfrm>
          <a:prstGeom prst="rect">
            <a:avLst/>
          </a:prstGeom>
          <a:noFill/>
          <a:ln/>
        </p:spPr>
        <p:txBody>
          <a:bodyPr wrap="square" rtlCol="0" anchor="ctr"/>
          <a:lstStyle/>
          <a:p>
            <a:pPr marL="0" indent="0">
              <a:buNone/>
            </a:pPr>
            <a:r>
              <a:rPr lang="en-US" sz="1200" b="1">
                <a:solidFill>
                  <a:srgbClr val="FFFFFF"/>
                </a:solidFill>
                <a:latin typeface="IBM Plex Sans" panose="020B0503050203000203" pitchFamily="34" charset="0"/>
                <a:ea typeface="Calibri" pitchFamily="34" charset="-122"/>
                <a:cs typeface="Calibri" pitchFamily="34" charset="-120"/>
              </a:rPr>
              <a:t>Refugee / Asylee</a:t>
            </a:r>
            <a:endParaRPr lang="en-US" sz="1200">
              <a:latin typeface="IBM Plex Sans" panose="020B0503050203000203" pitchFamily="34" charset="0"/>
            </a:endParaRPr>
          </a:p>
        </p:txBody>
      </p:sp>
      <p:sp>
        <p:nvSpPr>
          <p:cNvPr id="34" name="Text 32"/>
          <p:cNvSpPr/>
          <p:nvPr/>
        </p:nvSpPr>
        <p:spPr>
          <a:xfrm>
            <a:off x="4773168" y="4236424"/>
            <a:ext cx="4050792" cy="848260"/>
          </a:xfrm>
          <a:prstGeom prst="rect">
            <a:avLst/>
          </a:prstGeom>
          <a:noFill/>
          <a:ln/>
        </p:spPr>
        <p:txBody>
          <a:bodyPr wrap="square" lIns="91440" tIns="45720" rIns="91440" bIns="45720" rtlCol="0" anchor="t"/>
          <a:lstStyle/>
          <a:p>
            <a:r>
              <a:rPr lang="en-US" sz="1100" b="1">
                <a:latin typeface="IBM Plex Sans" panose="020B0503050203000203" pitchFamily="34" charset="0"/>
                <a:ea typeface="Calibri" pitchFamily="34" charset="-122"/>
                <a:cs typeface="Calibri" pitchFamily="34" charset="-120"/>
              </a:rPr>
              <a:t>Fled danger and was given protection</a:t>
            </a:r>
            <a:endParaRPr lang="en-US" sz="1100">
              <a:latin typeface="IBM Plex Sans" panose="020B0503050203000203" pitchFamily="34" charset="0"/>
            </a:endParaRPr>
          </a:p>
          <a:p>
            <a:r>
              <a:rPr lang="en-US" sz="1050">
                <a:solidFill>
                  <a:srgbClr val="1E293B"/>
                </a:solidFill>
                <a:latin typeface="IBM Plex Sans"/>
                <a:ea typeface="Calibri"/>
                <a:cs typeface="Calibri"/>
              </a:rPr>
              <a:t>Refugees are admitted from abroad because they face persecution. Asylees are people already in the U.S. who ask for protection. Both can eventually get a green card. Whether they have done that yet matters for Medicaid eligibility.</a:t>
            </a:r>
            <a:endParaRPr lang="en-US" sz="1050">
              <a:latin typeface="IBM Plex Sans"/>
              <a:ea typeface="Calibri"/>
              <a:cs typeface="Calibri"/>
            </a:endParaRPr>
          </a:p>
        </p:txBody>
      </p:sp>
      <p:sp>
        <p:nvSpPr>
          <p:cNvPr id="41" name="TextBox 40">
            <a:extLst>
              <a:ext uri="{FF2B5EF4-FFF2-40B4-BE49-F238E27FC236}">
                <a16:creationId xmlns:a16="http://schemas.microsoft.com/office/drawing/2014/main" id="{7EB32A4C-0BB0-1B1D-0345-5E2B3718D33A}"/>
              </a:ext>
            </a:extLst>
          </p:cNvPr>
          <p:cNvSpPr txBox="1"/>
          <p:nvPr/>
        </p:nvSpPr>
        <p:spPr>
          <a:xfrm>
            <a:off x="274320" y="441013"/>
            <a:ext cx="9144000" cy="523220"/>
          </a:xfrm>
          <a:prstGeom prst="rect">
            <a:avLst/>
          </a:prstGeom>
          <a:noFill/>
        </p:spPr>
        <p:txBody>
          <a:bodyPr wrap="square">
            <a:spAutoFit/>
          </a:bodyPr>
          <a:lstStyle/>
          <a:p>
            <a:r>
              <a:rPr lang="en-US" sz="2800" b="1">
                <a:latin typeface="Aleo" pitchFamily="2" charset="0"/>
                <a:ea typeface="Calibri" pitchFamily="34" charset="-122"/>
                <a:cs typeface="Calibri" pitchFamily="34" charset="-120"/>
              </a:rPr>
              <a:t>Key terms you will hear in this training</a:t>
            </a:r>
            <a:endParaRPr lang="en-US" sz="2800"/>
          </a:p>
        </p:txBody>
      </p:sp>
      <p:sp>
        <p:nvSpPr>
          <p:cNvPr id="42" name="Title 41">
            <a:extLst>
              <a:ext uri="{FF2B5EF4-FFF2-40B4-BE49-F238E27FC236}">
                <a16:creationId xmlns:a16="http://schemas.microsoft.com/office/drawing/2014/main" id="{2F57F282-083D-58E5-2718-19C08B6D2B0C}"/>
              </a:ext>
            </a:extLst>
          </p:cNvPr>
          <p:cNvSpPr>
            <a:spLocks noGrp="1"/>
          </p:cNvSpPr>
          <p:nvPr>
            <p:ph type="title"/>
          </p:nvPr>
        </p:nvSpPr>
        <p:spPr>
          <a:xfrm>
            <a:off x="-56613" y="-260961"/>
            <a:ext cx="2511257" cy="581773"/>
          </a:xfrm>
          <a:solidFill>
            <a:schemeClr val="tx1"/>
          </a:solidFill>
        </p:spPr>
        <p:txBody>
          <a:bodyPr/>
          <a:lstStyle/>
          <a:p>
            <a:r>
              <a:rPr lang="en-US"/>
              <a:t>terminology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3" name="Text 1"/>
          <p:cNvSpPr/>
          <p:nvPr/>
        </p:nvSpPr>
        <p:spPr>
          <a:xfrm>
            <a:off x="274320" y="571501"/>
            <a:ext cx="8229600" cy="594360"/>
          </a:xfrm>
          <a:prstGeom prst="rect">
            <a:avLst/>
          </a:prstGeom>
          <a:noFill/>
          <a:ln/>
        </p:spPr>
        <p:txBody>
          <a:bodyPr wrap="square" rtlCol="0" anchor="ctr"/>
          <a:lstStyle/>
          <a:p>
            <a:pPr marL="0" indent="0">
              <a:buNone/>
            </a:pPr>
            <a:r>
              <a:rPr lang="en-US" sz="2500" b="1">
                <a:solidFill>
                  <a:srgbClr val="1B3A6B"/>
                </a:solidFill>
                <a:latin typeface="Aleo" pitchFamily="2" charset="0"/>
                <a:ea typeface="Calibri" pitchFamily="34" charset="-122"/>
                <a:cs typeface="Calibri" pitchFamily="34" charset="-120"/>
              </a:rPr>
              <a:t>Who is currently enrolled?</a:t>
            </a:r>
            <a:endParaRPr lang="en-US" sz="2500">
              <a:latin typeface="Aleo" pitchFamily="2" charset="0"/>
            </a:endParaRPr>
          </a:p>
        </p:txBody>
      </p:sp>
      <p:sp>
        <p:nvSpPr>
          <p:cNvPr id="4" name="Shape 2"/>
          <p:cNvSpPr/>
          <p:nvPr/>
        </p:nvSpPr>
        <p:spPr>
          <a:xfrm>
            <a:off x="548640" y="1162051"/>
            <a:ext cx="8046720" cy="1325880"/>
          </a:xfrm>
          <a:prstGeom prst="roundRect">
            <a:avLst>
              <a:gd name="adj" fmla="val 6897"/>
            </a:avLst>
          </a:prstGeom>
          <a:solidFill>
            <a:schemeClr val="accent3">
              <a:lumMod val="20000"/>
              <a:lumOff val="80000"/>
              <a:alpha val="50000"/>
            </a:schemeClr>
          </a:solidFill>
          <a:ln w="38100">
            <a:solidFill>
              <a:schemeClr val="accent3"/>
            </a:solidFill>
            <a:prstDash val="solid"/>
          </a:ln>
        </p:spPr>
        <p:txBody>
          <a:bodyPr/>
          <a:lstStyle/>
          <a:p>
            <a:endParaRPr lang="en-US"/>
          </a:p>
        </p:txBody>
      </p:sp>
      <p:sp>
        <p:nvSpPr>
          <p:cNvPr id="5" name="Text 3"/>
          <p:cNvSpPr/>
          <p:nvPr/>
        </p:nvSpPr>
        <p:spPr>
          <a:xfrm>
            <a:off x="749090" y="1287019"/>
            <a:ext cx="7663389" cy="469392"/>
          </a:xfrm>
          <a:prstGeom prst="rect">
            <a:avLst/>
          </a:prstGeom>
          <a:noFill/>
          <a:ln/>
        </p:spPr>
        <p:txBody>
          <a:bodyPr wrap="square" rtlCol="0" anchor="ctr"/>
          <a:lstStyle/>
          <a:p>
            <a:pPr marL="0" indent="0">
              <a:buNone/>
            </a:pPr>
            <a:r>
              <a:rPr lang="en-US" sz="1800" b="1">
                <a:solidFill>
                  <a:schemeClr val="accent3">
                    <a:lumMod val="75000"/>
                  </a:schemeClr>
                </a:solidFill>
                <a:latin typeface="Calibri" pitchFamily="34" charset="0"/>
                <a:ea typeface="Calibri" pitchFamily="34" charset="-122"/>
                <a:cs typeface="Calibri" pitchFamily="34" charset="-120"/>
              </a:rPr>
              <a:t>Every adult immigrant currently on Medicaid is in the U.S. legally.</a:t>
            </a:r>
            <a:endParaRPr lang="en-US" sz="1800">
              <a:solidFill>
                <a:schemeClr val="accent3">
                  <a:lumMod val="75000"/>
                </a:schemeClr>
              </a:solidFill>
            </a:endParaRPr>
          </a:p>
        </p:txBody>
      </p:sp>
      <p:sp>
        <p:nvSpPr>
          <p:cNvPr id="6" name="Text 4"/>
          <p:cNvSpPr/>
          <p:nvPr/>
        </p:nvSpPr>
        <p:spPr>
          <a:xfrm>
            <a:off x="746760" y="1678688"/>
            <a:ext cx="7574280" cy="554736"/>
          </a:xfrm>
          <a:prstGeom prst="rect">
            <a:avLst/>
          </a:prstGeom>
          <a:noFill/>
          <a:ln/>
        </p:spPr>
        <p:txBody>
          <a:bodyPr wrap="square" rtlCol="0" anchor="ctr"/>
          <a:lstStyle/>
          <a:p>
            <a:pPr marL="0" indent="0">
              <a:buNone/>
            </a:pPr>
            <a:r>
              <a:rPr lang="en-US" sz="1600">
                <a:solidFill>
                  <a:srgbClr val="1E293B"/>
                </a:solidFill>
                <a:latin typeface="Calibri" pitchFamily="34" charset="0"/>
                <a:ea typeface="Calibri" pitchFamily="34" charset="-122"/>
                <a:cs typeface="Calibri" pitchFamily="34" charset="-120"/>
              </a:rPr>
              <a:t>They are lawfully residing immigrants. These are not people who are undocumented immigrants.</a:t>
            </a:r>
            <a:r>
              <a:rPr lang="en-US" sz="1600"/>
              <a:t> </a:t>
            </a:r>
            <a:r>
              <a:rPr lang="en-US" sz="1600">
                <a:solidFill>
                  <a:srgbClr val="1E293B"/>
                </a:solidFill>
                <a:latin typeface="Calibri" pitchFamily="34" charset="0"/>
                <a:ea typeface="Calibri" pitchFamily="34" charset="-122"/>
                <a:cs typeface="Calibri" pitchFamily="34" charset="-120"/>
              </a:rPr>
              <a:t>Children can be on Medicaid regardless of immigration status.</a:t>
            </a:r>
            <a:endParaRPr lang="en-US" sz="1600"/>
          </a:p>
        </p:txBody>
      </p:sp>
      <p:sp>
        <p:nvSpPr>
          <p:cNvPr id="7" name="Text 5"/>
          <p:cNvSpPr/>
          <p:nvPr/>
        </p:nvSpPr>
        <p:spPr>
          <a:xfrm>
            <a:off x="274320" y="2738629"/>
            <a:ext cx="8412480" cy="411480"/>
          </a:xfrm>
          <a:prstGeom prst="rect">
            <a:avLst/>
          </a:prstGeom>
          <a:noFill/>
          <a:ln/>
        </p:spPr>
        <p:txBody>
          <a:bodyPr wrap="square" rtlCol="0" anchor="ctr"/>
          <a:lstStyle/>
          <a:p>
            <a:pPr marL="0" indent="0">
              <a:buNone/>
            </a:pPr>
            <a:r>
              <a:rPr lang="en-US" sz="2500" b="1">
                <a:solidFill>
                  <a:srgbClr val="1B3A6B"/>
                </a:solidFill>
                <a:latin typeface="Aleo" pitchFamily="2" charset="0"/>
                <a:ea typeface="Calibri" pitchFamily="34" charset="-122"/>
                <a:cs typeface="Calibri" pitchFamily="34" charset="-120"/>
              </a:rPr>
              <a:t>Then why are some losing coverage?</a:t>
            </a:r>
            <a:endParaRPr lang="en-US" sz="2500">
              <a:latin typeface="Aleo" pitchFamily="2" charset="0"/>
            </a:endParaRPr>
          </a:p>
        </p:txBody>
      </p:sp>
      <p:sp>
        <p:nvSpPr>
          <p:cNvPr id="8" name="Shape 6"/>
          <p:cNvSpPr/>
          <p:nvPr/>
        </p:nvSpPr>
        <p:spPr>
          <a:xfrm>
            <a:off x="548640" y="3260599"/>
            <a:ext cx="8046720" cy="1600200"/>
          </a:xfrm>
          <a:prstGeom prst="roundRect">
            <a:avLst>
              <a:gd name="adj" fmla="val 5714"/>
            </a:avLst>
          </a:prstGeom>
          <a:solidFill>
            <a:schemeClr val="accent2">
              <a:lumMod val="20000"/>
              <a:lumOff val="80000"/>
              <a:alpha val="50000"/>
            </a:schemeClr>
          </a:solidFill>
          <a:ln w="38100">
            <a:solidFill>
              <a:schemeClr val="accent2"/>
            </a:solidFill>
            <a:prstDash val="solid"/>
          </a:ln>
        </p:spPr>
        <p:txBody>
          <a:bodyPr/>
          <a:lstStyle/>
          <a:p>
            <a:endParaRPr lang="en-US"/>
          </a:p>
        </p:txBody>
      </p:sp>
      <p:sp>
        <p:nvSpPr>
          <p:cNvPr id="9" name="Text 7"/>
          <p:cNvSpPr/>
          <p:nvPr/>
        </p:nvSpPr>
        <p:spPr>
          <a:xfrm>
            <a:off x="746760" y="3443477"/>
            <a:ext cx="7574280" cy="1280161"/>
          </a:xfrm>
          <a:prstGeom prst="rect">
            <a:avLst/>
          </a:prstGeom>
          <a:noFill/>
          <a:ln/>
        </p:spPr>
        <p:txBody>
          <a:bodyPr wrap="square" rtlCol="0" anchor="ctr"/>
          <a:lstStyle/>
          <a:p>
            <a:pPr marL="0" indent="0">
              <a:buNone/>
            </a:pPr>
            <a:r>
              <a:rPr lang="en-US" sz="1600" b="1">
                <a:solidFill>
                  <a:schemeClr val="accent2"/>
                </a:solidFill>
                <a:latin typeface="Calibri" pitchFamily="34" charset="0"/>
                <a:ea typeface="Calibri" pitchFamily="34" charset="-122"/>
                <a:cs typeface="Calibri" pitchFamily="34" charset="-120"/>
              </a:rPr>
              <a:t>HR1 changed the federal rules </a:t>
            </a:r>
            <a:r>
              <a:rPr lang="en-US" sz="1600">
                <a:solidFill>
                  <a:srgbClr val="1E293B"/>
                </a:solidFill>
                <a:latin typeface="Calibri" pitchFamily="34" charset="0"/>
                <a:ea typeface="Calibri" pitchFamily="34" charset="-122"/>
                <a:cs typeface="Calibri" pitchFamily="34" charset="-120"/>
              </a:rPr>
              <a:t>about which immigration statuses qualify for Medicaid.</a:t>
            </a:r>
            <a:r>
              <a:rPr lang="en-US" sz="1600"/>
              <a:t> </a:t>
            </a:r>
            <a:r>
              <a:rPr lang="en-US" sz="1600">
                <a:solidFill>
                  <a:srgbClr val="1E293B"/>
                </a:solidFill>
                <a:latin typeface="Calibri" pitchFamily="34" charset="0"/>
                <a:ea typeface="Calibri" pitchFamily="34" charset="-122"/>
                <a:cs typeface="Calibri" pitchFamily="34" charset="-120"/>
              </a:rPr>
              <a:t>Some legal statuses that used to qualify </a:t>
            </a:r>
            <a:r>
              <a:rPr lang="en-US" sz="1600" b="1">
                <a:solidFill>
                  <a:schemeClr val="accent2"/>
                </a:solidFill>
                <a:latin typeface="Calibri" pitchFamily="34" charset="0"/>
                <a:ea typeface="Calibri" pitchFamily="34" charset="-122"/>
                <a:cs typeface="Calibri" pitchFamily="34" charset="-120"/>
              </a:rPr>
              <a:t>no longer qualify</a:t>
            </a:r>
            <a:r>
              <a:rPr lang="en-US" sz="1600">
                <a:solidFill>
                  <a:schemeClr val="accent2"/>
                </a:solidFill>
                <a:latin typeface="Calibri" pitchFamily="34" charset="0"/>
                <a:ea typeface="Calibri" pitchFamily="34" charset="-122"/>
                <a:cs typeface="Calibri" pitchFamily="34" charset="-120"/>
              </a:rPr>
              <a:t> </a:t>
            </a:r>
            <a:r>
              <a:rPr lang="en-US" sz="1600">
                <a:solidFill>
                  <a:srgbClr val="1E293B"/>
                </a:solidFill>
                <a:latin typeface="Calibri" pitchFamily="34" charset="0"/>
                <a:ea typeface="Calibri" pitchFamily="34" charset="-122"/>
                <a:cs typeface="Calibri" pitchFamily="34" charset="-120"/>
              </a:rPr>
              <a:t>starting October 1, 2026.</a:t>
            </a:r>
            <a:r>
              <a:rPr lang="en-US" sz="1600"/>
              <a:t> </a:t>
            </a:r>
            <a:r>
              <a:rPr lang="en-US" sz="1600">
                <a:solidFill>
                  <a:srgbClr val="1E293B"/>
                </a:solidFill>
                <a:latin typeface="Calibri" pitchFamily="34" charset="0"/>
                <a:ea typeface="Calibri" pitchFamily="34" charset="-122"/>
                <a:cs typeface="Calibri" pitchFamily="34" charset="-120"/>
              </a:rPr>
              <a:t>This is not about whether someone followed the rules — it is about Congress</a:t>
            </a:r>
            <a:r>
              <a:rPr lang="en-US" sz="1600">
                <a:solidFill>
                  <a:schemeClr val="accent2"/>
                </a:solidFill>
              </a:rPr>
              <a:t> </a:t>
            </a:r>
            <a:r>
              <a:rPr lang="en-US" sz="1600" b="1">
                <a:solidFill>
                  <a:schemeClr val="accent2"/>
                </a:solidFill>
                <a:latin typeface="Calibri" pitchFamily="34" charset="0"/>
                <a:ea typeface="Calibri" pitchFamily="34" charset="-122"/>
                <a:cs typeface="Calibri" pitchFamily="34" charset="-120"/>
              </a:rPr>
              <a:t>changing the rules.</a:t>
            </a:r>
            <a:endParaRPr lang="en-US" sz="1600">
              <a:solidFill>
                <a:schemeClr val="accent2"/>
              </a:solidFill>
            </a:endParaRPr>
          </a:p>
        </p:txBody>
      </p:sp>
      <p:sp>
        <p:nvSpPr>
          <p:cNvPr id="10" name="Title 9">
            <a:extLst>
              <a:ext uri="{FF2B5EF4-FFF2-40B4-BE49-F238E27FC236}">
                <a16:creationId xmlns:a16="http://schemas.microsoft.com/office/drawing/2014/main" id="{CD60059F-B1AC-FA64-64BE-6DEDB8380EBB}"/>
              </a:ext>
            </a:extLst>
          </p:cNvPr>
          <p:cNvSpPr>
            <a:spLocks noGrp="1"/>
          </p:cNvSpPr>
          <p:nvPr>
            <p:ph type="title"/>
          </p:nvPr>
        </p:nvSpPr>
        <p:spPr>
          <a:solidFill>
            <a:schemeClr val="accent4"/>
          </a:solidFill>
        </p:spPr>
        <p:txBody>
          <a:bodyPr/>
          <a:lstStyle/>
          <a:p>
            <a:r>
              <a:rPr lang="en-US"/>
              <a:t>important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29A8AA-9F7C-8788-B26B-93F4F58DCC20}"/>
            </a:ext>
          </a:extLst>
        </p:cNvPr>
        <p:cNvGrpSpPr/>
        <p:nvPr/>
      </p:nvGrpSpPr>
      <p:grpSpPr>
        <a:xfrm>
          <a:off x="0" y="0"/>
          <a:ext cx="0" cy="0"/>
          <a:chOff x="0" y="0"/>
          <a:chExt cx="0" cy="0"/>
        </a:xfrm>
      </p:grpSpPr>
      <p:sp>
        <p:nvSpPr>
          <p:cNvPr id="3" name="Text 1">
            <a:extLst>
              <a:ext uri="{FF2B5EF4-FFF2-40B4-BE49-F238E27FC236}">
                <a16:creationId xmlns:a16="http://schemas.microsoft.com/office/drawing/2014/main" id="{F32DD520-49E2-8143-7754-D0899E66A0AF}"/>
              </a:ext>
            </a:extLst>
          </p:cNvPr>
          <p:cNvSpPr/>
          <p:nvPr/>
        </p:nvSpPr>
        <p:spPr>
          <a:xfrm>
            <a:off x="104140" y="155013"/>
            <a:ext cx="8595360" cy="475488"/>
          </a:xfrm>
          <a:prstGeom prst="rect">
            <a:avLst/>
          </a:prstGeom>
          <a:noFill/>
          <a:ln/>
        </p:spPr>
        <p:txBody>
          <a:bodyPr wrap="square" rtlCol="0" anchor="ctr"/>
          <a:lstStyle/>
          <a:p>
            <a:pPr marL="0" indent="0">
              <a:buNone/>
            </a:pPr>
            <a:r>
              <a:rPr lang="en-US" sz="3000" b="1">
                <a:solidFill>
                  <a:srgbClr val="1B3A6B"/>
                </a:solidFill>
                <a:latin typeface="Aleo" pitchFamily="2" charset="0"/>
                <a:ea typeface="Calibri" pitchFamily="34" charset="-122"/>
                <a:cs typeface="Calibri" pitchFamily="34" charset="-120"/>
              </a:rPr>
              <a:t>Who keeps Medicaid after October 1, 2026</a:t>
            </a:r>
            <a:endParaRPr lang="en-US" sz="3000">
              <a:latin typeface="Aleo" pitchFamily="2" charset="0"/>
            </a:endParaRPr>
          </a:p>
        </p:txBody>
      </p:sp>
      <p:sp>
        <p:nvSpPr>
          <p:cNvPr id="5" name="Shape 3">
            <a:extLst>
              <a:ext uri="{FF2B5EF4-FFF2-40B4-BE49-F238E27FC236}">
                <a16:creationId xmlns:a16="http://schemas.microsoft.com/office/drawing/2014/main" id="{A639A391-CD6A-CEDC-5291-14AC1387E107}"/>
              </a:ext>
            </a:extLst>
          </p:cNvPr>
          <p:cNvSpPr/>
          <p:nvPr/>
        </p:nvSpPr>
        <p:spPr>
          <a:xfrm>
            <a:off x="238252" y="729910"/>
            <a:ext cx="3898392" cy="194858"/>
          </a:xfrm>
          <a:prstGeom prst="roundRect">
            <a:avLst>
              <a:gd name="adj" fmla="val 12500"/>
            </a:avLst>
          </a:prstGeom>
          <a:solidFill>
            <a:schemeClr val="tx1">
              <a:lumMod val="20000"/>
              <a:lumOff val="80000"/>
            </a:schemeClr>
          </a:solidFill>
          <a:ln w="12700">
            <a:solidFill>
              <a:schemeClr val="tx1"/>
            </a:solidFill>
            <a:prstDash val="solid"/>
          </a:ln>
        </p:spPr>
        <p:txBody>
          <a:bodyPr/>
          <a:lstStyle/>
          <a:p>
            <a:endParaRPr lang="en-US"/>
          </a:p>
        </p:txBody>
      </p:sp>
      <p:sp>
        <p:nvSpPr>
          <p:cNvPr id="6" name="Text 4">
            <a:extLst>
              <a:ext uri="{FF2B5EF4-FFF2-40B4-BE49-F238E27FC236}">
                <a16:creationId xmlns:a16="http://schemas.microsoft.com/office/drawing/2014/main" id="{5F371E2B-A9A4-19F7-100F-062B14182F6A}"/>
              </a:ext>
            </a:extLst>
          </p:cNvPr>
          <p:cNvSpPr/>
          <p:nvPr/>
        </p:nvSpPr>
        <p:spPr>
          <a:xfrm>
            <a:off x="329692" y="729909"/>
            <a:ext cx="4069080" cy="202692"/>
          </a:xfrm>
          <a:prstGeom prst="rect">
            <a:avLst/>
          </a:prstGeom>
          <a:noFill/>
          <a:ln/>
        </p:spPr>
        <p:txBody>
          <a:bodyPr wrap="square" rtlCol="0" anchor="ctr"/>
          <a:lstStyle/>
          <a:p>
            <a:pPr marL="0" indent="0" algn="l">
              <a:buNone/>
            </a:pPr>
            <a:r>
              <a:rPr lang="en-US" sz="900" b="1">
                <a:solidFill>
                  <a:srgbClr val="1B3A6B"/>
                </a:solidFill>
                <a:latin typeface="Aleo" pitchFamily="2" charset="0"/>
                <a:ea typeface="Calibri" pitchFamily="34" charset="-122"/>
                <a:cs typeface="Calibri" pitchFamily="34" charset="-120"/>
              </a:rPr>
              <a:t>Immigration status</a:t>
            </a:r>
            <a:endParaRPr lang="en-US" sz="900">
              <a:latin typeface="Aleo" pitchFamily="2" charset="0"/>
            </a:endParaRPr>
          </a:p>
        </p:txBody>
      </p:sp>
      <p:sp>
        <p:nvSpPr>
          <p:cNvPr id="7" name="Shape 5">
            <a:extLst>
              <a:ext uri="{FF2B5EF4-FFF2-40B4-BE49-F238E27FC236}">
                <a16:creationId xmlns:a16="http://schemas.microsoft.com/office/drawing/2014/main" id="{FA76B99F-AEE7-FBF4-B0B2-7C7530D07FA9}"/>
              </a:ext>
            </a:extLst>
          </p:cNvPr>
          <p:cNvSpPr/>
          <p:nvPr/>
        </p:nvSpPr>
        <p:spPr>
          <a:xfrm>
            <a:off x="4273804" y="729910"/>
            <a:ext cx="2240280" cy="194858"/>
          </a:xfrm>
          <a:prstGeom prst="roundRect">
            <a:avLst>
              <a:gd name="adj" fmla="val 12500"/>
            </a:avLst>
          </a:prstGeom>
          <a:solidFill>
            <a:schemeClr val="tx1">
              <a:lumMod val="20000"/>
              <a:lumOff val="80000"/>
            </a:schemeClr>
          </a:solidFill>
          <a:ln w="12700">
            <a:solidFill>
              <a:schemeClr val="tx1"/>
            </a:solidFill>
            <a:prstDash val="solid"/>
          </a:ln>
        </p:spPr>
        <p:txBody>
          <a:bodyPr/>
          <a:lstStyle/>
          <a:p>
            <a:endParaRPr lang="en-US"/>
          </a:p>
        </p:txBody>
      </p:sp>
      <p:sp>
        <p:nvSpPr>
          <p:cNvPr id="8" name="Text 6">
            <a:extLst>
              <a:ext uri="{FF2B5EF4-FFF2-40B4-BE49-F238E27FC236}">
                <a16:creationId xmlns:a16="http://schemas.microsoft.com/office/drawing/2014/main" id="{97DF672B-74BF-6446-849A-B80D3976AB6F}"/>
              </a:ext>
            </a:extLst>
          </p:cNvPr>
          <p:cNvSpPr/>
          <p:nvPr/>
        </p:nvSpPr>
        <p:spPr>
          <a:xfrm>
            <a:off x="4342384" y="729910"/>
            <a:ext cx="2103120" cy="197864"/>
          </a:xfrm>
          <a:prstGeom prst="rect">
            <a:avLst/>
          </a:prstGeom>
          <a:noFill/>
          <a:ln/>
        </p:spPr>
        <p:txBody>
          <a:bodyPr wrap="square" rtlCol="0" anchor="ctr"/>
          <a:lstStyle/>
          <a:p>
            <a:pPr marL="0" indent="0" algn="ctr">
              <a:buNone/>
            </a:pPr>
            <a:r>
              <a:rPr lang="en-US" sz="900" b="1">
                <a:solidFill>
                  <a:srgbClr val="1B3A6B"/>
                </a:solidFill>
                <a:latin typeface="Aleo" pitchFamily="2" charset="0"/>
                <a:ea typeface="Calibri" pitchFamily="34" charset="-122"/>
                <a:cs typeface="Calibri" pitchFamily="34" charset="-120"/>
              </a:rPr>
              <a:t>Before Oct 1, 2026</a:t>
            </a:r>
            <a:endParaRPr lang="en-US" sz="900">
              <a:latin typeface="Aleo" pitchFamily="2" charset="0"/>
            </a:endParaRPr>
          </a:p>
        </p:txBody>
      </p:sp>
      <p:sp>
        <p:nvSpPr>
          <p:cNvPr id="9" name="Shape 7">
            <a:extLst>
              <a:ext uri="{FF2B5EF4-FFF2-40B4-BE49-F238E27FC236}">
                <a16:creationId xmlns:a16="http://schemas.microsoft.com/office/drawing/2014/main" id="{38CD14A4-C271-DC80-7E29-1A3500BC2A37}"/>
              </a:ext>
            </a:extLst>
          </p:cNvPr>
          <p:cNvSpPr/>
          <p:nvPr/>
        </p:nvSpPr>
        <p:spPr>
          <a:xfrm>
            <a:off x="6651244" y="729910"/>
            <a:ext cx="2011680" cy="194858"/>
          </a:xfrm>
          <a:prstGeom prst="roundRect">
            <a:avLst>
              <a:gd name="adj" fmla="val 12500"/>
            </a:avLst>
          </a:prstGeom>
          <a:solidFill>
            <a:schemeClr val="tx1">
              <a:lumMod val="20000"/>
              <a:lumOff val="80000"/>
            </a:schemeClr>
          </a:solidFill>
          <a:ln w="12700">
            <a:solidFill>
              <a:schemeClr val="tx1"/>
            </a:solidFill>
            <a:prstDash val="solid"/>
          </a:ln>
        </p:spPr>
        <p:txBody>
          <a:bodyPr/>
          <a:lstStyle/>
          <a:p>
            <a:endParaRPr lang="en-US"/>
          </a:p>
        </p:txBody>
      </p:sp>
      <p:sp>
        <p:nvSpPr>
          <p:cNvPr id="10" name="Text 8">
            <a:extLst>
              <a:ext uri="{FF2B5EF4-FFF2-40B4-BE49-F238E27FC236}">
                <a16:creationId xmlns:a16="http://schemas.microsoft.com/office/drawing/2014/main" id="{8A4C14BB-6EDD-9A68-8D91-1E632FECDA1A}"/>
              </a:ext>
            </a:extLst>
          </p:cNvPr>
          <p:cNvSpPr/>
          <p:nvPr/>
        </p:nvSpPr>
        <p:spPr>
          <a:xfrm>
            <a:off x="6719824" y="729909"/>
            <a:ext cx="1874520" cy="202692"/>
          </a:xfrm>
          <a:prstGeom prst="rect">
            <a:avLst/>
          </a:prstGeom>
          <a:noFill/>
          <a:ln/>
        </p:spPr>
        <p:txBody>
          <a:bodyPr wrap="square" rtlCol="0" anchor="ctr"/>
          <a:lstStyle/>
          <a:p>
            <a:pPr marL="0" indent="0" algn="ctr">
              <a:buNone/>
            </a:pPr>
            <a:r>
              <a:rPr lang="en-US" sz="900" b="1">
                <a:solidFill>
                  <a:srgbClr val="1B3A6B"/>
                </a:solidFill>
                <a:latin typeface="Aleo" pitchFamily="2" charset="0"/>
                <a:ea typeface="Calibri" pitchFamily="34" charset="-122"/>
                <a:cs typeface="Calibri" pitchFamily="34" charset="-120"/>
              </a:rPr>
              <a:t>After Oct 1, 2026</a:t>
            </a:r>
            <a:endParaRPr lang="en-US" sz="900">
              <a:latin typeface="Aleo" pitchFamily="2" charset="0"/>
            </a:endParaRPr>
          </a:p>
        </p:txBody>
      </p:sp>
      <p:sp>
        <p:nvSpPr>
          <p:cNvPr id="11" name="Shape 9">
            <a:extLst>
              <a:ext uri="{FF2B5EF4-FFF2-40B4-BE49-F238E27FC236}">
                <a16:creationId xmlns:a16="http://schemas.microsoft.com/office/drawing/2014/main" id="{851AE4FE-5763-40C0-6A71-68B29B333906}"/>
              </a:ext>
            </a:extLst>
          </p:cNvPr>
          <p:cNvSpPr/>
          <p:nvPr/>
        </p:nvSpPr>
        <p:spPr>
          <a:xfrm>
            <a:off x="238252" y="958255"/>
            <a:ext cx="8424672" cy="237744"/>
          </a:xfrm>
          <a:prstGeom prst="rect">
            <a:avLst/>
          </a:prstGeom>
          <a:solidFill>
            <a:schemeClr val="accent3">
              <a:lumMod val="20000"/>
              <a:lumOff val="80000"/>
            </a:schemeClr>
          </a:solidFill>
          <a:ln w="12700">
            <a:solidFill>
              <a:schemeClr val="accent3">
                <a:lumMod val="20000"/>
                <a:lumOff val="80000"/>
              </a:schemeClr>
            </a:solidFill>
            <a:prstDash val="solid"/>
          </a:ln>
        </p:spPr>
        <p:txBody>
          <a:bodyPr/>
          <a:lstStyle/>
          <a:p>
            <a:endParaRPr lang="en-US">
              <a:latin typeface="IBM Plex Sans" panose="020B0503050203000203" pitchFamily="34" charset="0"/>
            </a:endParaRPr>
          </a:p>
        </p:txBody>
      </p:sp>
      <p:sp>
        <p:nvSpPr>
          <p:cNvPr id="12" name="Text 10">
            <a:extLst>
              <a:ext uri="{FF2B5EF4-FFF2-40B4-BE49-F238E27FC236}">
                <a16:creationId xmlns:a16="http://schemas.microsoft.com/office/drawing/2014/main" id="{D28E9D5D-285B-3BB7-1CDE-1D5E8C9FF29D}"/>
              </a:ext>
            </a:extLst>
          </p:cNvPr>
          <p:cNvSpPr/>
          <p:nvPr/>
        </p:nvSpPr>
        <p:spPr>
          <a:xfrm>
            <a:off x="329692" y="958255"/>
            <a:ext cx="6400800" cy="237744"/>
          </a:xfrm>
          <a:prstGeom prst="rect">
            <a:avLst/>
          </a:prstGeom>
          <a:noFill/>
          <a:ln/>
        </p:spPr>
        <p:txBody>
          <a:bodyPr wrap="square" rtlCol="0" anchor="ctr"/>
          <a:lstStyle/>
          <a:p>
            <a:pPr marL="0" indent="0">
              <a:buNone/>
            </a:pPr>
            <a:r>
              <a:rPr lang="en-US" sz="850" b="1" kern="0" spc="100">
                <a:solidFill>
                  <a:srgbClr val="1A7A4A"/>
                </a:solidFill>
                <a:latin typeface="IBM Plex Sans" panose="020B0503050203000203" pitchFamily="34" charset="0"/>
                <a:ea typeface="Calibri" pitchFamily="34" charset="-122"/>
                <a:cs typeface="Calibri" pitchFamily="34" charset="-120"/>
              </a:rPr>
              <a:t>PROTECTED — NO CHANGE</a:t>
            </a:r>
            <a:endParaRPr lang="en-US" sz="850">
              <a:latin typeface="IBM Plex Sans" panose="020B0503050203000203" pitchFamily="34" charset="0"/>
            </a:endParaRPr>
          </a:p>
        </p:txBody>
      </p:sp>
      <p:sp>
        <p:nvSpPr>
          <p:cNvPr id="13" name="Shape 11">
            <a:extLst>
              <a:ext uri="{FF2B5EF4-FFF2-40B4-BE49-F238E27FC236}">
                <a16:creationId xmlns:a16="http://schemas.microsoft.com/office/drawing/2014/main" id="{F233C3C0-06D8-5533-9BA8-8CF0EB13527C}"/>
              </a:ext>
            </a:extLst>
          </p:cNvPr>
          <p:cNvSpPr/>
          <p:nvPr/>
        </p:nvSpPr>
        <p:spPr>
          <a:xfrm>
            <a:off x="238252" y="1202095"/>
            <a:ext cx="8424672" cy="352044"/>
          </a:xfrm>
          <a:prstGeom prst="rect">
            <a:avLst/>
          </a:prstGeom>
          <a:solidFill>
            <a:srgbClr val="FFFFFF"/>
          </a:solidFill>
          <a:ln w="12700">
            <a:solidFill>
              <a:srgbClr val="E8EDF3"/>
            </a:solidFill>
            <a:prstDash val="solid"/>
          </a:ln>
        </p:spPr>
        <p:txBody>
          <a:bodyPr/>
          <a:lstStyle/>
          <a:p>
            <a:endParaRPr lang="en-US">
              <a:latin typeface="IBM Plex Sans" panose="020B0503050203000203" pitchFamily="34" charset="0"/>
            </a:endParaRPr>
          </a:p>
        </p:txBody>
      </p:sp>
      <p:sp>
        <p:nvSpPr>
          <p:cNvPr id="14" name="Text 12">
            <a:extLst>
              <a:ext uri="{FF2B5EF4-FFF2-40B4-BE49-F238E27FC236}">
                <a16:creationId xmlns:a16="http://schemas.microsoft.com/office/drawing/2014/main" id="{B3AE6533-5D72-555F-60DF-73D1C11E2CC4}"/>
              </a:ext>
            </a:extLst>
          </p:cNvPr>
          <p:cNvSpPr/>
          <p:nvPr/>
        </p:nvSpPr>
        <p:spPr>
          <a:xfrm>
            <a:off x="347980" y="1208191"/>
            <a:ext cx="4023360" cy="339852"/>
          </a:xfrm>
          <a:prstGeom prst="rect">
            <a:avLst/>
          </a:prstGeom>
          <a:noFill/>
          <a:ln/>
        </p:spPr>
        <p:txBody>
          <a:bodyPr wrap="square" lIns="91440" tIns="45720" rIns="91440" bIns="45720" rtlCol="0" anchor="ctr"/>
          <a:lstStyle/>
          <a:p>
            <a:r>
              <a:rPr lang="en-US" sz="1150" b="1">
                <a:solidFill>
                  <a:srgbClr val="1E293B"/>
                </a:solidFill>
                <a:latin typeface="IBM Plex Sans"/>
                <a:ea typeface="Calibri"/>
                <a:cs typeface="Calibri"/>
              </a:rPr>
              <a:t>Children</a:t>
            </a:r>
            <a:br>
              <a:rPr lang="en-US" sz="1150" b="1">
                <a:latin typeface="IBM Plex Sans" panose="020B0503050203000203" pitchFamily="34" charset="0"/>
                <a:ea typeface="Calibri" pitchFamily="34" charset="-122"/>
                <a:cs typeface="Calibri" pitchFamily="34" charset="-120"/>
              </a:rPr>
            </a:br>
            <a:r>
              <a:rPr lang="en-US" sz="800">
                <a:solidFill>
                  <a:srgbClr val="64748B"/>
                </a:solidFill>
                <a:latin typeface="IBM Plex Sans"/>
                <a:ea typeface="Calibri"/>
                <a:cs typeface="Calibri"/>
              </a:rPr>
              <a:t>Under 19 any immigration status, up to 21 if  documented</a:t>
            </a:r>
            <a:endParaRPr lang="en-US" sz="800">
              <a:latin typeface="IBM Plex Sans"/>
              <a:ea typeface="Calibri"/>
              <a:cs typeface="Calibri"/>
            </a:endParaRPr>
          </a:p>
        </p:txBody>
      </p:sp>
      <p:sp>
        <p:nvSpPr>
          <p:cNvPr id="16" name="Shape 14">
            <a:extLst>
              <a:ext uri="{FF2B5EF4-FFF2-40B4-BE49-F238E27FC236}">
                <a16:creationId xmlns:a16="http://schemas.microsoft.com/office/drawing/2014/main" id="{A024A90C-96BA-9069-6484-ACDF2EF9C0CC}"/>
              </a:ext>
            </a:extLst>
          </p:cNvPr>
          <p:cNvSpPr/>
          <p:nvPr/>
        </p:nvSpPr>
        <p:spPr>
          <a:xfrm>
            <a:off x="4365244" y="1269130"/>
            <a:ext cx="2057400" cy="205740"/>
          </a:xfrm>
          <a:prstGeom prst="roundRect">
            <a:avLst>
              <a:gd name="adj" fmla="val 22222"/>
            </a:avLst>
          </a:prstGeom>
          <a:solidFill>
            <a:schemeClr val="accent3">
              <a:lumMod val="20000"/>
              <a:lumOff val="80000"/>
            </a:schemeClr>
          </a:solidFill>
          <a:ln w="12700">
            <a:solidFill>
              <a:schemeClr val="accent3"/>
            </a:solidFill>
            <a:prstDash val="solid"/>
          </a:ln>
        </p:spPr>
        <p:txBody>
          <a:bodyPr/>
          <a:lstStyle/>
          <a:p>
            <a:endParaRPr lang="en-US">
              <a:latin typeface="IBM Plex Sans" panose="020B0503050203000203" pitchFamily="34" charset="0"/>
            </a:endParaRPr>
          </a:p>
        </p:txBody>
      </p:sp>
      <p:sp>
        <p:nvSpPr>
          <p:cNvPr id="17" name="Text 15">
            <a:extLst>
              <a:ext uri="{FF2B5EF4-FFF2-40B4-BE49-F238E27FC236}">
                <a16:creationId xmlns:a16="http://schemas.microsoft.com/office/drawing/2014/main" id="{46C645E4-86E8-4A89-90E5-391FE8CF81FF}"/>
              </a:ext>
            </a:extLst>
          </p:cNvPr>
          <p:cNvSpPr/>
          <p:nvPr/>
        </p:nvSpPr>
        <p:spPr>
          <a:xfrm>
            <a:off x="4365244" y="1269130"/>
            <a:ext cx="2057400" cy="205740"/>
          </a:xfrm>
          <a:prstGeom prst="rect">
            <a:avLst/>
          </a:prstGeom>
          <a:noFill/>
          <a:ln/>
        </p:spPr>
        <p:txBody>
          <a:bodyPr wrap="square" rtlCol="0" anchor="ctr"/>
          <a:lstStyle/>
          <a:p>
            <a:pPr marL="0" indent="0" algn="ctr">
              <a:buNone/>
            </a:pPr>
            <a:r>
              <a:rPr lang="en-US" sz="1100" b="1">
                <a:solidFill>
                  <a:schemeClr val="accent3">
                    <a:lumMod val="75000"/>
                  </a:schemeClr>
                </a:solidFill>
                <a:latin typeface="IBM Plex Sans" panose="020B0503050203000203" pitchFamily="34" charset="0"/>
                <a:ea typeface="Calibri" pitchFamily="34" charset="-122"/>
                <a:cs typeface="Calibri" pitchFamily="34" charset="-120"/>
              </a:rPr>
              <a:t>Eligible</a:t>
            </a:r>
            <a:endParaRPr lang="en-US" sz="1100">
              <a:solidFill>
                <a:schemeClr val="accent3">
                  <a:lumMod val="75000"/>
                </a:schemeClr>
              </a:solidFill>
              <a:latin typeface="IBM Plex Sans" panose="020B0503050203000203" pitchFamily="34" charset="0"/>
            </a:endParaRPr>
          </a:p>
        </p:txBody>
      </p:sp>
      <p:sp>
        <p:nvSpPr>
          <p:cNvPr id="18" name="Shape 16">
            <a:extLst>
              <a:ext uri="{FF2B5EF4-FFF2-40B4-BE49-F238E27FC236}">
                <a16:creationId xmlns:a16="http://schemas.microsoft.com/office/drawing/2014/main" id="{6C41DFC3-974E-6923-41D5-AA6609E0AD42}"/>
              </a:ext>
            </a:extLst>
          </p:cNvPr>
          <p:cNvSpPr/>
          <p:nvPr/>
        </p:nvSpPr>
        <p:spPr>
          <a:xfrm>
            <a:off x="6724396" y="1269130"/>
            <a:ext cx="1865376" cy="205740"/>
          </a:xfrm>
          <a:prstGeom prst="roundRect">
            <a:avLst>
              <a:gd name="adj" fmla="val 22222"/>
            </a:avLst>
          </a:prstGeom>
          <a:solidFill>
            <a:schemeClr val="accent3">
              <a:lumMod val="20000"/>
              <a:lumOff val="80000"/>
            </a:schemeClr>
          </a:solidFill>
          <a:ln w="12700">
            <a:solidFill>
              <a:schemeClr val="accent3"/>
            </a:solidFill>
            <a:prstDash val="solid"/>
          </a:ln>
        </p:spPr>
        <p:txBody>
          <a:bodyPr/>
          <a:lstStyle/>
          <a:p>
            <a:endParaRPr lang="en-US">
              <a:latin typeface="IBM Plex Sans" panose="020B0503050203000203" pitchFamily="34" charset="0"/>
            </a:endParaRPr>
          </a:p>
        </p:txBody>
      </p:sp>
      <p:sp>
        <p:nvSpPr>
          <p:cNvPr id="19" name="Text 17">
            <a:extLst>
              <a:ext uri="{FF2B5EF4-FFF2-40B4-BE49-F238E27FC236}">
                <a16:creationId xmlns:a16="http://schemas.microsoft.com/office/drawing/2014/main" id="{DB52C78D-C6A6-784F-5286-2E56C69C0654}"/>
              </a:ext>
            </a:extLst>
          </p:cNvPr>
          <p:cNvSpPr/>
          <p:nvPr/>
        </p:nvSpPr>
        <p:spPr>
          <a:xfrm>
            <a:off x="6742684" y="1269130"/>
            <a:ext cx="1828800" cy="205740"/>
          </a:xfrm>
          <a:prstGeom prst="rect">
            <a:avLst/>
          </a:prstGeom>
          <a:noFill/>
          <a:ln/>
        </p:spPr>
        <p:txBody>
          <a:bodyPr wrap="square" rtlCol="0" anchor="ctr"/>
          <a:lstStyle/>
          <a:p>
            <a:pPr marL="0" indent="0" algn="ctr">
              <a:buNone/>
            </a:pPr>
            <a:r>
              <a:rPr lang="en-US" sz="1100" b="1">
                <a:solidFill>
                  <a:schemeClr val="accent3">
                    <a:lumMod val="75000"/>
                  </a:schemeClr>
                </a:solidFill>
                <a:latin typeface="IBM Plex Sans" panose="020B0503050203000203" pitchFamily="34" charset="0"/>
                <a:ea typeface="Calibri" pitchFamily="34" charset="-122"/>
                <a:cs typeface="Calibri" pitchFamily="34" charset="-120"/>
              </a:rPr>
              <a:t>✓  Still eligible</a:t>
            </a:r>
            <a:endParaRPr lang="en-US" sz="1100">
              <a:solidFill>
                <a:schemeClr val="accent3">
                  <a:lumMod val="75000"/>
                </a:schemeClr>
              </a:solidFill>
              <a:latin typeface="IBM Plex Sans" panose="020B0503050203000203" pitchFamily="34" charset="0"/>
            </a:endParaRPr>
          </a:p>
        </p:txBody>
      </p:sp>
      <p:sp>
        <p:nvSpPr>
          <p:cNvPr id="20" name="Shape 18">
            <a:extLst>
              <a:ext uri="{FF2B5EF4-FFF2-40B4-BE49-F238E27FC236}">
                <a16:creationId xmlns:a16="http://schemas.microsoft.com/office/drawing/2014/main" id="{A293BE83-7F1B-7684-A12E-6936510F9073}"/>
              </a:ext>
            </a:extLst>
          </p:cNvPr>
          <p:cNvSpPr/>
          <p:nvPr/>
        </p:nvSpPr>
        <p:spPr>
          <a:xfrm>
            <a:off x="238252" y="1554139"/>
            <a:ext cx="8424672" cy="352044"/>
          </a:xfrm>
          <a:prstGeom prst="rect">
            <a:avLst/>
          </a:prstGeom>
          <a:solidFill>
            <a:srgbClr val="F8FAFC"/>
          </a:solidFill>
          <a:ln w="12700">
            <a:solidFill>
              <a:srgbClr val="E8EDF3"/>
            </a:solidFill>
            <a:prstDash val="solid"/>
          </a:ln>
        </p:spPr>
        <p:txBody>
          <a:bodyPr/>
          <a:lstStyle/>
          <a:p>
            <a:endParaRPr lang="en-US">
              <a:latin typeface="IBM Plex Sans" panose="020B0503050203000203" pitchFamily="34" charset="0"/>
            </a:endParaRPr>
          </a:p>
        </p:txBody>
      </p:sp>
      <p:sp>
        <p:nvSpPr>
          <p:cNvPr id="23" name="Shape 21">
            <a:extLst>
              <a:ext uri="{FF2B5EF4-FFF2-40B4-BE49-F238E27FC236}">
                <a16:creationId xmlns:a16="http://schemas.microsoft.com/office/drawing/2014/main" id="{83B60F51-604B-B1E2-CCEF-E22C782361AF}"/>
              </a:ext>
            </a:extLst>
          </p:cNvPr>
          <p:cNvSpPr/>
          <p:nvPr/>
        </p:nvSpPr>
        <p:spPr>
          <a:xfrm>
            <a:off x="4365244" y="1621174"/>
            <a:ext cx="2057400" cy="205740"/>
          </a:xfrm>
          <a:prstGeom prst="roundRect">
            <a:avLst>
              <a:gd name="adj" fmla="val 22222"/>
            </a:avLst>
          </a:prstGeom>
          <a:solidFill>
            <a:schemeClr val="accent3">
              <a:lumMod val="20000"/>
              <a:lumOff val="80000"/>
            </a:schemeClr>
          </a:solidFill>
          <a:ln w="12700">
            <a:solidFill>
              <a:schemeClr val="accent3"/>
            </a:solidFill>
            <a:prstDash val="solid"/>
          </a:ln>
        </p:spPr>
        <p:txBody>
          <a:bodyPr/>
          <a:lstStyle/>
          <a:p>
            <a:endParaRPr lang="en-US">
              <a:latin typeface="IBM Plex Sans" panose="020B0503050203000203" pitchFamily="34" charset="0"/>
            </a:endParaRPr>
          </a:p>
        </p:txBody>
      </p:sp>
      <p:sp>
        <p:nvSpPr>
          <p:cNvPr id="24" name="Text 22">
            <a:extLst>
              <a:ext uri="{FF2B5EF4-FFF2-40B4-BE49-F238E27FC236}">
                <a16:creationId xmlns:a16="http://schemas.microsoft.com/office/drawing/2014/main" id="{DA8D14BD-09E1-6BE6-DBCA-88476F638DB1}"/>
              </a:ext>
            </a:extLst>
          </p:cNvPr>
          <p:cNvSpPr/>
          <p:nvPr/>
        </p:nvSpPr>
        <p:spPr>
          <a:xfrm>
            <a:off x="4365244" y="1621174"/>
            <a:ext cx="2057400" cy="205740"/>
          </a:xfrm>
          <a:prstGeom prst="rect">
            <a:avLst/>
          </a:prstGeom>
          <a:noFill/>
          <a:ln/>
        </p:spPr>
        <p:txBody>
          <a:bodyPr wrap="square" rtlCol="0" anchor="ctr"/>
          <a:lstStyle/>
          <a:p>
            <a:pPr marL="0" indent="0" algn="ctr">
              <a:buNone/>
            </a:pPr>
            <a:r>
              <a:rPr lang="en-US" sz="1100" b="1">
                <a:solidFill>
                  <a:schemeClr val="accent3">
                    <a:lumMod val="75000"/>
                  </a:schemeClr>
                </a:solidFill>
                <a:latin typeface="IBM Plex Sans" panose="020B0503050203000203" pitchFamily="34" charset="0"/>
                <a:ea typeface="Calibri" pitchFamily="34" charset="-122"/>
                <a:cs typeface="Calibri" pitchFamily="34" charset="-120"/>
              </a:rPr>
              <a:t>Eligible</a:t>
            </a:r>
            <a:endParaRPr lang="en-US" sz="1100">
              <a:solidFill>
                <a:schemeClr val="accent3">
                  <a:lumMod val="75000"/>
                </a:schemeClr>
              </a:solidFill>
              <a:latin typeface="IBM Plex Sans" panose="020B0503050203000203" pitchFamily="34" charset="0"/>
            </a:endParaRPr>
          </a:p>
        </p:txBody>
      </p:sp>
      <p:sp>
        <p:nvSpPr>
          <p:cNvPr id="27" name="Shape 25">
            <a:extLst>
              <a:ext uri="{FF2B5EF4-FFF2-40B4-BE49-F238E27FC236}">
                <a16:creationId xmlns:a16="http://schemas.microsoft.com/office/drawing/2014/main" id="{F4510CE1-AA6F-1EF2-7300-06A6A9BD0FAB}"/>
              </a:ext>
            </a:extLst>
          </p:cNvPr>
          <p:cNvSpPr/>
          <p:nvPr/>
        </p:nvSpPr>
        <p:spPr>
          <a:xfrm>
            <a:off x="238252" y="1906183"/>
            <a:ext cx="8424672" cy="352044"/>
          </a:xfrm>
          <a:prstGeom prst="rect">
            <a:avLst/>
          </a:prstGeom>
          <a:solidFill>
            <a:srgbClr val="FFFFFF"/>
          </a:solidFill>
          <a:ln w="12700">
            <a:solidFill>
              <a:srgbClr val="E8EDF3"/>
            </a:solidFill>
            <a:prstDash val="solid"/>
          </a:ln>
        </p:spPr>
        <p:txBody>
          <a:bodyPr/>
          <a:lstStyle/>
          <a:p>
            <a:endParaRPr lang="en-US">
              <a:latin typeface="IBM Plex Sans" panose="020B0503050203000203" pitchFamily="34" charset="0"/>
            </a:endParaRPr>
          </a:p>
        </p:txBody>
      </p:sp>
      <p:sp>
        <p:nvSpPr>
          <p:cNvPr id="30" name="Shape 28">
            <a:extLst>
              <a:ext uri="{FF2B5EF4-FFF2-40B4-BE49-F238E27FC236}">
                <a16:creationId xmlns:a16="http://schemas.microsoft.com/office/drawing/2014/main" id="{05F33669-1BFA-34E4-806A-E384D1A18898}"/>
              </a:ext>
            </a:extLst>
          </p:cNvPr>
          <p:cNvSpPr/>
          <p:nvPr/>
        </p:nvSpPr>
        <p:spPr>
          <a:xfrm>
            <a:off x="4365244" y="1973218"/>
            <a:ext cx="2057400" cy="205740"/>
          </a:xfrm>
          <a:prstGeom prst="roundRect">
            <a:avLst>
              <a:gd name="adj" fmla="val 22222"/>
            </a:avLst>
          </a:prstGeom>
          <a:solidFill>
            <a:schemeClr val="accent3">
              <a:lumMod val="20000"/>
              <a:lumOff val="80000"/>
            </a:schemeClr>
          </a:solidFill>
          <a:ln w="12700">
            <a:solidFill>
              <a:schemeClr val="accent3"/>
            </a:solidFill>
            <a:prstDash val="solid"/>
          </a:ln>
        </p:spPr>
        <p:txBody>
          <a:bodyPr/>
          <a:lstStyle/>
          <a:p>
            <a:endParaRPr lang="en-US">
              <a:latin typeface="IBM Plex Sans" panose="020B0503050203000203" pitchFamily="34" charset="0"/>
            </a:endParaRPr>
          </a:p>
        </p:txBody>
      </p:sp>
      <p:sp>
        <p:nvSpPr>
          <p:cNvPr id="31" name="Text 29">
            <a:extLst>
              <a:ext uri="{FF2B5EF4-FFF2-40B4-BE49-F238E27FC236}">
                <a16:creationId xmlns:a16="http://schemas.microsoft.com/office/drawing/2014/main" id="{BFB115CF-E6A0-F729-1753-2CD916618656}"/>
              </a:ext>
            </a:extLst>
          </p:cNvPr>
          <p:cNvSpPr/>
          <p:nvPr/>
        </p:nvSpPr>
        <p:spPr>
          <a:xfrm>
            <a:off x="4365244" y="1973218"/>
            <a:ext cx="2057400" cy="205740"/>
          </a:xfrm>
          <a:prstGeom prst="rect">
            <a:avLst/>
          </a:prstGeom>
          <a:noFill/>
          <a:ln/>
        </p:spPr>
        <p:txBody>
          <a:bodyPr wrap="square" rtlCol="0" anchor="ctr"/>
          <a:lstStyle/>
          <a:p>
            <a:pPr marL="0" indent="0" algn="ctr">
              <a:buNone/>
            </a:pPr>
            <a:r>
              <a:rPr lang="en-US" sz="1100" b="1">
                <a:solidFill>
                  <a:schemeClr val="accent3">
                    <a:lumMod val="75000"/>
                  </a:schemeClr>
                </a:solidFill>
                <a:latin typeface="IBM Plex Sans" panose="020B0503050203000203" pitchFamily="34" charset="0"/>
                <a:ea typeface="Calibri" pitchFamily="34" charset="-122"/>
                <a:cs typeface="Calibri" pitchFamily="34" charset="-120"/>
              </a:rPr>
              <a:t>Eligible</a:t>
            </a:r>
            <a:endParaRPr lang="en-US" sz="1100">
              <a:solidFill>
                <a:schemeClr val="accent3">
                  <a:lumMod val="75000"/>
                </a:schemeClr>
              </a:solidFill>
              <a:latin typeface="IBM Plex Sans" panose="020B0503050203000203" pitchFamily="34" charset="0"/>
            </a:endParaRPr>
          </a:p>
        </p:txBody>
      </p:sp>
      <p:sp>
        <p:nvSpPr>
          <p:cNvPr id="34" name="Shape 32">
            <a:extLst>
              <a:ext uri="{FF2B5EF4-FFF2-40B4-BE49-F238E27FC236}">
                <a16:creationId xmlns:a16="http://schemas.microsoft.com/office/drawing/2014/main" id="{B63185F6-9A62-5EF9-076E-E1918710330D}"/>
              </a:ext>
            </a:extLst>
          </p:cNvPr>
          <p:cNvSpPr/>
          <p:nvPr/>
        </p:nvSpPr>
        <p:spPr>
          <a:xfrm>
            <a:off x="238252" y="2258227"/>
            <a:ext cx="8424672" cy="352044"/>
          </a:xfrm>
          <a:prstGeom prst="rect">
            <a:avLst/>
          </a:prstGeom>
          <a:solidFill>
            <a:srgbClr val="F8FAFC"/>
          </a:solidFill>
          <a:ln w="12700">
            <a:solidFill>
              <a:srgbClr val="E8EDF3"/>
            </a:solidFill>
            <a:prstDash val="solid"/>
          </a:ln>
        </p:spPr>
        <p:txBody>
          <a:bodyPr/>
          <a:lstStyle/>
          <a:p>
            <a:endParaRPr lang="en-US">
              <a:latin typeface="IBM Plex Sans" panose="020B0503050203000203" pitchFamily="34" charset="0"/>
            </a:endParaRPr>
          </a:p>
        </p:txBody>
      </p:sp>
      <p:sp>
        <p:nvSpPr>
          <p:cNvPr id="36" name="Shape 34">
            <a:extLst>
              <a:ext uri="{FF2B5EF4-FFF2-40B4-BE49-F238E27FC236}">
                <a16:creationId xmlns:a16="http://schemas.microsoft.com/office/drawing/2014/main" id="{234AAF46-01E8-7440-82B3-DBA7ECBC6682}"/>
              </a:ext>
            </a:extLst>
          </p:cNvPr>
          <p:cNvSpPr/>
          <p:nvPr/>
        </p:nvSpPr>
        <p:spPr>
          <a:xfrm>
            <a:off x="4365244" y="2325262"/>
            <a:ext cx="2057400" cy="205740"/>
          </a:xfrm>
          <a:prstGeom prst="roundRect">
            <a:avLst>
              <a:gd name="adj" fmla="val 22222"/>
            </a:avLst>
          </a:prstGeom>
          <a:solidFill>
            <a:schemeClr val="accent3">
              <a:lumMod val="20000"/>
              <a:lumOff val="80000"/>
            </a:schemeClr>
          </a:solidFill>
          <a:ln w="12700">
            <a:solidFill>
              <a:schemeClr val="accent3"/>
            </a:solidFill>
            <a:prstDash val="solid"/>
          </a:ln>
        </p:spPr>
        <p:txBody>
          <a:bodyPr/>
          <a:lstStyle/>
          <a:p>
            <a:endParaRPr lang="en-US">
              <a:latin typeface="IBM Plex Sans" panose="020B0503050203000203" pitchFamily="34" charset="0"/>
            </a:endParaRPr>
          </a:p>
        </p:txBody>
      </p:sp>
      <p:sp>
        <p:nvSpPr>
          <p:cNvPr id="37" name="Text 35">
            <a:extLst>
              <a:ext uri="{FF2B5EF4-FFF2-40B4-BE49-F238E27FC236}">
                <a16:creationId xmlns:a16="http://schemas.microsoft.com/office/drawing/2014/main" id="{A13F061A-7998-5CAB-0DCC-1973B891D418}"/>
              </a:ext>
            </a:extLst>
          </p:cNvPr>
          <p:cNvSpPr/>
          <p:nvPr/>
        </p:nvSpPr>
        <p:spPr>
          <a:xfrm>
            <a:off x="4365244" y="2325262"/>
            <a:ext cx="2057400" cy="205740"/>
          </a:xfrm>
          <a:prstGeom prst="rect">
            <a:avLst/>
          </a:prstGeom>
          <a:noFill/>
          <a:ln/>
        </p:spPr>
        <p:txBody>
          <a:bodyPr wrap="square" rtlCol="0" anchor="ctr"/>
          <a:lstStyle/>
          <a:p>
            <a:pPr marL="0" indent="0" algn="ctr">
              <a:buNone/>
            </a:pPr>
            <a:r>
              <a:rPr lang="en-US" sz="1100" b="1">
                <a:solidFill>
                  <a:schemeClr val="accent3">
                    <a:lumMod val="75000"/>
                  </a:schemeClr>
                </a:solidFill>
                <a:latin typeface="IBM Plex Sans" panose="020B0503050203000203" pitchFamily="34" charset="0"/>
                <a:ea typeface="Calibri" pitchFamily="34" charset="-122"/>
                <a:cs typeface="Calibri" pitchFamily="34" charset="-120"/>
              </a:rPr>
              <a:t>Eligible</a:t>
            </a:r>
            <a:endParaRPr lang="en-US" sz="1100">
              <a:solidFill>
                <a:schemeClr val="accent3">
                  <a:lumMod val="75000"/>
                </a:schemeClr>
              </a:solidFill>
              <a:latin typeface="IBM Plex Sans" panose="020B0503050203000203" pitchFamily="34" charset="0"/>
            </a:endParaRPr>
          </a:p>
        </p:txBody>
      </p:sp>
      <p:sp>
        <p:nvSpPr>
          <p:cNvPr id="40" name="Shape 38">
            <a:extLst>
              <a:ext uri="{FF2B5EF4-FFF2-40B4-BE49-F238E27FC236}">
                <a16:creationId xmlns:a16="http://schemas.microsoft.com/office/drawing/2014/main" id="{BB45B98B-6F6C-8BFC-BE21-C67A6CE37FCE}"/>
              </a:ext>
            </a:extLst>
          </p:cNvPr>
          <p:cNvSpPr/>
          <p:nvPr/>
        </p:nvSpPr>
        <p:spPr>
          <a:xfrm>
            <a:off x="238252" y="2610930"/>
            <a:ext cx="8424672" cy="352044"/>
          </a:xfrm>
          <a:prstGeom prst="rect">
            <a:avLst/>
          </a:prstGeom>
          <a:solidFill>
            <a:srgbClr val="FFFFFF"/>
          </a:solidFill>
          <a:ln w="12700">
            <a:solidFill>
              <a:srgbClr val="E8EDF3"/>
            </a:solidFill>
            <a:prstDash val="solid"/>
          </a:ln>
        </p:spPr>
        <p:txBody>
          <a:bodyPr/>
          <a:lstStyle/>
          <a:p>
            <a:endParaRPr lang="en-US">
              <a:latin typeface="IBM Plex Sans" panose="020B0503050203000203" pitchFamily="34" charset="0"/>
            </a:endParaRPr>
          </a:p>
        </p:txBody>
      </p:sp>
      <p:sp>
        <p:nvSpPr>
          <p:cNvPr id="43" name="Shape 41">
            <a:extLst>
              <a:ext uri="{FF2B5EF4-FFF2-40B4-BE49-F238E27FC236}">
                <a16:creationId xmlns:a16="http://schemas.microsoft.com/office/drawing/2014/main" id="{603A5425-5A37-CFDC-9003-2F9C811E14E5}"/>
              </a:ext>
            </a:extLst>
          </p:cNvPr>
          <p:cNvSpPr/>
          <p:nvPr/>
        </p:nvSpPr>
        <p:spPr>
          <a:xfrm>
            <a:off x="4365244" y="2677306"/>
            <a:ext cx="2057400" cy="205740"/>
          </a:xfrm>
          <a:prstGeom prst="roundRect">
            <a:avLst>
              <a:gd name="adj" fmla="val 22222"/>
            </a:avLst>
          </a:prstGeom>
          <a:solidFill>
            <a:schemeClr val="accent3">
              <a:lumMod val="20000"/>
              <a:lumOff val="80000"/>
            </a:schemeClr>
          </a:solidFill>
          <a:ln w="12700">
            <a:solidFill>
              <a:schemeClr val="accent3"/>
            </a:solidFill>
            <a:prstDash val="solid"/>
          </a:ln>
        </p:spPr>
        <p:txBody>
          <a:bodyPr/>
          <a:lstStyle/>
          <a:p>
            <a:endParaRPr lang="en-US">
              <a:latin typeface="IBM Plex Sans" panose="020B0503050203000203" pitchFamily="34" charset="0"/>
            </a:endParaRPr>
          </a:p>
        </p:txBody>
      </p:sp>
      <p:sp>
        <p:nvSpPr>
          <p:cNvPr id="44" name="Text 42">
            <a:extLst>
              <a:ext uri="{FF2B5EF4-FFF2-40B4-BE49-F238E27FC236}">
                <a16:creationId xmlns:a16="http://schemas.microsoft.com/office/drawing/2014/main" id="{B3E0A39C-D6DD-9179-062A-B0209DF86D56}"/>
              </a:ext>
            </a:extLst>
          </p:cNvPr>
          <p:cNvSpPr/>
          <p:nvPr/>
        </p:nvSpPr>
        <p:spPr>
          <a:xfrm>
            <a:off x="4365244" y="2677306"/>
            <a:ext cx="2057400" cy="205740"/>
          </a:xfrm>
          <a:prstGeom prst="rect">
            <a:avLst/>
          </a:prstGeom>
          <a:noFill/>
          <a:ln/>
        </p:spPr>
        <p:txBody>
          <a:bodyPr wrap="square" rtlCol="0" anchor="ctr"/>
          <a:lstStyle/>
          <a:p>
            <a:pPr marL="0" indent="0" algn="ctr">
              <a:buNone/>
            </a:pPr>
            <a:r>
              <a:rPr lang="en-US" sz="1100" b="1">
                <a:solidFill>
                  <a:schemeClr val="accent3">
                    <a:lumMod val="75000"/>
                  </a:schemeClr>
                </a:solidFill>
                <a:latin typeface="IBM Plex Sans" panose="020B0503050203000203" pitchFamily="34" charset="0"/>
                <a:ea typeface="Calibri" pitchFamily="34" charset="-122"/>
                <a:cs typeface="Calibri" pitchFamily="34" charset="-120"/>
              </a:rPr>
              <a:t>Eligible</a:t>
            </a:r>
            <a:endParaRPr lang="en-US" sz="1100">
              <a:solidFill>
                <a:schemeClr val="accent3">
                  <a:lumMod val="75000"/>
                </a:schemeClr>
              </a:solidFill>
              <a:latin typeface="IBM Plex Sans" panose="020B0503050203000203" pitchFamily="34" charset="0"/>
            </a:endParaRPr>
          </a:p>
        </p:txBody>
      </p:sp>
      <p:sp>
        <p:nvSpPr>
          <p:cNvPr id="92" name="Shape 16">
            <a:extLst>
              <a:ext uri="{FF2B5EF4-FFF2-40B4-BE49-F238E27FC236}">
                <a16:creationId xmlns:a16="http://schemas.microsoft.com/office/drawing/2014/main" id="{B0C45CA1-6A48-4F06-2077-2508BDB8DF4B}"/>
              </a:ext>
            </a:extLst>
          </p:cNvPr>
          <p:cNvSpPr/>
          <p:nvPr/>
        </p:nvSpPr>
        <p:spPr>
          <a:xfrm>
            <a:off x="6724396" y="1609744"/>
            <a:ext cx="1865376" cy="205740"/>
          </a:xfrm>
          <a:prstGeom prst="roundRect">
            <a:avLst>
              <a:gd name="adj" fmla="val 22222"/>
            </a:avLst>
          </a:prstGeom>
          <a:solidFill>
            <a:schemeClr val="accent3">
              <a:lumMod val="20000"/>
              <a:lumOff val="80000"/>
            </a:schemeClr>
          </a:solidFill>
          <a:ln w="12700">
            <a:solidFill>
              <a:schemeClr val="accent3"/>
            </a:solidFill>
            <a:prstDash val="solid"/>
          </a:ln>
        </p:spPr>
        <p:txBody>
          <a:bodyPr/>
          <a:lstStyle/>
          <a:p>
            <a:endParaRPr lang="en-US">
              <a:latin typeface="IBM Plex Sans" panose="020B0503050203000203" pitchFamily="34" charset="0"/>
            </a:endParaRPr>
          </a:p>
        </p:txBody>
      </p:sp>
      <p:sp>
        <p:nvSpPr>
          <p:cNvPr id="93" name="Text 17">
            <a:extLst>
              <a:ext uri="{FF2B5EF4-FFF2-40B4-BE49-F238E27FC236}">
                <a16:creationId xmlns:a16="http://schemas.microsoft.com/office/drawing/2014/main" id="{869B9924-E4C9-3089-6324-7E91280B9CE6}"/>
              </a:ext>
            </a:extLst>
          </p:cNvPr>
          <p:cNvSpPr/>
          <p:nvPr/>
        </p:nvSpPr>
        <p:spPr>
          <a:xfrm>
            <a:off x="6742684" y="1609744"/>
            <a:ext cx="1828800" cy="205740"/>
          </a:xfrm>
          <a:prstGeom prst="rect">
            <a:avLst/>
          </a:prstGeom>
          <a:noFill/>
          <a:ln/>
        </p:spPr>
        <p:txBody>
          <a:bodyPr wrap="square" rtlCol="0" anchor="ctr"/>
          <a:lstStyle/>
          <a:p>
            <a:pPr marL="0" indent="0" algn="ctr">
              <a:buNone/>
            </a:pPr>
            <a:r>
              <a:rPr lang="en-US" sz="1100" b="1">
                <a:solidFill>
                  <a:schemeClr val="accent3">
                    <a:lumMod val="75000"/>
                  </a:schemeClr>
                </a:solidFill>
                <a:latin typeface="IBM Plex Sans" panose="020B0503050203000203" pitchFamily="34" charset="0"/>
                <a:ea typeface="Calibri" pitchFamily="34" charset="-122"/>
                <a:cs typeface="Calibri" pitchFamily="34" charset="-120"/>
              </a:rPr>
              <a:t>✓  Still eligible</a:t>
            </a:r>
            <a:endParaRPr lang="en-US" sz="1100">
              <a:solidFill>
                <a:schemeClr val="accent3">
                  <a:lumMod val="75000"/>
                </a:schemeClr>
              </a:solidFill>
              <a:latin typeface="IBM Plex Sans" panose="020B0503050203000203" pitchFamily="34" charset="0"/>
            </a:endParaRPr>
          </a:p>
        </p:txBody>
      </p:sp>
      <p:sp>
        <p:nvSpPr>
          <p:cNvPr id="94" name="Shape 16">
            <a:extLst>
              <a:ext uri="{FF2B5EF4-FFF2-40B4-BE49-F238E27FC236}">
                <a16:creationId xmlns:a16="http://schemas.microsoft.com/office/drawing/2014/main" id="{9D2F3CBE-6875-CD3D-8609-B90E1504668C}"/>
              </a:ext>
            </a:extLst>
          </p:cNvPr>
          <p:cNvSpPr/>
          <p:nvPr/>
        </p:nvSpPr>
        <p:spPr>
          <a:xfrm>
            <a:off x="6724396" y="1971257"/>
            <a:ext cx="1865376" cy="205740"/>
          </a:xfrm>
          <a:prstGeom prst="roundRect">
            <a:avLst>
              <a:gd name="adj" fmla="val 22222"/>
            </a:avLst>
          </a:prstGeom>
          <a:solidFill>
            <a:schemeClr val="accent3">
              <a:lumMod val="20000"/>
              <a:lumOff val="80000"/>
            </a:schemeClr>
          </a:solidFill>
          <a:ln w="12700">
            <a:solidFill>
              <a:schemeClr val="accent3"/>
            </a:solidFill>
            <a:prstDash val="solid"/>
          </a:ln>
        </p:spPr>
        <p:txBody>
          <a:bodyPr/>
          <a:lstStyle/>
          <a:p>
            <a:endParaRPr lang="en-US">
              <a:latin typeface="IBM Plex Sans" panose="020B0503050203000203" pitchFamily="34" charset="0"/>
            </a:endParaRPr>
          </a:p>
        </p:txBody>
      </p:sp>
      <p:sp>
        <p:nvSpPr>
          <p:cNvPr id="95" name="Text 17">
            <a:extLst>
              <a:ext uri="{FF2B5EF4-FFF2-40B4-BE49-F238E27FC236}">
                <a16:creationId xmlns:a16="http://schemas.microsoft.com/office/drawing/2014/main" id="{EB9C0E69-AFB1-D8ED-CDCE-3576C9D91EE0}"/>
              </a:ext>
            </a:extLst>
          </p:cNvPr>
          <p:cNvSpPr/>
          <p:nvPr/>
        </p:nvSpPr>
        <p:spPr>
          <a:xfrm>
            <a:off x="6742684" y="1971257"/>
            <a:ext cx="1828800" cy="205740"/>
          </a:xfrm>
          <a:prstGeom prst="rect">
            <a:avLst/>
          </a:prstGeom>
          <a:noFill/>
          <a:ln/>
        </p:spPr>
        <p:txBody>
          <a:bodyPr wrap="square" rtlCol="0" anchor="ctr"/>
          <a:lstStyle/>
          <a:p>
            <a:pPr marL="0" indent="0" algn="ctr">
              <a:buNone/>
            </a:pPr>
            <a:r>
              <a:rPr lang="en-US" sz="1100" b="1">
                <a:solidFill>
                  <a:schemeClr val="accent3">
                    <a:lumMod val="75000"/>
                  </a:schemeClr>
                </a:solidFill>
                <a:latin typeface="IBM Plex Sans" panose="020B0503050203000203" pitchFamily="34" charset="0"/>
                <a:ea typeface="Calibri" pitchFamily="34" charset="-122"/>
                <a:cs typeface="Calibri" pitchFamily="34" charset="-120"/>
              </a:rPr>
              <a:t>✓  Still eligible</a:t>
            </a:r>
            <a:endParaRPr lang="en-US" sz="1100">
              <a:solidFill>
                <a:schemeClr val="accent3">
                  <a:lumMod val="75000"/>
                </a:schemeClr>
              </a:solidFill>
              <a:latin typeface="IBM Plex Sans" panose="020B0503050203000203" pitchFamily="34" charset="0"/>
            </a:endParaRPr>
          </a:p>
        </p:txBody>
      </p:sp>
      <p:sp>
        <p:nvSpPr>
          <p:cNvPr id="96" name="Shape 16">
            <a:extLst>
              <a:ext uri="{FF2B5EF4-FFF2-40B4-BE49-F238E27FC236}">
                <a16:creationId xmlns:a16="http://schemas.microsoft.com/office/drawing/2014/main" id="{AB26462C-9918-8A7D-E1A1-C5411A5BF2BF}"/>
              </a:ext>
            </a:extLst>
          </p:cNvPr>
          <p:cNvSpPr/>
          <p:nvPr/>
        </p:nvSpPr>
        <p:spPr>
          <a:xfrm>
            <a:off x="6724396" y="2326542"/>
            <a:ext cx="1865376" cy="205740"/>
          </a:xfrm>
          <a:prstGeom prst="roundRect">
            <a:avLst>
              <a:gd name="adj" fmla="val 22222"/>
            </a:avLst>
          </a:prstGeom>
          <a:solidFill>
            <a:schemeClr val="accent3">
              <a:lumMod val="20000"/>
              <a:lumOff val="80000"/>
            </a:schemeClr>
          </a:solidFill>
          <a:ln w="12700">
            <a:solidFill>
              <a:schemeClr val="accent3"/>
            </a:solidFill>
            <a:prstDash val="solid"/>
          </a:ln>
        </p:spPr>
        <p:txBody>
          <a:bodyPr/>
          <a:lstStyle/>
          <a:p>
            <a:endParaRPr lang="en-US">
              <a:latin typeface="IBM Plex Sans" panose="020B0503050203000203" pitchFamily="34" charset="0"/>
            </a:endParaRPr>
          </a:p>
        </p:txBody>
      </p:sp>
      <p:sp>
        <p:nvSpPr>
          <p:cNvPr id="97" name="Text 17">
            <a:extLst>
              <a:ext uri="{FF2B5EF4-FFF2-40B4-BE49-F238E27FC236}">
                <a16:creationId xmlns:a16="http://schemas.microsoft.com/office/drawing/2014/main" id="{121241FF-E897-D325-C39F-CE86563681DF}"/>
              </a:ext>
            </a:extLst>
          </p:cNvPr>
          <p:cNvSpPr/>
          <p:nvPr/>
        </p:nvSpPr>
        <p:spPr>
          <a:xfrm>
            <a:off x="6742684" y="2326542"/>
            <a:ext cx="1828800" cy="205740"/>
          </a:xfrm>
          <a:prstGeom prst="rect">
            <a:avLst/>
          </a:prstGeom>
          <a:noFill/>
          <a:ln/>
        </p:spPr>
        <p:txBody>
          <a:bodyPr wrap="square" rtlCol="0" anchor="ctr"/>
          <a:lstStyle/>
          <a:p>
            <a:pPr marL="0" indent="0" algn="ctr">
              <a:buNone/>
            </a:pPr>
            <a:r>
              <a:rPr lang="en-US" sz="1100" b="1">
                <a:solidFill>
                  <a:schemeClr val="accent3">
                    <a:lumMod val="75000"/>
                  </a:schemeClr>
                </a:solidFill>
                <a:latin typeface="IBM Plex Sans" panose="020B0503050203000203" pitchFamily="34" charset="0"/>
                <a:ea typeface="Calibri" pitchFamily="34" charset="-122"/>
                <a:cs typeface="Calibri" pitchFamily="34" charset="-120"/>
              </a:rPr>
              <a:t>✓  Still eligible</a:t>
            </a:r>
            <a:endParaRPr lang="en-US" sz="1100">
              <a:solidFill>
                <a:schemeClr val="accent3">
                  <a:lumMod val="75000"/>
                </a:schemeClr>
              </a:solidFill>
              <a:latin typeface="IBM Plex Sans" panose="020B0503050203000203" pitchFamily="34" charset="0"/>
            </a:endParaRPr>
          </a:p>
        </p:txBody>
      </p:sp>
      <p:sp>
        <p:nvSpPr>
          <p:cNvPr id="98" name="Shape 16">
            <a:extLst>
              <a:ext uri="{FF2B5EF4-FFF2-40B4-BE49-F238E27FC236}">
                <a16:creationId xmlns:a16="http://schemas.microsoft.com/office/drawing/2014/main" id="{451EBEA6-45CF-80E3-5E54-EF123DD6EA30}"/>
              </a:ext>
            </a:extLst>
          </p:cNvPr>
          <p:cNvSpPr/>
          <p:nvPr/>
        </p:nvSpPr>
        <p:spPr>
          <a:xfrm>
            <a:off x="6724396" y="2677306"/>
            <a:ext cx="1865376" cy="205740"/>
          </a:xfrm>
          <a:prstGeom prst="roundRect">
            <a:avLst>
              <a:gd name="adj" fmla="val 22222"/>
            </a:avLst>
          </a:prstGeom>
          <a:solidFill>
            <a:schemeClr val="accent3">
              <a:lumMod val="20000"/>
              <a:lumOff val="80000"/>
            </a:schemeClr>
          </a:solidFill>
          <a:ln w="12700">
            <a:solidFill>
              <a:schemeClr val="accent3"/>
            </a:solidFill>
            <a:prstDash val="solid"/>
          </a:ln>
        </p:spPr>
        <p:txBody>
          <a:bodyPr/>
          <a:lstStyle/>
          <a:p>
            <a:endParaRPr lang="en-US">
              <a:latin typeface="IBM Plex Sans" panose="020B0503050203000203" pitchFamily="34" charset="0"/>
            </a:endParaRPr>
          </a:p>
        </p:txBody>
      </p:sp>
      <p:sp>
        <p:nvSpPr>
          <p:cNvPr id="99" name="Text 17">
            <a:extLst>
              <a:ext uri="{FF2B5EF4-FFF2-40B4-BE49-F238E27FC236}">
                <a16:creationId xmlns:a16="http://schemas.microsoft.com/office/drawing/2014/main" id="{A3D6E799-62FD-FDBA-07D4-60BE84A1F5CE}"/>
              </a:ext>
            </a:extLst>
          </p:cNvPr>
          <p:cNvSpPr/>
          <p:nvPr/>
        </p:nvSpPr>
        <p:spPr>
          <a:xfrm>
            <a:off x="6742684" y="2677306"/>
            <a:ext cx="1828800" cy="205740"/>
          </a:xfrm>
          <a:prstGeom prst="rect">
            <a:avLst/>
          </a:prstGeom>
          <a:noFill/>
          <a:ln/>
        </p:spPr>
        <p:txBody>
          <a:bodyPr wrap="square" rtlCol="0" anchor="ctr"/>
          <a:lstStyle/>
          <a:p>
            <a:pPr marL="0" indent="0" algn="ctr">
              <a:buNone/>
            </a:pPr>
            <a:r>
              <a:rPr lang="en-US" sz="1100" b="1">
                <a:solidFill>
                  <a:schemeClr val="accent3">
                    <a:lumMod val="75000"/>
                  </a:schemeClr>
                </a:solidFill>
                <a:latin typeface="IBM Plex Sans" panose="020B0503050203000203" pitchFamily="34" charset="0"/>
                <a:ea typeface="Calibri" pitchFamily="34" charset="-122"/>
                <a:cs typeface="Calibri" pitchFamily="34" charset="-120"/>
              </a:rPr>
              <a:t>✓  Still eligible</a:t>
            </a:r>
            <a:endParaRPr lang="en-US" sz="1100">
              <a:solidFill>
                <a:schemeClr val="accent3">
                  <a:lumMod val="75000"/>
                </a:schemeClr>
              </a:solidFill>
              <a:latin typeface="IBM Plex Sans" panose="020B0503050203000203" pitchFamily="34" charset="0"/>
            </a:endParaRPr>
          </a:p>
        </p:txBody>
      </p:sp>
      <p:sp>
        <p:nvSpPr>
          <p:cNvPr id="101" name="Text 12">
            <a:extLst>
              <a:ext uri="{FF2B5EF4-FFF2-40B4-BE49-F238E27FC236}">
                <a16:creationId xmlns:a16="http://schemas.microsoft.com/office/drawing/2014/main" id="{AA663CB3-C0E5-770D-F16D-799DF33A9F69}"/>
              </a:ext>
            </a:extLst>
          </p:cNvPr>
          <p:cNvSpPr/>
          <p:nvPr/>
        </p:nvSpPr>
        <p:spPr>
          <a:xfrm>
            <a:off x="360172" y="1555684"/>
            <a:ext cx="4038600" cy="344403"/>
          </a:xfrm>
          <a:prstGeom prst="rect">
            <a:avLst/>
          </a:prstGeom>
          <a:noFill/>
          <a:ln/>
        </p:spPr>
        <p:txBody>
          <a:bodyPr wrap="square" rtlCol="0" anchor="ctr"/>
          <a:lstStyle/>
          <a:p>
            <a:r>
              <a:rPr lang="en-US" sz="1150" b="1">
                <a:solidFill>
                  <a:srgbClr val="1E293B"/>
                </a:solidFill>
                <a:latin typeface="IBM Plex Sans" panose="020B0503050203000203" pitchFamily="34" charset="0"/>
                <a:ea typeface="Calibri" pitchFamily="34" charset="-122"/>
                <a:cs typeface="Calibri" pitchFamily="34" charset="-120"/>
              </a:rPr>
              <a:t>Lawfully present pregnant people</a:t>
            </a:r>
            <a:br>
              <a:rPr lang="en-US" sz="1150" b="1">
                <a:solidFill>
                  <a:srgbClr val="1E293B"/>
                </a:solidFill>
                <a:latin typeface="IBM Plex Sans" panose="020B0503050203000203" pitchFamily="34" charset="0"/>
                <a:ea typeface="Calibri" pitchFamily="34" charset="-122"/>
                <a:cs typeface="Calibri" pitchFamily="34" charset="-120"/>
              </a:rPr>
            </a:br>
            <a:r>
              <a:rPr lang="en-US" sz="800">
                <a:solidFill>
                  <a:srgbClr val="64748B"/>
                </a:solidFill>
                <a:latin typeface="IBM Plex Sans" panose="020B0503050203000203" pitchFamily="34" charset="0"/>
                <a:ea typeface="Calibri" pitchFamily="34" charset="-122"/>
                <a:cs typeface="Calibri" pitchFamily="34" charset="-120"/>
              </a:rPr>
              <a:t>All lawful statuses — refugee, asylee, parolee, and more</a:t>
            </a:r>
            <a:endParaRPr lang="en-US" sz="800">
              <a:latin typeface="IBM Plex Sans" panose="020B0503050203000203" pitchFamily="34" charset="0"/>
            </a:endParaRPr>
          </a:p>
        </p:txBody>
      </p:sp>
      <p:sp>
        <p:nvSpPr>
          <p:cNvPr id="102" name="Text 12">
            <a:extLst>
              <a:ext uri="{FF2B5EF4-FFF2-40B4-BE49-F238E27FC236}">
                <a16:creationId xmlns:a16="http://schemas.microsoft.com/office/drawing/2014/main" id="{E46A1782-E68A-66B4-8CA0-E80F6A1E6FB7}"/>
              </a:ext>
            </a:extLst>
          </p:cNvPr>
          <p:cNvSpPr/>
          <p:nvPr/>
        </p:nvSpPr>
        <p:spPr>
          <a:xfrm>
            <a:off x="341884" y="1918546"/>
            <a:ext cx="4023360" cy="341226"/>
          </a:xfrm>
          <a:prstGeom prst="rect">
            <a:avLst/>
          </a:prstGeom>
          <a:noFill/>
          <a:ln/>
        </p:spPr>
        <p:txBody>
          <a:bodyPr wrap="square" rtlCol="0" anchor="ctr"/>
          <a:lstStyle/>
          <a:p>
            <a:r>
              <a:rPr lang="en-US" sz="1150" b="1">
                <a:solidFill>
                  <a:srgbClr val="1E293B"/>
                </a:solidFill>
                <a:latin typeface="IBM Plex Sans" panose="020B0503050203000203" pitchFamily="34" charset="0"/>
                <a:ea typeface="Calibri" pitchFamily="34" charset="-122"/>
                <a:cs typeface="Calibri" pitchFamily="34" charset="-120"/>
              </a:rPr>
              <a:t>COFA migrants</a:t>
            </a:r>
            <a:br>
              <a:rPr lang="en-US" sz="1150" b="1">
                <a:solidFill>
                  <a:srgbClr val="1E293B"/>
                </a:solidFill>
                <a:latin typeface="IBM Plex Sans" panose="020B0503050203000203" pitchFamily="34" charset="0"/>
                <a:ea typeface="Calibri" pitchFamily="34" charset="-122"/>
                <a:cs typeface="Calibri" pitchFamily="34" charset="-120"/>
              </a:rPr>
            </a:br>
            <a:r>
              <a:rPr lang="en-US" sz="800">
                <a:solidFill>
                  <a:srgbClr val="64748B"/>
                </a:solidFill>
                <a:latin typeface="IBM Plex Sans" panose="020B0503050203000203" pitchFamily="34" charset="0"/>
                <a:ea typeface="Calibri" pitchFamily="34" charset="-122"/>
                <a:cs typeface="Calibri" pitchFamily="34" charset="-120"/>
              </a:rPr>
              <a:t>Micronesia, Marshall Islands, Palau</a:t>
            </a:r>
            <a:endParaRPr lang="en-US" sz="800">
              <a:latin typeface="IBM Plex Sans" panose="020B0503050203000203" pitchFamily="34" charset="0"/>
            </a:endParaRPr>
          </a:p>
        </p:txBody>
      </p:sp>
      <p:sp>
        <p:nvSpPr>
          <p:cNvPr id="103" name="Text 12">
            <a:extLst>
              <a:ext uri="{FF2B5EF4-FFF2-40B4-BE49-F238E27FC236}">
                <a16:creationId xmlns:a16="http://schemas.microsoft.com/office/drawing/2014/main" id="{7C857343-DA0C-39CA-E77B-09D285E641B2}"/>
              </a:ext>
            </a:extLst>
          </p:cNvPr>
          <p:cNvSpPr/>
          <p:nvPr/>
        </p:nvSpPr>
        <p:spPr>
          <a:xfrm>
            <a:off x="354076" y="2270589"/>
            <a:ext cx="4038600" cy="338137"/>
          </a:xfrm>
          <a:prstGeom prst="rect">
            <a:avLst/>
          </a:prstGeom>
          <a:noFill/>
          <a:ln/>
        </p:spPr>
        <p:txBody>
          <a:bodyPr wrap="square" rtlCol="0" anchor="ctr"/>
          <a:lstStyle/>
          <a:p>
            <a:pPr marL="0" indent="0">
              <a:buNone/>
            </a:pPr>
            <a:r>
              <a:rPr lang="en-US" sz="1150" b="1">
                <a:solidFill>
                  <a:srgbClr val="1E293B"/>
                </a:solidFill>
                <a:latin typeface="IBM Plex Sans" panose="020B0503050203000203" pitchFamily="34" charset="0"/>
                <a:ea typeface="Calibri" pitchFamily="34" charset="-122"/>
                <a:cs typeface="Calibri" pitchFamily="34" charset="-120"/>
              </a:rPr>
              <a:t>Cuban / Haitian Entrants</a:t>
            </a:r>
            <a:endParaRPr lang="en-US" sz="1150">
              <a:latin typeface="IBM Plex Sans" panose="020B0503050203000203" pitchFamily="34" charset="0"/>
            </a:endParaRPr>
          </a:p>
        </p:txBody>
      </p:sp>
      <p:sp>
        <p:nvSpPr>
          <p:cNvPr id="105" name="Text 12">
            <a:extLst>
              <a:ext uri="{FF2B5EF4-FFF2-40B4-BE49-F238E27FC236}">
                <a16:creationId xmlns:a16="http://schemas.microsoft.com/office/drawing/2014/main" id="{7549BCDB-36E6-C355-F45E-2CFE31CEE645}"/>
              </a:ext>
            </a:extLst>
          </p:cNvPr>
          <p:cNvSpPr/>
          <p:nvPr/>
        </p:nvSpPr>
        <p:spPr>
          <a:xfrm>
            <a:off x="363220" y="2619543"/>
            <a:ext cx="4038600" cy="339682"/>
          </a:xfrm>
          <a:prstGeom prst="rect">
            <a:avLst/>
          </a:prstGeom>
          <a:noFill/>
          <a:ln/>
        </p:spPr>
        <p:txBody>
          <a:bodyPr wrap="square" rtlCol="0" anchor="ctr"/>
          <a:lstStyle/>
          <a:p>
            <a:r>
              <a:rPr lang="en-US" sz="1150" b="1">
                <a:solidFill>
                  <a:srgbClr val="1E293B"/>
                </a:solidFill>
                <a:latin typeface="IBM Plex Sans" panose="020B0503050203000203" pitchFamily="34" charset="0"/>
                <a:ea typeface="Calibri" pitchFamily="34" charset="-122"/>
                <a:cs typeface="Calibri" pitchFamily="34" charset="-120"/>
              </a:rPr>
              <a:t>LPRs (green card) — 5+ years</a:t>
            </a:r>
            <a:br>
              <a:rPr lang="en-US" sz="1150" b="1">
                <a:solidFill>
                  <a:srgbClr val="1E293B"/>
                </a:solidFill>
                <a:latin typeface="IBM Plex Sans" panose="020B0503050203000203" pitchFamily="34" charset="0"/>
                <a:ea typeface="Calibri" pitchFamily="34" charset="-122"/>
                <a:cs typeface="Calibri" pitchFamily="34" charset="-120"/>
              </a:rPr>
            </a:br>
            <a:r>
              <a:rPr lang="en-US" sz="800">
                <a:solidFill>
                  <a:srgbClr val="64748B"/>
                </a:solidFill>
                <a:latin typeface="IBM Plex Sans" panose="020B0503050203000203" pitchFamily="34" charset="0"/>
                <a:ea typeface="Calibri" pitchFamily="34" charset="-122"/>
                <a:cs typeface="Calibri" pitchFamily="34" charset="-120"/>
              </a:rPr>
              <a:t>Lawful Permanent Residents with 5+ years</a:t>
            </a:r>
            <a:endParaRPr lang="en-US" sz="800">
              <a:latin typeface="IBM Plex Sans" panose="020B0503050203000203" pitchFamily="34" charset="0"/>
            </a:endParaRPr>
          </a:p>
        </p:txBody>
      </p:sp>
      <p:sp>
        <p:nvSpPr>
          <p:cNvPr id="2" name="Shape 32">
            <a:extLst>
              <a:ext uri="{FF2B5EF4-FFF2-40B4-BE49-F238E27FC236}">
                <a16:creationId xmlns:a16="http://schemas.microsoft.com/office/drawing/2014/main" id="{AB2ED745-3AAE-79BF-E4C1-AA2FC9B2CB79}"/>
              </a:ext>
            </a:extLst>
          </p:cNvPr>
          <p:cNvSpPr/>
          <p:nvPr/>
        </p:nvSpPr>
        <p:spPr>
          <a:xfrm>
            <a:off x="238252" y="2967838"/>
            <a:ext cx="8424672" cy="1912241"/>
          </a:xfrm>
          <a:prstGeom prst="rect">
            <a:avLst/>
          </a:prstGeom>
          <a:solidFill>
            <a:srgbClr val="F8FAFC"/>
          </a:solidFill>
          <a:ln w="12700">
            <a:solidFill>
              <a:srgbClr val="E8EDF3"/>
            </a:solidFill>
            <a:prstDash val="solid"/>
          </a:ln>
        </p:spPr>
        <p:txBody>
          <a:bodyPr/>
          <a:lstStyle/>
          <a:p>
            <a:endParaRPr lang="en-US">
              <a:latin typeface="IBM Plex Sans" panose="020B0503050203000203" pitchFamily="34" charset="0"/>
            </a:endParaRPr>
          </a:p>
        </p:txBody>
      </p:sp>
      <p:sp>
        <p:nvSpPr>
          <p:cNvPr id="4" name="Shape 34">
            <a:extLst>
              <a:ext uri="{FF2B5EF4-FFF2-40B4-BE49-F238E27FC236}">
                <a16:creationId xmlns:a16="http://schemas.microsoft.com/office/drawing/2014/main" id="{713BBA3F-3947-3E3E-63C4-BFACB6A116F3}"/>
              </a:ext>
            </a:extLst>
          </p:cNvPr>
          <p:cNvSpPr/>
          <p:nvPr/>
        </p:nvSpPr>
        <p:spPr>
          <a:xfrm>
            <a:off x="4365244" y="3057734"/>
            <a:ext cx="2057400" cy="205740"/>
          </a:xfrm>
          <a:prstGeom prst="roundRect">
            <a:avLst>
              <a:gd name="adj" fmla="val 22222"/>
            </a:avLst>
          </a:prstGeom>
          <a:solidFill>
            <a:schemeClr val="accent3">
              <a:lumMod val="20000"/>
              <a:lumOff val="80000"/>
            </a:schemeClr>
          </a:solidFill>
          <a:ln w="12700">
            <a:solidFill>
              <a:schemeClr val="accent3"/>
            </a:solidFill>
            <a:prstDash val="solid"/>
          </a:ln>
        </p:spPr>
        <p:txBody>
          <a:bodyPr/>
          <a:lstStyle/>
          <a:p>
            <a:endParaRPr lang="en-US">
              <a:latin typeface="IBM Plex Sans" panose="020B0503050203000203" pitchFamily="34" charset="0"/>
            </a:endParaRPr>
          </a:p>
        </p:txBody>
      </p:sp>
      <p:sp>
        <p:nvSpPr>
          <p:cNvPr id="15" name="Text 35">
            <a:extLst>
              <a:ext uri="{FF2B5EF4-FFF2-40B4-BE49-F238E27FC236}">
                <a16:creationId xmlns:a16="http://schemas.microsoft.com/office/drawing/2014/main" id="{5449EA47-2F95-1E08-AF4B-BEADC7E52ECA}"/>
              </a:ext>
            </a:extLst>
          </p:cNvPr>
          <p:cNvSpPr/>
          <p:nvPr/>
        </p:nvSpPr>
        <p:spPr>
          <a:xfrm>
            <a:off x="4365244" y="3057734"/>
            <a:ext cx="2057400" cy="205740"/>
          </a:xfrm>
          <a:prstGeom prst="rect">
            <a:avLst/>
          </a:prstGeom>
          <a:noFill/>
          <a:ln/>
        </p:spPr>
        <p:txBody>
          <a:bodyPr wrap="square" rtlCol="0" anchor="ctr"/>
          <a:lstStyle/>
          <a:p>
            <a:pPr marL="0" indent="0" algn="ctr">
              <a:buNone/>
            </a:pPr>
            <a:r>
              <a:rPr lang="en-US" sz="1100" b="1">
                <a:solidFill>
                  <a:schemeClr val="accent3">
                    <a:lumMod val="75000"/>
                  </a:schemeClr>
                </a:solidFill>
                <a:latin typeface="IBM Plex Sans" panose="020B0503050203000203" pitchFamily="34" charset="0"/>
                <a:ea typeface="Calibri" pitchFamily="34" charset="-122"/>
                <a:cs typeface="Calibri" pitchFamily="34" charset="-120"/>
              </a:rPr>
              <a:t>Eligible</a:t>
            </a:r>
            <a:endParaRPr lang="en-US" sz="1100">
              <a:solidFill>
                <a:schemeClr val="accent3">
                  <a:lumMod val="75000"/>
                </a:schemeClr>
              </a:solidFill>
              <a:latin typeface="IBM Plex Sans" panose="020B0503050203000203" pitchFamily="34" charset="0"/>
            </a:endParaRPr>
          </a:p>
        </p:txBody>
      </p:sp>
      <p:sp>
        <p:nvSpPr>
          <p:cNvPr id="21" name="Shape 16">
            <a:extLst>
              <a:ext uri="{FF2B5EF4-FFF2-40B4-BE49-F238E27FC236}">
                <a16:creationId xmlns:a16="http://schemas.microsoft.com/office/drawing/2014/main" id="{39A6BF21-F887-F0F6-E59E-A8AEC5AD0705}"/>
              </a:ext>
            </a:extLst>
          </p:cNvPr>
          <p:cNvSpPr/>
          <p:nvPr/>
        </p:nvSpPr>
        <p:spPr>
          <a:xfrm>
            <a:off x="6724396" y="3059014"/>
            <a:ext cx="1865376" cy="205740"/>
          </a:xfrm>
          <a:prstGeom prst="roundRect">
            <a:avLst>
              <a:gd name="adj" fmla="val 22222"/>
            </a:avLst>
          </a:prstGeom>
          <a:solidFill>
            <a:schemeClr val="accent3">
              <a:lumMod val="20000"/>
              <a:lumOff val="80000"/>
            </a:schemeClr>
          </a:solidFill>
          <a:ln w="12700">
            <a:solidFill>
              <a:schemeClr val="accent3"/>
            </a:solidFill>
            <a:prstDash val="solid"/>
          </a:ln>
        </p:spPr>
        <p:txBody>
          <a:bodyPr/>
          <a:lstStyle/>
          <a:p>
            <a:endParaRPr lang="en-US">
              <a:latin typeface="IBM Plex Sans" panose="020B0503050203000203" pitchFamily="34" charset="0"/>
            </a:endParaRPr>
          </a:p>
        </p:txBody>
      </p:sp>
      <p:sp>
        <p:nvSpPr>
          <p:cNvPr id="22" name="Text 17">
            <a:extLst>
              <a:ext uri="{FF2B5EF4-FFF2-40B4-BE49-F238E27FC236}">
                <a16:creationId xmlns:a16="http://schemas.microsoft.com/office/drawing/2014/main" id="{229D3838-8BBC-C749-6CCC-35EC61746D4F}"/>
              </a:ext>
            </a:extLst>
          </p:cNvPr>
          <p:cNvSpPr/>
          <p:nvPr/>
        </p:nvSpPr>
        <p:spPr>
          <a:xfrm>
            <a:off x="6742684" y="3059014"/>
            <a:ext cx="1828800" cy="205740"/>
          </a:xfrm>
          <a:prstGeom prst="rect">
            <a:avLst/>
          </a:prstGeom>
          <a:noFill/>
          <a:ln/>
        </p:spPr>
        <p:txBody>
          <a:bodyPr wrap="square" rtlCol="0" anchor="ctr"/>
          <a:lstStyle/>
          <a:p>
            <a:pPr marL="0" indent="0" algn="ctr">
              <a:buNone/>
            </a:pPr>
            <a:r>
              <a:rPr lang="en-US" sz="1100" b="1">
                <a:solidFill>
                  <a:schemeClr val="accent3">
                    <a:lumMod val="75000"/>
                  </a:schemeClr>
                </a:solidFill>
                <a:latin typeface="IBM Plex Sans" panose="020B0503050203000203" pitchFamily="34" charset="0"/>
                <a:ea typeface="Calibri" pitchFamily="34" charset="-122"/>
                <a:cs typeface="Calibri" pitchFamily="34" charset="-120"/>
              </a:rPr>
              <a:t>✓  Still eligible</a:t>
            </a:r>
            <a:endParaRPr lang="en-US" sz="1100">
              <a:solidFill>
                <a:schemeClr val="accent3">
                  <a:lumMod val="75000"/>
                </a:schemeClr>
              </a:solidFill>
              <a:latin typeface="IBM Plex Sans" panose="020B0503050203000203" pitchFamily="34" charset="0"/>
            </a:endParaRPr>
          </a:p>
        </p:txBody>
      </p:sp>
      <p:sp>
        <p:nvSpPr>
          <p:cNvPr id="25" name="Text 12">
            <a:extLst>
              <a:ext uri="{FF2B5EF4-FFF2-40B4-BE49-F238E27FC236}">
                <a16:creationId xmlns:a16="http://schemas.microsoft.com/office/drawing/2014/main" id="{CF27810B-B8EE-C359-3F49-792CD55C4934}"/>
              </a:ext>
            </a:extLst>
          </p:cNvPr>
          <p:cNvSpPr/>
          <p:nvPr/>
        </p:nvSpPr>
        <p:spPr>
          <a:xfrm>
            <a:off x="354076" y="2980201"/>
            <a:ext cx="4038600" cy="338137"/>
          </a:xfrm>
          <a:prstGeom prst="rect">
            <a:avLst/>
          </a:prstGeom>
          <a:noFill/>
          <a:ln/>
        </p:spPr>
        <p:txBody>
          <a:bodyPr wrap="square" rtlCol="0" anchor="ctr"/>
          <a:lstStyle/>
          <a:p>
            <a:pPr marL="0" indent="0">
              <a:buNone/>
            </a:pPr>
            <a:r>
              <a:rPr lang="en-US" sz="1150" b="1">
                <a:solidFill>
                  <a:srgbClr val="1E293B"/>
                </a:solidFill>
                <a:latin typeface="IBM Plex Sans" panose="020B0503050203000203" pitchFamily="34" charset="0"/>
                <a:ea typeface="Calibri" pitchFamily="34" charset="-122"/>
                <a:cs typeface="Calibri" pitchFamily="34" charset="-120"/>
              </a:rPr>
              <a:t>Some LPRs (green card) less than 5 years </a:t>
            </a:r>
            <a:endParaRPr lang="en-US" sz="1150">
              <a:latin typeface="IBM Plex Sans" panose="020B0503050203000203" pitchFamily="34" charset="0"/>
            </a:endParaRPr>
          </a:p>
        </p:txBody>
      </p:sp>
      <p:sp>
        <p:nvSpPr>
          <p:cNvPr id="26" name="Text 12">
            <a:extLst>
              <a:ext uri="{FF2B5EF4-FFF2-40B4-BE49-F238E27FC236}">
                <a16:creationId xmlns:a16="http://schemas.microsoft.com/office/drawing/2014/main" id="{50185D37-3FB6-48C1-8A78-76CDEEDE4C7A}"/>
              </a:ext>
            </a:extLst>
          </p:cNvPr>
          <p:cNvSpPr/>
          <p:nvPr/>
        </p:nvSpPr>
        <p:spPr>
          <a:xfrm>
            <a:off x="530352" y="3339652"/>
            <a:ext cx="3871468" cy="1411297"/>
          </a:xfrm>
          <a:prstGeom prst="rect">
            <a:avLst/>
          </a:prstGeom>
          <a:noFill/>
          <a:ln/>
        </p:spPr>
        <p:txBody>
          <a:bodyPr wrap="square" rtlCol="0" anchor="ctr"/>
          <a:lstStyle/>
          <a:p>
            <a:pPr>
              <a:spcBef>
                <a:spcPts val="400"/>
              </a:spcBef>
            </a:pPr>
            <a:r>
              <a:rPr lang="en-US" sz="950" b="1">
                <a:solidFill>
                  <a:srgbClr val="1E293B"/>
                </a:solidFill>
                <a:latin typeface="IBM Plex Sans" panose="020B0503050203000203" pitchFamily="34" charset="0"/>
                <a:ea typeface="Calibri" pitchFamily="34" charset="-122"/>
                <a:cs typeface="Calibri" pitchFamily="34" charset="-120"/>
              </a:rPr>
              <a:t>Refugees</a:t>
            </a:r>
          </a:p>
          <a:p>
            <a:pPr>
              <a:spcBef>
                <a:spcPts val="400"/>
              </a:spcBef>
            </a:pPr>
            <a:r>
              <a:rPr lang="en-US" sz="950" b="1">
                <a:solidFill>
                  <a:srgbClr val="1E293B"/>
                </a:solidFill>
                <a:latin typeface="IBM Plex Sans" panose="020B0503050203000203" pitchFamily="34" charset="0"/>
                <a:ea typeface="Calibri" pitchFamily="34" charset="-122"/>
                <a:cs typeface="Calibri" pitchFamily="34" charset="-120"/>
              </a:rPr>
              <a:t>Asylees</a:t>
            </a:r>
          </a:p>
          <a:p>
            <a:pPr>
              <a:spcBef>
                <a:spcPts val="400"/>
              </a:spcBef>
            </a:pPr>
            <a:r>
              <a:rPr lang="en-US" sz="950" b="1">
                <a:solidFill>
                  <a:srgbClr val="1E293B"/>
                </a:solidFill>
                <a:latin typeface="IBM Plex Sans" panose="020B0503050203000203" pitchFamily="34" charset="0"/>
                <a:ea typeface="Calibri" pitchFamily="34" charset="-122"/>
                <a:cs typeface="Calibri" pitchFamily="34" charset="-120"/>
              </a:rPr>
              <a:t>Trafficking victims &amp; family</a:t>
            </a:r>
          </a:p>
          <a:p>
            <a:pPr>
              <a:spcBef>
                <a:spcPts val="400"/>
              </a:spcBef>
            </a:pPr>
            <a:r>
              <a:rPr lang="en-US" sz="950" b="1">
                <a:solidFill>
                  <a:srgbClr val="1E293B"/>
                </a:solidFill>
                <a:latin typeface="IBM Plex Sans" panose="020B0503050203000203" pitchFamily="34" charset="0"/>
                <a:ea typeface="Calibri" pitchFamily="34" charset="-122"/>
                <a:cs typeface="Calibri" pitchFamily="34" charset="-120"/>
              </a:rPr>
              <a:t>Iraqi &amp; Afghani immigrants/parolees</a:t>
            </a:r>
            <a:endParaRPr lang="en-US" sz="950" b="1">
              <a:latin typeface="IBM Plex Sans" panose="020B0503050203000203" pitchFamily="34" charset="0"/>
            </a:endParaRPr>
          </a:p>
          <a:p>
            <a:pPr>
              <a:spcBef>
                <a:spcPts val="400"/>
              </a:spcBef>
            </a:pPr>
            <a:r>
              <a:rPr lang="en-US" sz="950" b="1">
                <a:solidFill>
                  <a:srgbClr val="1E293B"/>
                </a:solidFill>
                <a:latin typeface="IBM Plex Sans" panose="020B0503050203000203" pitchFamily="34" charset="0"/>
                <a:ea typeface="Calibri" pitchFamily="34" charset="-122"/>
                <a:cs typeface="Calibri" pitchFamily="34" charset="-120"/>
              </a:rPr>
              <a:t>Ukrainian Humanitarian Parolees (UHP)</a:t>
            </a:r>
          </a:p>
          <a:p>
            <a:pPr>
              <a:spcBef>
                <a:spcPts val="400"/>
              </a:spcBef>
            </a:pPr>
            <a:r>
              <a:rPr lang="en-US" sz="950" b="1">
                <a:solidFill>
                  <a:srgbClr val="1E293B"/>
                </a:solidFill>
                <a:latin typeface="IBM Plex Sans" panose="020B0503050203000203" pitchFamily="34" charset="0"/>
                <a:ea typeface="Calibri" pitchFamily="34" charset="-122"/>
                <a:cs typeface="Calibri" pitchFamily="34" charset="-120"/>
              </a:rPr>
              <a:t>Veterans / military family</a:t>
            </a:r>
          </a:p>
          <a:p>
            <a:pPr>
              <a:spcBef>
                <a:spcPts val="400"/>
              </a:spcBef>
            </a:pPr>
            <a:r>
              <a:rPr lang="en-US" sz="950" b="1">
                <a:solidFill>
                  <a:srgbClr val="1E293B"/>
                </a:solidFill>
                <a:latin typeface="IBM Plex Sans" panose="020B0503050203000203" pitchFamily="34" charset="0"/>
                <a:ea typeface="Calibri" pitchFamily="34" charset="-122"/>
                <a:cs typeface="Calibri" pitchFamily="34" charset="-120"/>
              </a:rPr>
              <a:t>Amerasian immigrants</a:t>
            </a:r>
          </a:p>
          <a:p>
            <a:pPr>
              <a:spcBef>
                <a:spcPts val="400"/>
              </a:spcBef>
            </a:pPr>
            <a:r>
              <a:rPr lang="en-US" sz="950" b="1">
                <a:solidFill>
                  <a:srgbClr val="1E293B"/>
                </a:solidFill>
                <a:latin typeface="IBM Plex Sans" panose="020B0503050203000203" pitchFamily="34" charset="0"/>
                <a:ea typeface="Calibri" pitchFamily="34" charset="-122"/>
                <a:cs typeface="Calibri" pitchFamily="34" charset="-120"/>
              </a:rPr>
              <a:t>People whose deportation is being withheld</a:t>
            </a:r>
            <a:endParaRPr lang="en-US" sz="950">
              <a:latin typeface="IBM Plex Sans" panose="020B0503050203000203" pitchFamily="34" charset="0"/>
            </a:endParaRPr>
          </a:p>
        </p:txBody>
      </p:sp>
    </p:spTree>
    <p:extLst>
      <p:ext uri="{BB962C8B-B14F-4D97-AF65-F5344CB8AC3E}">
        <p14:creationId xmlns:p14="http://schemas.microsoft.com/office/powerpoint/2010/main" val="3740504819"/>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Camden PPT Template">
  <a:themeElements>
    <a:clrScheme name="CAMDEN COALITION">
      <a:dk1>
        <a:srgbClr val="283766"/>
      </a:dk1>
      <a:lt1>
        <a:srgbClr val="FFFFFF"/>
      </a:lt1>
      <a:dk2>
        <a:srgbClr val="E7AB30"/>
      </a:dk2>
      <a:lt2>
        <a:srgbClr val="AB4381"/>
      </a:lt2>
      <a:accent1>
        <a:srgbClr val="0388A6"/>
      </a:accent1>
      <a:accent2>
        <a:srgbClr val="EA635B"/>
      </a:accent2>
      <a:accent3>
        <a:srgbClr val="3AAC80"/>
      </a:accent3>
      <a:accent4>
        <a:srgbClr val="283766"/>
      </a:accent4>
      <a:accent5>
        <a:srgbClr val="AB4381"/>
      </a:accent5>
      <a:accent6>
        <a:srgbClr val="E7AB30"/>
      </a:accent6>
      <a:hlink>
        <a:srgbClr val="283766"/>
      </a:hlink>
      <a:folHlink>
        <a:srgbClr val="283766"/>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amden PPT Template  -  Read-Only  -  Compatibility Mode" id="{D820C40A-09A3-402E-95B3-AF673AC746A0}" vid="{6248BFF5-2BEC-477B-86E5-3FEEB503EEE0}"/>
    </a:ext>
  </a:extLst>
</a:theme>
</file>

<file path=ppt/theme/theme2.xml><?xml version="1.0" encoding="utf-8"?>
<a:theme xmlns:a="http://schemas.openxmlformats.org/drawingml/2006/main" name="1_Office Theme">
  <a:themeElements>
    <a:clrScheme name="CAMDEN COALITION">
      <a:dk1>
        <a:srgbClr val="283766"/>
      </a:dk1>
      <a:lt1>
        <a:srgbClr val="FFFFFF"/>
      </a:lt1>
      <a:dk2>
        <a:srgbClr val="E7AB30"/>
      </a:dk2>
      <a:lt2>
        <a:srgbClr val="AB4381"/>
      </a:lt2>
      <a:accent1>
        <a:srgbClr val="0388A6"/>
      </a:accent1>
      <a:accent2>
        <a:srgbClr val="EA635B"/>
      </a:accent2>
      <a:accent3>
        <a:srgbClr val="3AAC80"/>
      </a:accent3>
      <a:accent4>
        <a:srgbClr val="283766"/>
      </a:accent4>
      <a:accent5>
        <a:srgbClr val="AB4381"/>
      </a:accent5>
      <a:accent6>
        <a:srgbClr val="E7AB30"/>
      </a:accent6>
      <a:hlink>
        <a:srgbClr val="283766"/>
      </a:hlink>
      <a:folHlink>
        <a:srgbClr val="283766"/>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amden PPT Template  -  Read-Only  -  Compatibility Mode" id="{D820C40A-09A3-402E-95B3-AF673AC746A0}" vid="{6248BFF5-2BEC-477B-86E5-3FEEB503EEE0}"/>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2556F5937DB16418857EF1590DE66D9" ma:contentTypeVersion="12" ma:contentTypeDescription="Create a new document." ma:contentTypeScope="" ma:versionID="03ac0be7f0fd9185c48718e8d5e307f0">
  <xsd:schema xmlns:xsd="http://www.w3.org/2001/XMLSchema" xmlns:xs="http://www.w3.org/2001/XMLSchema" xmlns:p="http://schemas.microsoft.com/office/2006/metadata/properties" xmlns:ns2="31851138-52f1-4e67-bd98-7f66c4b0d5fa" xmlns:ns3="061482cd-609f-481a-b271-cfc6107c78b6" targetNamespace="http://schemas.microsoft.com/office/2006/metadata/properties" ma:root="true" ma:fieldsID="9a5f190e6759c13b862c7bb71f28aee3" ns2:_="" ns3:_="">
    <xsd:import namespace="31851138-52f1-4e67-bd98-7f66c4b0d5fa"/>
    <xsd:import namespace="061482cd-609f-481a-b271-cfc6107c78b6"/>
    <xsd:element name="properties">
      <xsd:complexType>
        <xsd:sequence>
          <xsd:element name="documentManagement">
            <xsd:complexType>
              <xsd:all>
                <xsd:element ref="ns2:lcf76f155ced4ddcb4097134ff3c332f" minOccurs="0"/>
                <xsd:element ref="ns3:TaxCatchAll" minOccurs="0"/>
                <xsd:element ref="ns2:MediaServiceMetadata" minOccurs="0"/>
                <xsd:element ref="ns2:MediaServiceFastMetadata" minOccurs="0"/>
                <xsd:element ref="ns2:MediaServiceGenerationTime" minOccurs="0"/>
                <xsd:element ref="ns2:MediaServiceEventHashCode" minOccurs="0"/>
                <xsd:element ref="ns2:MediaServiceOCR" minOccurs="0"/>
                <xsd:element ref="ns2:MediaServiceDateTaken" minOccurs="0"/>
                <xsd:element ref="ns2:MediaServiceObjectDetectorVersions" minOccurs="0"/>
                <xsd:element ref="ns2:MediaServiceSearchPropertie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1851138-52f1-4e67-bd98-7f66c4b0d5fa" elementFormDefault="qualified">
    <xsd:import namespace="http://schemas.microsoft.com/office/2006/documentManagement/types"/>
    <xsd:import namespace="http://schemas.microsoft.com/office/infopath/2007/PartnerControls"/>
    <xsd:element name="lcf76f155ced4ddcb4097134ff3c332f" ma:index="9" nillable="true" ma:taxonomy="true" ma:internalName="lcf76f155ced4ddcb4097134ff3c332f" ma:taxonomyFieldName="MediaServiceImageTags" ma:displayName="Image Tags" ma:readOnly="false" ma:fieldId="{5cf76f15-5ced-4ddc-b409-7134ff3c332f}" ma:taxonomyMulti="true" ma:sspId="a5008fd2-6880-4a5c-8e8f-30222143ac08" ma:termSetId="09814cd3-568e-fe90-9814-8d621ff8fb84" ma:anchorId="fba54fb3-c3e1-fe81-a776-ca4b69148c4d" ma:open="true" ma:isKeyword="false">
      <xsd:complexType>
        <xsd:sequence>
          <xsd:element ref="pc:Terms" minOccurs="0" maxOccurs="1"/>
        </xsd:sequence>
      </xsd:complexType>
    </xsd:element>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ObjectDetectorVersions" ma:index="17" nillable="true" ma:displayName="MediaServiceObjectDetectorVersions" ma:hidden="true" ma:indexed="true" ma:internalName="MediaServiceObjectDetectorVersions" ma:readOnly="true">
      <xsd:simpleType>
        <xsd:restriction base="dms:Text"/>
      </xsd:simpleType>
    </xsd:element>
    <xsd:element name="MediaServiceSearchProperties" ma:index="18" nillable="true" ma:displayName="MediaServiceSearchProperties" ma:hidden="true" ma:internalName="MediaServiceSearchProperties" ma:readOnly="true">
      <xsd:simpleType>
        <xsd:restriction base="dms:Note"/>
      </xsd:simpleType>
    </xsd:element>
    <xsd:element name="MediaLengthInSeconds" ma:index="19"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061482cd-609f-481a-b271-cfc6107c78b6" elementFormDefault="qualified">
    <xsd:import namespace="http://schemas.microsoft.com/office/2006/documentManagement/types"/>
    <xsd:import namespace="http://schemas.microsoft.com/office/infopath/2007/PartnerControls"/>
    <xsd:element name="TaxCatchAll" ma:index="10" nillable="true" ma:displayName="Taxonomy Catch All Column" ma:hidden="true" ma:list="{557d72e1-4f48-4a18-8e97-2cb21d90051d}" ma:internalName="TaxCatchAll" ma:showField="CatchAllData" ma:web="061482cd-609f-481a-b271-cfc6107c78b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31851138-52f1-4e67-bd98-7f66c4b0d5fa">
      <Terms xmlns="http://schemas.microsoft.com/office/infopath/2007/PartnerControls"/>
    </lcf76f155ced4ddcb4097134ff3c332f>
    <TaxCatchAll xmlns="061482cd-609f-481a-b271-cfc6107c78b6" xsi:nil="true"/>
  </documentManagement>
</p:properties>
</file>

<file path=customXml/itemProps1.xml><?xml version="1.0" encoding="utf-8"?>
<ds:datastoreItem xmlns:ds="http://schemas.openxmlformats.org/officeDocument/2006/customXml" ds:itemID="{9CDFA29C-B69C-4B13-A8AB-C82192B11B2A}"/>
</file>

<file path=customXml/itemProps2.xml><?xml version="1.0" encoding="utf-8"?>
<ds:datastoreItem xmlns:ds="http://schemas.openxmlformats.org/officeDocument/2006/customXml" ds:itemID="{E7BCB519-DC97-4B23-9210-7F612579B998}">
  <ds:schemaRefs>
    <ds:schemaRef ds:uri="http://schemas.microsoft.com/sharepoint/v3/contenttype/forms"/>
  </ds:schemaRefs>
</ds:datastoreItem>
</file>

<file path=customXml/itemProps3.xml><?xml version="1.0" encoding="utf-8"?>
<ds:datastoreItem xmlns:ds="http://schemas.openxmlformats.org/officeDocument/2006/customXml" ds:itemID="{F56975A6-4A90-447B-AACF-F36733F57D7B}">
  <ds:schemaRefs>
    <ds:schemaRef ds:uri="05304de7-a963-407f-997e-80ad4d620447"/>
    <ds:schemaRef ds:uri="5dde9fae-b1fe-4301-ab1c-baa5e282b56a"/>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microsoft.com/sharepoint/v3"/>
    <ds:schemaRef ds:uri="http://schemas.openxmlformats.org/package/2006/metadata/core-properties"/>
    <ds:schemaRef ds:uri="http://www.w3.org/XML/1998/namespace"/>
  </ds:schemaRefs>
</ds:datastoreItem>
</file>

<file path=docMetadata/LabelInfo.xml><?xml version="1.0" encoding="utf-8"?>
<clbl:labelList xmlns:clbl="http://schemas.microsoft.com/office/2020/mipLabelMetadata">
  <clbl:label id="{bcdaf06b-91cb-4fc7-aee9-8748600ed7a2}" enabled="0" method="" siteId="{bcdaf06b-91cb-4fc7-aee9-8748600ed7a2}" removed="1"/>
</clbl:labelList>
</file>

<file path=docProps/app.xml><?xml version="1.0" encoding="utf-8"?>
<Properties xmlns="http://schemas.openxmlformats.org/officeDocument/2006/extended-properties" xmlns:vt="http://schemas.openxmlformats.org/officeDocument/2006/docPropsVTypes">
  <Template/>
  <TotalTime>1</TotalTime>
  <Words>9976</Words>
  <Application>Microsoft Office PowerPoint</Application>
  <PresentationFormat>On-screen Show (16:9)</PresentationFormat>
  <Paragraphs>615</Paragraphs>
  <Slides>43</Slides>
  <Notes>43</Notes>
  <HiddenSlides>0</HiddenSlides>
  <MMClips>0</MMClips>
  <ScaleCrop>false</ScaleCrop>
  <HeadingPairs>
    <vt:vector size="8" baseType="variant">
      <vt:variant>
        <vt:lpstr>Fonts Used</vt:lpstr>
      </vt:variant>
      <vt:variant>
        <vt:i4>13</vt:i4>
      </vt:variant>
      <vt:variant>
        <vt:lpstr>Theme</vt:lpstr>
      </vt:variant>
      <vt:variant>
        <vt:i4>2</vt:i4>
      </vt:variant>
      <vt:variant>
        <vt:lpstr>Embedded OLE Servers</vt:lpstr>
      </vt:variant>
      <vt:variant>
        <vt:i4>1</vt:i4>
      </vt:variant>
      <vt:variant>
        <vt:lpstr>Slide Titles</vt:lpstr>
      </vt:variant>
      <vt:variant>
        <vt:i4>43</vt:i4>
      </vt:variant>
    </vt:vector>
  </HeadingPairs>
  <TitlesOfParts>
    <vt:vector size="59" baseType="lpstr">
      <vt:lpstr>Aleo</vt:lpstr>
      <vt:lpstr>Aleo Black</vt:lpstr>
      <vt:lpstr>Aleo ExtraBold</vt:lpstr>
      <vt:lpstr>Aptos</vt:lpstr>
      <vt:lpstr>Arial</vt:lpstr>
      <vt:lpstr>Calibri</vt:lpstr>
      <vt:lpstr>DM Sans</vt:lpstr>
      <vt:lpstr>IBM Plex Sans</vt:lpstr>
      <vt:lpstr>Lato</vt:lpstr>
      <vt:lpstr>Segoe UI Black</vt:lpstr>
      <vt:lpstr>Source Sans Pro</vt:lpstr>
      <vt:lpstr>Tahoma</vt:lpstr>
      <vt:lpstr>Wingdings</vt:lpstr>
      <vt:lpstr>Camden PPT Template</vt:lpstr>
      <vt:lpstr>1_Office Theme</vt:lpstr>
      <vt:lpstr>think-cell Slide</vt:lpstr>
      <vt:lpstr>What you need to know about Medicaid changes for immigrants</vt:lpstr>
      <vt:lpstr>PowerPoint Presentation</vt:lpstr>
      <vt:lpstr>PowerPoint Presentation</vt:lpstr>
      <vt:lpstr>Medicaid in New Jersey: The scale</vt:lpstr>
      <vt:lpstr>What is HR1?</vt:lpstr>
      <vt:lpstr>PowerPoint Presentation</vt:lpstr>
      <vt:lpstr>terminology</vt:lpstr>
      <vt:lpstr>important</vt:lpstr>
      <vt:lpstr>PowerPoint Presentation</vt:lpstr>
      <vt:lpstr>PowerPoint Presentation</vt:lpstr>
      <vt:lpstr>Meet the families</vt:lpstr>
      <vt:lpstr>Mixed-status families</vt:lpstr>
      <vt:lpstr>PowerPoint Presentation</vt:lpstr>
      <vt:lpstr>timeline</vt:lpstr>
      <vt:lpstr>NJ FamilyCare outreach | The Initial Letter provides a comprehensive set of instructions for members to submit their documents</vt:lpstr>
      <vt:lpstr>How to verify eligibility</vt:lpstr>
      <vt:lpstr>Individual did not get a letter from NJ FamilyCare</vt:lpstr>
      <vt:lpstr>Mistakes can happen</vt:lpstr>
      <vt:lpstr>PowerPoint Presentation</vt:lpstr>
      <vt:lpstr>6 steps for immigrants to keep Medicaid</vt:lpstr>
      <vt:lpstr>What the contact info update webpage looks like</vt:lpstr>
      <vt:lpstr>PowerPoint Presentation</vt:lpstr>
      <vt:lpstr>PowerPoint Presentation</vt:lpstr>
      <vt:lpstr>PowerPoint Presentation</vt:lpstr>
      <vt:lpstr>PowerPoint Presentation</vt:lpstr>
      <vt:lpstr>PowerPoint Presentation</vt:lpstr>
      <vt:lpstr>Privacy concerns</vt:lpstr>
      <vt:lpstr>How to talk with immigrant families</vt:lpstr>
      <vt:lpstr>PowerPoint Presentation</vt:lpstr>
      <vt:lpstr>Case study 1</vt:lpstr>
      <vt:lpstr>Case study 2</vt:lpstr>
      <vt:lpstr>Case study 3</vt:lpstr>
      <vt:lpstr>PowerPoint Presentation</vt:lpstr>
      <vt:lpstr>PowerPoint Presentation</vt:lpstr>
      <vt:lpstr>PowerPoint Presentation</vt:lpstr>
      <vt:lpstr>PowerPoint Presentation</vt:lpstr>
      <vt:lpstr>Searching My Resource Pal</vt:lpstr>
      <vt:lpstr>My Resource Pal team</vt:lpstr>
      <vt:lpstr>PowerPoint Presentation</vt:lpstr>
      <vt:lpstr>PowerPoint Presentation</vt:lpstr>
      <vt:lpstr>Key reminders for healthcare &amp; social care workers</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HR1 Medicaid Changes: What You Need to Know</dc:title>
  <dc:subject>PptxGenJS Presentation</dc:subject>
  <dc:creator>PptxGenJS</dc:creator>
  <cp:lastModifiedBy>Dana Kurzer-Yashin</cp:lastModifiedBy>
  <cp:revision>3</cp:revision>
  <cp:lastPrinted>2026-06-26T20:41:26Z</cp:lastPrinted>
  <dcterms:created xsi:type="dcterms:W3CDTF">2026-06-18T16:26:16Z</dcterms:created>
  <dcterms:modified xsi:type="dcterms:W3CDTF">2026-07-22T19:35:36Z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0x010100C2556F5937DB16418857EF1590DE66D9</vt:lpwstr>
  </property>
</Properties>
</file>